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56" r:id="rId2"/>
    <p:sldId id="259" r:id="rId3"/>
    <p:sldId id="260" r:id="rId4"/>
    <p:sldId id="257" r:id="rId5"/>
    <p:sldId id="261" r:id="rId6"/>
    <p:sldId id="262" r:id="rId7"/>
    <p:sldId id="263" r:id="rId8"/>
    <p:sldId id="264" r:id="rId9"/>
    <p:sldId id="265" r:id="rId10"/>
    <p:sldId id="266" r:id="rId11"/>
    <p:sldId id="269" r:id="rId12"/>
    <p:sldId id="268" r:id="rId13"/>
    <p:sldId id="272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666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674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9234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699815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4314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4323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0361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23636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575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182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950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043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6670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2116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89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262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423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3A8DA14-096E-4BCE-AEA1-2F2D4E985291}" type="datetimeFigureOut">
              <a:rPr lang="ru-RU" smtClean="0"/>
              <a:t>01.08.2025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B505C-FB59-4C96-9B95-4BAC010A67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0945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1804" y="412103"/>
            <a:ext cx="10228392" cy="1118118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Домашнее задание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40971" y="1660849"/>
            <a:ext cx="9293290" cy="4785048"/>
          </a:xfrm>
        </p:spPr>
        <p:txBody>
          <a:bodyPr>
            <a:normAutofit/>
          </a:bodyPr>
          <a:lstStyle/>
          <a:p>
            <a:pPr algn="ctr"/>
            <a:r>
              <a:rPr lang="ru-RU" sz="66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§ 7 пересказ, знать записи в тетради, устно ответить на вопросы после §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9310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224" y="231178"/>
            <a:ext cx="11445552" cy="774441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1618-1648 года – тридцатилетняя война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70804600-1D6C-41C5-8B89-57DD4FEEF3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8633478"/>
              </p:ext>
            </p:extLst>
          </p:nvPr>
        </p:nvGraphicFramePr>
        <p:xfrm>
          <a:off x="304636" y="2139282"/>
          <a:ext cx="11582725" cy="3874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3251">
                  <a:extLst>
                    <a:ext uri="{9D8B030D-6E8A-4147-A177-3AD203B41FA5}">
                      <a16:colId xmlns:a16="http://schemas.microsoft.com/office/drawing/2014/main" val="601353926"/>
                    </a:ext>
                  </a:extLst>
                </a:gridCol>
                <a:gridCol w="4646644">
                  <a:extLst>
                    <a:ext uri="{9D8B030D-6E8A-4147-A177-3AD203B41FA5}">
                      <a16:colId xmlns:a16="http://schemas.microsoft.com/office/drawing/2014/main" val="361870824"/>
                    </a:ext>
                  </a:extLst>
                </a:gridCol>
                <a:gridCol w="5972830">
                  <a:extLst>
                    <a:ext uri="{9D8B030D-6E8A-4147-A177-3AD203B41FA5}">
                      <a16:colId xmlns:a16="http://schemas.microsoft.com/office/drawing/2014/main" val="1850164155"/>
                    </a:ext>
                  </a:extLst>
                </a:gridCol>
              </a:tblGrid>
              <a:tr h="1179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Дата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Событие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Результат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9827114"/>
                  </a:ext>
                </a:extLst>
              </a:tr>
              <a:tr h="370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1618г.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Восстание в Чехии.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Складывание союзов, начало войны.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2962143"/>
                  </a:ext>
                </a:extLst>
              </a:tr>
              <a:tr h="2443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1620г.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Битва у Белой горы.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Католики воюют в Германии.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65327"/>
                  </a:ext>
                </a:extLst>
              </a:tr>
              <a:tr h="496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1630г.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Вступление в войну Швеции.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Высадка </a:t>
                      </a:r>
                      <a:r>
                        <a:rPr lang="ru-RU" sz="2000" dirty="0" err="1">
                          <a:effectLst/>
                          <a:latin typeface="+mn-lt"/>
                        </a:rPr>
                        <a:t>швецкого</a:t>
                      </a:r>
                      <a:r>
                        <a:rPr lang="ru-RU" sz="2000" dirty="0">
                          <a:effectLst/>
                          <a:latin typeface="+mn-lt"/>
                        </a:rPr>
                        <a:t> десанта в Германии.</a:t>
                      </a:r>
                      <a:endParaRPr lang="ru-RU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807523"/>
                  </a:ext>
                </a:extLst>
              </a:tr>
              <a:tr h="2443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1632г.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Битва у г.Лютцен.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Победа Швеции.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697180"/>
                  </a:ext>
                </a:extLst>
              </a:tr>
              <a:tr h="6230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1634г.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Вступление в войну Фрацнии, Нидерландов.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Незначительные бои, мародерство, народное сопротивление.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7307559"/>
                  </a:ext>
                </a:extLst>
              </a:tr>
              <a:tr h="13806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1648г.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Заключение Вестфальского мира.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Окончание войны. Поражение Священной Римской империи. Независимыми стали Республика Соединенных провинций, Швейцарский союз</a:t>
                      </a:r>
                      <a:endParaRPr lang="ru-RU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850638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DE3837A-965A-4CF2-80EA-D831C0F63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37" y="908176"/>
            <a:ext cx="11582725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Причины: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крупных национальных государств (Франция, Англия);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Торговые войны (Англия-Испания, Франция-Англия);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Религиозный вопрос (Франция (католицизм)-Англия, Швеция, некоторые Германские княжества(протестантизм)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1229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224" y="231178"/>
            <a:ext cx="11445552" cy="774441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70000" lnSpcReduction="20000"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52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1618-1648 года – тридцатилетняя война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70804600-1D6C-41C5-8B89-57DD4FEEF393}"/>
              </a:ext>
            </a:extLst>
          </p:cNvPr>
          <p:cNvGraphicFramePr>
            <a:graphicFrameLocks noGrp="1"/>
          </p:cNvGraphicFramePr>
          <p:nvPr/>
        </p:nvGraphicFramePr>
        <p:xfrm>
          <a:off x="304636" y="2139282"/>
          <a:ext cx="11582725" cy="3874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63251">
                  <a:extLst>
                    <a:ext uri="{9D8B030D-6E8A-4147-A177-3AD203B41FA5}">
                      <a16:colId xmlns:a16="http://schemas.microsoft.com/office/drawing/2014/main" val="601353926"/>
                    </a:ext>
                  </a:extLst>
                </a:gridCol>
                <a:gridCol w="4646644">
                  <a:extLst>
                    <a:ext uri="{9D8B030D-6E8A-4147-A177-3AD203B41FA5}">
                      <a16:colId xmlns:a16="http://schemas.microsoft.com/office/drawing/2014/main" val="361870824"/>
                    </a:ext>
                  </a:extLst>
                </a:gridCol>
                <a:gridCol w="5972830">
                  <a:extLst>
                    <a:ext uri="{9D8B030D-6E8A-4147-A177-3AD203B41FA5}">
                      <a16:colId xmlns:a16="http://schemas.microsoft.com/office/drawing/2014/main" val="1850164155"/>
                    </a:ext>
                  </a:extLst>
                </a:gridCol>
              </a:tblGrid>
              <a:tr h="11796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Дата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Событие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Результат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09827114"/>
                  </a:ext>
                </a:extLst>
              </a:tr>
              <a:tr h="3705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1618г.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Восстание в Чехии.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Складывание союзов, начало войны.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12962143"/>
                  </a:ext>
                </a:extLst>
              </a:tr>
              <a:tr h="2443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1620г.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Битва у Белой горы.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Католики воюют в Германии.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7665327"/>
                  </a:ext>
                </a:extLst>
              </a:tr>
              <a:tr h="49683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1630г.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Вступление в войну Швеции.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Высадка </a:t>
                      </a:r>
                      <a:r>
                        <a:rPr lang="ru-RU" sz="2000" dirty="0" err="1">
                          <a:effectLst/>
                          <a:latin typeface="+mn-lt"/>
                        </a:rPr>
                        <a:t>швецкого</a:t>
                      </a:r>
                      <a:r>
                        <a:rPr lang="ru-RU" sz="2000" dirty="0">
                          <a:effectLst/>
                          <a:latin typeface="+mn-lt"/>
                        </a:rPr>
                        <a:t> десанта в Германии.</a:t>
                      </a:r>
                      <a:endParaRPr lang="ru-RU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807523"/>
                  </a:ext>
                </a:extLst>
              </a:tr>
              <a:tr h="24433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1632г.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Битва у г.Лютцен.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Победа Швеции.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81697180"/>
                  </a:ext>
                </a:extLst>
              </a:tr>
              <a:tr h="62309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1634г.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Вступление в войну Фрацнии, Нидерландов.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Незначительные бои, мародерство, народное сопротивление.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37307559"/>
                  </a:ext>
                </a:extLst>
              </a:tr>
              <a:tr h="138061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1648г.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  <a:latin typeface="+mn-lt"/>
                        </a:rPr>
                        <a:t>Заключение Вестфальского мира.</a:t>
                      </a:r>
                      <a:endParaRPr lang="ru-RU" sz="360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  <a:latin typeface="+mn-lt"/>
                        </a:rPr>
                        <a:t>Окончание войны. Поражение Священной Римской империи. Независимыми стали Республика Соединенных провинций, Швейцарский союз</a:t>
                      </a:r>
                      <a:endParaRPr lang="ru-RU" sz="36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34850638"/>
                  </a:ext>
                </a:extLst>
              </a:tr>
            </a:tbl>
          </a:graphicData>
        </a:graphic>
      </p:graphicFrame>
      <p:sp>
        <p:nvSpPr>
          <p:cNvPr id="9" name="Rectangle 1">
            <a:extLst>
              <a:ext uri="{FF2B5EF4-FFF2-40B4-BE49-F238E27FC236}">
                <a16:creationId xmlns:a16="http://schemas.microsoft.com/office/drawing/2014/main" id="{ADE3837A-965A-4CF2-80EA-D831C0F63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637" y="908176"/>
            <a:ext cx="11582725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0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Причины: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крупных национальных государств (Франция, Англия);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Торговые войны (Англия-Испания, Франция-Англия); </a:t>
            </a:r>
          </a:p>
          <a:p>
            <a:pPr marL="228600" marR="0" lvl="0" indent="-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altLang="ru-RU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Религиозный вопрос (Франция (католицизм)-Англия, Швеция, некоторые Германские княжества(протестантизм)</a:t>
            </a:r>
            <a:endParaRPr kumimoji="0" lang="ru-RU" altLang="ru-RU" sz="4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3928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ADE3837A-965A-4CF2-80EA-D831C0F63E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4096" y="555964"/>
            <a:ext cx="3841360" cy="612475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Заметный подъём державы Габсбургов начался во второй половине XVII </a:t>
            </a:r>
            <a:r>
              <a:rPr lang="ru-RU" altLang="ru-RU" sz="2800" dirty="0" err="1">
                <a:solidFill>
                  <a:schemeClr val="bg1"/>
                </a:solidFill>
                <a:cs typeface="Times New Roman" panose="02020603050405020304" pitchFamily="18" charset="0"/>
              </a:rPr>
              <a:t>в.,в</a:t>
            </a:r>
            <a:r>
              <a:rPr lang="ru-RU" alt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 долгое правление </a:t>
            </a:r>
            <a:r>
              <a:rPr lang="ru-RU" altLang="ru-RU" sz="2800" b="1" dirty="0">
                <a:solidFill>
                  <a:schemeClr val="bg1"/>
                </a:solidFill>
                <a:cs typeface="Times New Roman" panose="02020603050405020304" pitchFamily="18" charset="0"/>
              </a:rPr>
              <a:t>Леопольда I </a:t>
            </a:r>
            <a:r>
              <a:rPr lang="ru-RU" alt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(1658—1705)). В 1683 г. турки, как за 150 лет до этого, осадили </a:t>
            </a:r>
            <a:r>
              <a:rPr lang="ru-RU" altLang="ru-RU" sz="2800" dirty="0" err="1">
                <a:solidFill>
                  <a:schemeClr val="bg1"/>
                </a:solidFill>
                <a:cs typeface="Times New Roman" panose="02020603050405020304" pitchFamily="18" charset="0"/>
              </a:rPr>
              <a:t>Вену,но</a:t>
            </a:r>
            <a:r>
              <a:rPr lang="ru-RU" altLang="ru-RU" sz="2800" dirty="0">
                <a:solidFill>
                  <a:schemeClr val="bg1"/>
                </a:solidFill>
                <a:cs typeface="Times New Roman" panose="02020603050405020304" pitchFamily="18" charset="0"/>
              </a:rPr>
              <a:t> на сей раз потерпели сокрушительное поражение.</a:t>
            </a:r>
            <a:endParaRPr kumimoji="0" lang="ru-RU" altLang="ru-RU" sz="28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F925D7B5-CF4A-4ACD-A169-5FD0C113148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Битва_под_Веной_(1683_год)_Trim">
            <a:hlinkClick r:id="" action="ppaction://media"/>
            <a:extLst>
              <a:ext uri="{FF2B5EF4-FFF2-40B4-BE49-F238E27FC236}">
                <a16:creationId xmlns:a16="http://schemas.microsoft.com/office/drawing/2014/main" id="{61EFDCE4-CF48-4B94-86F8-F707F4A7F8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83975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699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69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1" y="118188"/>
            <a:ext cx="8391842" cy="917510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Доп. Задание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69" y="1334277"/>
            <a:ext cx="11905861" cy="3526971"/>
          </a:xfrm>
        </p:spPr>
        <p:txBody>
          <a:bodyPr>
            <a:normAutofit fontScale="47500" lnSpcReduction="20000"/>
          </a:bodyPr>
          <a:lstStyle/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Найдите на карте 3 (см. Приложение) составные части Дунайской монархии Габсбургов. В чём выгоды и в чём недостатки её расположения? В чём выгоды и в чём недостатки расположения владений Карла V? Опираясь на карту, определите</a:t>
            </a:r>
            <a:r>
              <a:rPr lang="ru-RU" sz="7300" b="1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, почему были </a:t>
            </a:r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неизбежны конфликты между державой Карла V и Францией.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80851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11210196" cy="3016898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Германские земли и держава австрийских Габсбургов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69" y="3041779"/>
            <a:ext cx="11905861" cy="3526971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Цель урока: </a:t>
            </a:r>
            <a:r>
              <a:rPr lang="ru-RU" sz="6500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+mn-lt"/>
              </a:rPr>
              <a:t>Сформировать представление о политическом устройстве и роли Германских земель и империи Габсбургов в Европе </a:t>
            </a:r>
            <a:endParaRPr lang="ru-RU" sz="7300" b="1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Методы достижения цели: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501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11210196" cy="1365379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Рефлексия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656" y="1455576"/>
            <a:ext cx="11905861" cy="5206481"/>
          </a:xfrm>
        </p:spPr>
        <p:txBody>
          <a:bodyPr>
            <a:normAutofit fontScale="70000" lnSpcReduction="20000"/>
          </a:bodyPr>
          <a:lstStyle/>
          <a:p>
            <a:pPr algn="ctr"/>
            <a:r>
              <a:rPr lang="ru-RU" sz="7200" b="1" i="0" dirty="0">
                <a:solidFill>
                  <a:srgbClr val="F8FAFF"/>
                </a:solidFill>
                <a:effectLst/>
                <a:latin typeface="quote-cjk-patch"/>
              </a:rPr>
              <a:t> «Заседание Рейхстага»</a:t>
            </a:r>
          </a:p>
          <a:p>
            <a:pPr algn="ctr"/>
            <a:r>
              <a:rPr lang="ru-RU" sz="7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quote-cjk-patch"/>
              </a:rPr>
              <a:t>1 сословие </a:t>
            </a:r>
            <a:r>
              <a:rPr lang="ru-RU" sz="7200" b="1" dirty="0">
                <a:solidFill>
                  <a:srgbClr val="F8FAFF"/>
                </a:solidFill>
                <a:latin typeface="quote-cjk-patch"/>
              </a:rPr>
              <a:t>– князья;</a:t>
            </a:r>
          </a:p>
          <a:p>
            <a:pPr algn="ctr"/>
            <a:r>
              <a:rPr lang="ru-RU" sz="7200" b="1" i="0" dirty="0">
                <a:solidFill>
                  <a:schemeClr val="bg2">
                    <a:lumMod val="60000"/>
                    <a:lumOff val="40000"/>
                  </a:schemeClr>
                </a:solidFill>
                <a:effectLst/>
                <a:latin typeface="quote-cjk-patch"/>
              </a:rPr>
              <a:t>2 сословие </a:t>
            </a:r>
            <a:r>
              <a:rPr lang="ru-RU" sz="7200" b="1" i="0" dirty="0">
                <a:solidFill>
                  <a:srgbClr val="F8FAFF"/>
                </a:solidFill>
                <a:effectLst/>
                <a:latin typeface="quote-cjk-patch"/>
              </a:rPr>
              <a:t>– горожане и крестьяне;</a:t>
            </a:r>
          </a:p>
          <a:p>
            <a:pPr algn="ctr"/>
            <a:r>
              <a:rPr lang="ru-RU" sz="7200" b="1" dirty="0">
                <a:solidFill>
                  <a:schemeClr val="bg2">
                    <a:lumMod val="60000"/>
                    <a:lumOff val="40000"/>
                  </a:schemeClr>
                </a:solidFill>
                <a:latin typeface="quote-cjk-patch"/>
              </a:rPr>
              <a:t>3 сословие </a:t>
            </a:r>
            <a:r>
              <a:rPr lang="ru-RU" sz="7200" b="1" dirty="0">
                <a:solidFill>
                  <a:srgbClr val="F8FAFF"/>
                </a:solidFill>
                <a:latin typeface="quote-cjk-patch"/>
              </a:rPr>
              <a:t>– реформаторы</a:t>
            </a:r>
          </a:p>
          <a:p>
            <a:pPr algn="ctr"/>
            <a:r>
              <a:rPr lang="ru-RU" sz="7200" b="1" dirty="0">
                <a:solidFill>
                  <a:schemeClr val="accent1">
                    <a:lumMod val="60000"/>
                    <a:lumOff val="40000"/>
                  </a:schemeClr>
                </a:solidFill>
                <a:latin typeface="quote-cjk-patch"/>
              </a:rPr>
              <a:t>Как жилось в данный период в Германии, дайте оценку с позиции сословия</a:t>
            </a:r>
            <a:endParaRPr lang="ru-RU" sz="7200" b="0" i="0" dirty="0"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quote-cjk-patch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2294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11210196" cy="3016898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Германские земли и держава австрийских Габсбургов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1094" y="3303037"/>
            <a:ext cx="9713167" cy="314286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66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Цель урока?</a:t>
            </a:r>
          </a:p>
          <a:p>
            <a:pPr algn="ctr"/>
            <a:r>
              <a:rPr lang="ru-RU" sz="6600" b="1" dirty="0">
                <a:solidFill>
                  <a:schemeClr val="accent3">
                    <a:lumMod val="40000"/>
                    <a:lumOff val="60000"/>
                  </a:schemeClr>
                </a:solidFill>
              </a:rPr>
              <a:t>Методы достижения цели?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9171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11210196" cy="3016898"/>
          </a:xfr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Германские земли и держава австрийских Габсбургов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069" y="3041779"/>
            <a:ext cx="11905861" cy="3526971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Цель урока: </a:t>
            </a:r>
            <a:r>
              <a:rPr lang="ru-RU" sz="6500" b="1" i="0" dirty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+mn-lt"/>
              </a:rPr>
              <a:t>Сформировать представление о политическом устройстве и роли Германских земель и империи Габсбургов в Европе </a:t>
            </a:r>
            <a:endParaRPr lang="ru-RU" sz="7300" b="1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Методы достижения цели: </a:t>
            </a:r>
            <a:r>
              <a:rPr lang="ru-RU" sz="7300" b="1" dirty="0">
                <a:solidFill>
                  <a:schemeClr val="accent6">
                    <a:lumMod val="40000"/>
                    <a:lumOff val="60000"/>
                  </a:schemeClr>
                </a:solidFill>
                <a:latin typeface="+mn-lt"/>
              </a:rPr>
              <a:t>работа с картой, с учебником, индивидуальная работа, обсуждение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5965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F258D9FC-48D5-44CF-9E67-B91C85AAB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Габсбурги – династия, страна-империя">
            <a:extLst>
              <a:ext uri="{FF2B5EF4-FFF2-40B4-BE49-F238E27FC236}">
                <a16:creationId xmlns:a16="http://schemas.microsoft.com/office/drawing/2014/main" id="{3B674A86-DDE6-4824-A558-E374DFBEF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9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2394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3325318" cy="870857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Задание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224" y="1184988"/>
            <a:ext cx="10736425" cy="4917233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 algn="ctr"/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Опираясь на пункт 1 (стр. 72), дайте характеристику Германским землям в начале </a:t>
            </a:r>
            <a:r>
              <a:rPr lang="en-US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XVI</a:t>
            </a:r>
            <a:r>
              <a:rPr lang="ru-RU" sz="7300" b="1" dirty="0">
                <a:solidFill>
                  <a:schemeClr val="accent3">
                    <a:lumMod val="40000"/>
                    <a:lumOff val="60000"/>
                  </a:schemeClr>
                </a:solidFill>
                <a:latin typeface="+mn-lt"/>
              </a:rPr>
              <a:t> века?</a:t>
            </a:r>
            <a:endParaRPr lang="ru-RU" sz="7300" b="1" dirty="0">
              <a:solidFill>
                <a:schemeClr val="accent6">
                  <a:lumMod val="40000"/>
                  <a:lumOff val="60000"/>
                </a:schemeClr>
              </a:solidFill>
              <a:latin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753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373224" y="195943"/>
            <a:ext cx="11224727" cy="6438122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0902" y="118188"/>
            <a:ext cx="3782518" cy="870857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Записать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11" y="1017037"/>
            <a:ext cx="11445552" cy="5645020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457200" indent="-457200" algn="just">
              <a:buAutoNum type="arabicPeriod"/>
            </a:pPr>
            <a:r>
              <a:rPr lang="ru-RU" sz="2800" b="1" dirty="0">
                <a:solidFill>
                  <a:schemeClr val="tx1"/>
                </a:solidFill>
              </a:rPr>
              <a:t>Германия - </a:t>
            </a:r>
            <a:r>
              <a:rPr lang="ru-RU" sz="2800" b="1" dirty="0" err="1">
                <a:solidFill>
                  <a:schemeClr val="tx1"/>
                </a:solidFill>
              </a:rPr>
              <a:t>бóльшая</a:t>
            </a:r>
            <a:r>
              <a:rPr lang="ru-RU" sz="2800" b="1" dirty="0">
                <a:solidFill>
                  <a:schemeClr val="tx1"/>
                </a:solidFill>
              </a:rPr>
              <a:t> часть Священной Римской империи.</a:t>
            </a:r>
          </a:p>
          <a:p>
            <a:pPr marL="457200" indent="-457200" algn="just">
              <a:buAutoNum type="arabicPeriod"/>
            </a:pPr>
            <a:r>
              <a:rPr lang="ru-RU" sz="2800" b="1" dirty="0">
                <a:solidFill>
                  <a:schemeClr val="tx1"/>
                </a:solidFill>
              </a:rPr>
              <a:t>Быстрое развитие капитализма.</a:t>
            </a:r>
          </a:p>
          <a:p>
            <a:pPr marL="457200" indent="-457200" algn="just">
              <a:buAutoNum type="arabicPeriod"/>
            </a:pPr>
            <a:r>
              <a:rPr lang="ru-RU" sz="2800" b="1" dirty="0">
                <a:solidFill>
                  <a:schemeClr val="tx1"/>
                </a:solidFill>
              </a:rPr>
              <a:t>Империя Габсбургов состояла из множества маленьких княжеств (политическая раздробленность).</a:t>
            </a:r>
          </a:p>
          <a:p>
            <a:pPr marL="457200" indent="-457200" algn="just">
              <a:buAutoNum type="arabicPeriod"/>
            </a:pPr>
            <a:r>
              <a:rPr lang="ru-RU" sz="2800" b="1" i="0" dirty="0">
                <a:solidFill>
                  <a:schemeClr val="tx1"/>
                </a:solidFill>
                <a:effectLst/>
              </a:rPr>
              <a:t>Курфюрст - это </a:t>
            </a:r>
            <a:r>
              <a:rPr lang="ru-RU" sz="2800" b="1" dirty="0">
                <a:solidFill>
                  <a:schemeClr val="tx1"/>
                </a:solidFill>
              </a:rPr>
              <a:t>имперский князь, обладавший правом избрания императора.</a:t>
            </a:r>
          </a:p>
          <a:p>
            <a:pPr marL="457200" indent="-457200" algn="just">
              <a:buAutoNum type="arabicPeriod"/>
            </a:pPr>
            <a:r>
              <a:rPr lang="ru-RU" sz="2800" b="1" dirty="0">
                <a:solidFill>
                  <a:schemeClr val="tx1"/>
                </a:solidFill>
              </a:rPr>
              <a:t>Рейхстаг – парламент в Германии, решавший вопросы о поддержании мира и порядка, новых налогах и законах.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2851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1660849" y="1721112"/>
            <a:ext cx="8229600" cy="475861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О вам о ней уже известно?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893" y="146180"/>
            <a:ext cx="9623483" cy="870857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Заполните таблицу п.2.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11" y="1017037"/>
            <a:ext cx="11445552" cy="774441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Крестьянская война 1524-1525 гг.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graphicFrame>
        <p:nvGraphicFramePr>
          <p:cNvPr id="8" name="Таблица 6">
            <a:extLst>
              <a:ext uri="{FF2B5EF4-FFF2-40B4-BE49-F238E27FC236}">
                <a16:creationId xmlns:a16="http://schemas.microsoft.com/office/drawing/2014/main" id="{74EE60BC-B29A-4106-BAAD-A79A721B54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1511294"/>
              </p:ext>
            </p:extLst>
          </p:nvPr>
        </p:nvGraphicFramePr>
        <p:xfrm>
          <a:off x="887963" y="2332162"/>
          <a:ext cx="10010192" cy="3579659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3628053">
                  <a:extLst>
                    <a:ext uri="{9D8B030D-6E8A-4147-A177-3AD203B41FA5}">
                      <a16:colId xmlns:a16="http://schemas.microsoft.com/office/drawing/2014/main" val="2347545504"/>
                    </a:ext>
                  </a:extLst>
                </a:gridCol>
                <a:gridCol w="6382139">
                  <a:extLst>
                    <a:ext uri="{9D8B030D-6E8A-4147-A177-3AD203B41FA5}">
                      <a16:colId xmlns:a16="http://schemas.microsoft.com/office/drawing/2014/main" val="1955073087"/>
                    </a:ext>
                  </a:extLst>
                </a:gridCol>
              </a:tblGrid>
              <a:tr h="541176">
                <a:tc>
                  <a:txBody>
                    <a:bodyPr/>
                    <a:lstStyle/>
                    <a:p>
                      <a:r>
                        <a:rPr lang="ru-RU" sz="2400" dirty="0"/>
                        <a:t>Причины войны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868492"/>
                  </a:ext>
                </a:extLst>
              </a:tr>
              <a:tr h="190345">
                <a:tc>
                  <a:txBody>
                    <a:bodyPr/>
                    <a:lstStyle/>
                    <a:p>
                      <a:r>
                        <a:rPr lang="ru-RU" sz="2400" dirty="0"/>
                        <a:t>Движущие силы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786469"/>
                  </a:ext>
                </a:extLst>
              </a:tr>
              <a:tr h="281785">
                <a:tc>
                  <a:txBody>
                    <a:bodyPr/>
                    <a:lstStyle/>
                    <a:p>
                      <a:r>
                        <a:rPr lang="ru-RU" sz="2400" dirty="0"/>
                        <a:t>Предводитель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250929"/>
                  </a:ext>
                </a:extLst>
              </a:tr>
              <a:tr h="1194319">
                <a:tc>
                  <a:txBody>
                    <a:bodyPr/>
                    <a:lstStyle/>
                    <a:p>
                      <a:r>
                        <a:rPr lang="ru-RU" sz="2400" dirty="0"/>
                        <a:t>Требования восставших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894828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ru-RU" sz="2400" dirty="0"/>
                        <a:t>Итог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820970"/>
                  </a:ext>
                </a:extLst>
              </a:tr>
              <a:tr h="472564">
                <a:tc>
                  <a:txBody>
                    <a:bodyPr/>
                    <a:lstStyle/>
                    <a:p>
                      <a:r>
                        <a:rPr lang="ru-RU" sz="2400" dirty="0"/>
                        <a:t>Последствия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endParaRPr lang="ru-RU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450382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D0154507-3C4B-4B7D-8453-4B89C5404308}"/>
              </a:ext>
            </a:extLst>
          </p:cNvPr>
          <p:cNvSpPr txBox="1"/>
          <p:nvPr/>
        </p:nvSpPr>
        <p:spPr>
          <a:xfrm>
            <a:off x="518893" y="5907857"/>
            <a:ext cx="10937810" cy="954107"/>
          </a:xfrm>
          <a:prstGeom prst="rect">
            <a:avLst/>
          </a:pr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/>
              <a:t>Почему Крестьянская война закончилась поражением восставших?</a:t>
            </a:r>
          </a:p>
        </p:txBody>
      </p:sp>
    </p:spTree>
    <p:extLst>
      <p:ext uri="{BB962C8B-B14F-4D97-AF65-F5344CB8AC3E}">
        <p14:creationId xmlns:p14="http://schemas.microsoft.com/office/powerpoint/2010/main" val="39700966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1660849" y="1721112"/>
            <a:ext cx="8229600" cy="475861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О вам о ней уже известно?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893" y="146180"/>
            <a:ext cx="9623483" cy="870857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Заполните таблицу п.2.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11" y="1017037"/>
            <a:ext cx="11445552" cy="774441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Крестьянская война 1524-1525 гг.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399362A3-605E-4E33-88EF-E173088B1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259308"/>
              </p:ext>
            </p:extLst>
          </p:nvPr>
        </p:nvGraphicFramePr>
        <p:xfrm>
          <a:off x="262812" y="2196973"/>
          <a:ext cx="11929188" cy="457200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2825621">
                  <a:extLst>
                    <a:ext uri="{9D8B030D-6E8A-4147-A177-3AD203B41FA5}">
                      <a16:colId xmlns:a16="http://schemas.microsoft.com/office/drawing/2014/main" val="2347545504"/>
                    </a:ext>
                  </a:extLst>
                </a:gridCol>
                <a:gridCol w="9103567">
                  <a:extLst>
                    <a:ext uri="{9D8B030D-6E8A-4147-A177-3AD203B41FA5}">
                      <a16:colId xmlns:a16="http://schemas.microsoft.com/office/drawing/2014/main" val="1955073087"/>
                    </a:ext>
                  </a:extLst>
                </a:gridCol>
              </a:tblGrid>
              <a:tr h="541176">
                <a:tc>
                  <a:txBody>
                    <a:bodyPr/>
                    <a:lstStyle/>
                    <a:p>
                      <a:r>
                        <a:rPr lang="ru-RU" sz="2400" dirty="0"/>
                        <a:t>Причины войны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400" dirty="0"/>
                        <a:t>Идеи Реформации;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/>
                        <a:t> Рост поборов.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868492"/>
                  </a:ext>
                </a:extLst>
              </a:tr>
              <a:tr h="190345">
                <a:tc>
                  <a:txBody>
                    <a:bodyPr/>
                    <a:lstStyle/>
                    <a:p>
                      <a:r>
                        <a:rPr lang="ru-RU" sz="2400" dirty="0"/>
                        <a:t>Движущие силы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Крестьяне, горожане, рыцари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786469"/>
                  </a:ext>
                </a:extLst>
              </a:tr>
              <a:tr h="281785">
                <a:tc>
                  <a:txBody>
                    <a:bodyPr/>
                    <a:lstStyle/>
                    <a:p>
                      <a:r>
                        <a:rPr lang="ru-RU" sz="2400" dirty="0"/>
                        <a:t>Предводитель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Томас Мюнцер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250929"/>
                  </a:ext>
                </a:extLst>
              </a:tr>
              <a:tr h="1194319">
                <a:tc>
                  <a:txBody>
                    <a:bodyPr/>
                    <a:lstStyle/>
                    <a:p>
                      <a:r>
                        <a:rPr lang="ru-RU" sz="2400" dirty="0"/>
                        <a:t>Требования восставших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err="1"/>
                        <a:t>Хайльброннская</a:t>
                      </a:r>
                      <a:r>
                        <a:rPr lang="ru-RU" sz="2400" dirty="0"/>
                        <a:t> программа:  ограничение власти князей, все органы управления должны были подчиниться императору, секуляризация церковного имущества, выкуп повинностей крестьянами.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894828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ru-RU" sz="2400" dirty="0"/>
                        <a:t>Итог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/>
                        <a:t>Мюнцер казнен, десятки тысяч крестьян погибли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820970"/>
                  </a:ext>
                </a:extLst>
              </a:tr>
              <a:tr h="472564">
                <a:tc>
                  <a:txBody>
                    <a:bodyPr/>
                    <a:lstStyle/>
                    <a:p>
                      <a:r>
                        <a:rPr lang="ru-RU" sz="2400" dirty="0"/>
                        <a:t>Последствия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ru-RU" sz="2400" dirty="0"/>
                        <a:t>Усиление власти князей;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ru-RU" sz="2400" dirty="0"/>
                        <a:t>Положение крестьян ухудшилось.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450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49233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25 фонов и шаблонов для презентации по истории от Canva">
            <a:extLst>
              <a:ext uri="{FF2B5EF4-FFF2-40B4-BE49-F238E27FC236}">
                <a16:creationId xmlns:a16="http://schemas.microsoft.com/office/drawing/2014/main" id="{0FEEAF84-C198-4EE1-B6F0-FD7B1444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id="{56DBF4E1-75AA-4BEF-BCF3-67A378DE4187}"/>
              </a:ext>
            </a:extLst>
          </p:cNvPr>
          <p:cNvSpPr/>
          <p:nvPr/>
        </p:nvSpPr>
        <p:spPr>
          <a:xfrm>
            <a:off x="1660848" y="1721112"/>
            <a:ext cx="9311951" cy="475861"/>
          </a:xfrm>
          <a:prstGeom prst="round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/>
              <a:t>Пометьте в тексте учебника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D4D0B8-D3E3-41D1-8010-0EAF07116F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893" y="146180"/>
            <a:ext cx="11189470" cy="870857"/>
          </a:xfr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sz="5400" b="1" dirty="0">
                <a:solidFill>
                  <a:schemeClr val="tx1"/>
                </a:solidFill>
              </a:rPr>
              <a:t>Читаем вместе п.3 (стр. 74)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BF93AC7-2BCD-425C-AD8C-50CF1A6330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2811" y="1017037"/>
            <a:ext cx="11445552" cy="774441"/>
          </a:xfrm>
          <a:solidFill>
            <a:schemeClr val="accent5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</a:rPr>
              <a:t>Ответьте на вопросы</a:t>
            </a:r>
          </a:p>
          <a:p>
            <a:pPr marL="457200" indent="-457200">
              <a:buAutoNum type="arabicPeriod"/>
            </a:pPr>
            <a:endParaRPr lang="ru-RU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id="{399362A3-605E-4E33-88EF-E173088B1E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2453992"/>
              </p:ext>
            </p:extLst>
          </p:nvPr>
        </p:nvGraphicFramePr>
        <p:xfrm>
          <a:off x="518893" y="2332162"/>
          <a:ext cx="11445552" cy="4379660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1445552">
                  <a:extLst>
                    <a:ext uri="{9D8B030D-6E8A-4147-A177-3AD203B41FA5}">
                      <a16:colId xmlns:a16="http://schemas.microsoft.com/office/drawing/2014/main" val="1955073087"/>
                    </a:ext>
                  </a:extLst>
                </a:gridCol>
              </a:tblGrid>
              <a:tr h="856890">
                <a:tc>
                  <a:txBody>
                    <a:bodyPr/>
                    <a:lstStyle/>
                    <a:p>
                      <a:pPr marL="342900" indent="-342900" algn="just">
                        <a:buAutoNum type="arabicPeriod"/>
                      </a:pPr>
                      <a:r>
                        <a:rPr lang="ru-RU" sz="2400" b="1" dirty="0"/>
                        <a:t>Какие отношения были с турками? Какие события привели к гибели Людовика </a:t>
                      </a:r>
                      <a:r>
                        <a:rPr lang="en-US" sz="2400" b="1" dirty="0"/>
                        <a:t>II</a:t>
                      </a:r>
                      <a:r>
                        <a:rPr lang="ru-RU" sz="2400" b="1" dirty="0"/>
                        <a:t>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868492"/>
                  </a:ext>
                </a:extLst>
              </a:tr>
              <a:tr h="476050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/>
                        <a:t>2.  Какими землями обладал Фердинанд </a:t>
                      </a:r>
                      <a:r>
                        <a:rPr lang="en-US" sz="2400" b="1" dirty="0"/>
                        <a:t>I</a:t>
                      </a:r>
                      <a:r>
                        <a:rPr lang="ru-RU" sz="2400" b="1" dirty="0"/>
                        <a:t> Габсбург?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8786469"/>
                  </a:ext>
                </a:extLst>
              </a:tr>
              <a:tr h="476050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/>
                        <a:t>3. Найти и записать: когда турки захватили столицу Габсбургов –Вену?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4250929"/>
                  </a:ext>
                </a:extLst>
              </a:tr>
              <a:tr h="856890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/>
                        <a:t>4. Как война с турками влияла на положение государства? В каком состоянии она была?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0894828"/>
                  </a:ext>
                </a:extLst>
              </a:tr>
              <a:tr h="856890">
                <a:tc>
                  <a:txBody>
                    <a:bodyPr/>
                    <a:lstStyle/>
                    <a:p>
                      <a:pPr algn="just"/>
                      <a:r>
                        <a:rPr lang="ru-RU" sz="2400" b="1" dirty="0"/>
                        <a:t>5. Определите отличительные черты политического устройства Дунайской монархии Габсбургов.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9820970"/>
                  </a:ext>
                </a:extLst>
              </a:tr>
              <a:tr h="856890">
                <a:tc>
                  <a:txBody>
                    <a:bodyPr/>
                    <a:lstStyle/>
                    <a:p>
                      <a:pPr marL="0" marR="0" lvl="0" indent="0" algn="just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/>
                        <a:t>6. С чем связано быстрое возвышение Бранденбурга — Пруссии в XVII в.?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64503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190586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73</TotalTime>
  <Words>772</Words>
  <Application>Microsoft Office PowerPoint</Application>
  <PresentationFormat>Широкоэкранный</PresentationFormat>
  <Paragraphs>116</Paragraphs>
  <Slides>15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quote-cjk-patch</vt:lpstr>
      <vt:lpstr>Times New Roman</vt:lpstr>
      <vt:lpstr>Wingdings 3</vt:lpstr>
      <vt:lpstr>Ион</vt:lpstr>
      <vt:lpstr>Домашнее задание</vt:lpstr>
      <vt:lpstr>Германские земли и держава австрийских Габсбургов</vt:lpstr>
      <vt:lpstr>Германские земли и держава австрийских Габсбургов</vt:lpstr>
      <vt:lpstr>Презентация PowerPoint</vt:lpstr>
      <vt:lpstr>Задание</vt:lpstr>
      <vt:lpstr>Записать</vt:lpstr>
      <vt:lpstr>Заполните таблицу п.2.</vt:lpstr>
      <vt:lpstr>Заполните таблицу п.2.</vt:lpstr>
      <vt:lpstr>Читаем вместе п.3 (стр. 74)</vt:lpstr>
      <vt:lpstr>Презентация PowerPoint</vt:lpstr>
      <vt:lpstr>Презентация PowerPoint</vt:lpstr>
      <vt:lpstr>Презентация PowerPoint</vt:lpstr>
      <vt:lpstr>Доп. Задание</vt:lpstr>
      <vt:lpstr>Германские земли и держава австрийских Габсбургов</vt:lpstr>
      <vt:lpstr>Рефлексия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Домашнее задание</dc:title>
  <dc:creator>User</dc:creator>
  <cp:lastModifiedBy>User</cp:lastModifiedBy>
  <cp:revision>11</cp:revision>
  <dcterms:created xsi:type="dcterms:W3CDTF">2025-08-01T16:00:37Z</dcterms:created>
  <dcterms:modified xsi:type="dcterms:W3CDTF">2025-08-01T17:13:50Z</dcterms:modified>
</cp:coreProperties>
</file>