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7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765B-5AE3-4A0B-8E1B-65126752EF59}" type="datetimeFigureOut">
              <a:rPr lang="ru-RU" smtClean="0"/>
              <a:t>08.08.2025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D2D51-FF94-4FFD-9F02-808CB1D94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199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765B-5AE3-4A0B-8E1B-65126752EF59}" type="datetimeFigureOut">
              <a:rPr lang="ru-RU" smtClean="0"/>
              <a:t>08.08.2025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D2D51-FF94-4FFD-9F02-808CB1D94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40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765B-5AE3-4A0B-8E1B-65126752EF59}" type="datetimeFigureOut">
              <a:rPr lang="ru-RU" smtClean="0"/>
              <a:t>08.08.2025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D2D51-FF94-4FFD-9F02-808CB1D94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163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765B-5AE3-4A0B-8E1B-65126752EF59}" type="datetimeFigureOut">
              <a:rPr lang="ru-RU" smtClean="0"/>
              <a:t>08.08.2025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D2D51-FF94-4FFD-9F02-808CB1D94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106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765B-5AE3-4A0B-8E1B-65126752EF59}" type="datetimeFigureOut">
              <a:rPr lang="ru-RU" smtClean="0"/>
              <a:t>08.08.2025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D2D51-FF94-4FFD-9F02-808CB1D94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589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765B-5AE3-4A0B-8E1B-65126752EF59}" type="datetimeFigureOut">
              <a:rPr lang="ru-RU" smtClean="0"/>
              <a:t>08.08.2025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D2D51-FF94-4FFD-9F02-808CB1D94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752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765B-5AE3-4A0B-8E1B-65126752EF59}" type="datetimeFigureOut">
              <a:rPr lang="ru-RU" smtClean="0"/>
              <a:t>08.08.2025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D2D51-FF94-4FFD-9F02-808CB1D94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265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765B-5AE3-4A0B-8E1B-65126752EF59}" type="datetimeFigureOut">
              <a:rPr lang="ru-RU" smtClean="0"/>
              <a:t>08.08.2025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D2D51-FF94-4FFD-9F02-808CB1D94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87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765B-5AE3-4A0B-8E1B-65126752EF59}" type="datetimeFigureOut">
              <a:rPr lang="ru-RU" smtClean="0"/>
              <a:t>08.08.2025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D2D51-FF94-4FFD-9F02-808CB1D94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973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765B-5AE3-4A0B-8E1B-65126752EF59}" type="datetimeFigureOut">
              <a:rPr lang="ru-RU" smtClean="0"/>
              <a:t>08.08.2025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D2D51-FF94-4FFD-9F02-808CB1D94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849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765B-5AE3-4A0B-8E1B-65126752EF59}" type="datetimeFigureOut">
              <a:rPr lang="ru-RU" smtClean="0"/>
              <a:t>08.08.2025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D2D51-FF94-4FFD-9F02-808CB1D94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031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765B-5AE3-4A0B-8E1B-65126752EF59}" type="datetimeFigureOut">
              <a:rPr lang="ru-RU" smtClean="0"/>
              <a:t>08.08.2025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D2D51-FF94-4FFD-9F02-808CB1D9473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7602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765B-5AE3-4A0B-8E1B-65126752EF59}" type="datetimeFigureOut">
              <a:rPr lang="ru-RU" smtClean="0"/>
              <a:t>08.08.2025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D2D51-FF94-4FFD-9F02-808CB1D94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7586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765B-5AE3-4A0B-8E1B-65126752EF59}" type="datetimeFigureOut">
              <a:rPr lang="ru-RU" smtClean="0"/>
              <a:t>08.08.2025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D2D51-FF94-4FFD-9F02-808CB1D94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5614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765B-5AE3-4A0B-8E1B-65126752EF59}" type="datetimeFigureOut">
              <a:rPr lang="ru-RU" smtClean="0"/>
              <a:t>08.08.2025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D2D51-FF94-4FFD-9F02-808CB1D94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069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765B-5AE3-4A0B-8E1B-65126752EF59}" type="datetimeFigureOut">
              <a:rPr lang="ru-RU" smtClean="0"/>
              <a:t>08.08.2025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D2D51-FF94-4FFD-9F02-808CB1D94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8639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3765B-5AE3-4A0B-8E1B-65126752EF59}" type="datetimeFigureOut">
              <a:rPr lang="ru-RU" smtClean="0"/>
              <a:t>08.08.2025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D2D51-FF94-4FFD-9F02-808CB1D94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820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313765B-5AE3-4A0B-8E1B-65126752EF59}" type="datetimeFigureOut">
              <a:rPr lang="ru-RU" smtClean="0"/>
              <a:t>08.08.2025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D2D51-FF94-4FFD-9F02-808CB1D94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7475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франция - 67 фото">
            <a:extLst>
              <a:ext uri="{FF2B5EF4-FFF2-40B4-BE49-F238E27FC236}">
                <a16:creationId xmlns:a16="http://schemas.microsoft.com/office/drawing/2014/main" id="{C8DCE496-D48A-4104-BDF7-51B649DA8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C86A996C-1002-464C-BAB2-2F1595D9454B}"/>
              </a:ext>
            </a:extLst>
          </p:cNvPr>
          <p:cNvSpPr/>
          <p:nvPr/>
        </p:nvSpPr>
        <p:spPr>
          <a:xfrm>
            <a:off x="233265" y="205273"/>
            <a:ext cx="11691257" cy="6419462"/>
          </a:xfrm>
          <a:prstGeom prst="round2Diag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D8546-A38D-4BFB-BD49-172B0FD744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665" y="608046"/>
            <a:ext cx="10704253" cy="861420"/>
          </a:xfrm>
        </p:spPr>
        <p:txBody>
          <a:bodyPr/>
          <a:lstStyle/>
          <a:p>
            <a:pPr algn="ctr"/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Домашнее задание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EB21EA-4936-424A-B9E7-40976736D2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4673" y="1604971"/>
            <a:ext cx="10222690" cy="447858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8000" b="1" cap="none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§ 10 пересказ, знать записи в тетради, устно ответить на вопросы после §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3119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франция - 67 фото">
            <a:extLst>
              <a:ext uri="{FF2B5EF4-FFF2-40B4-BE49-F238E27FC236}">
                <a16:creationId xmlns:a16="http://schemas.microsoft.com/office/drawing/2014/main" id="{C8DCE496-D48A-4104-BDF7-51B649DA8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C86A996C-1002-464C-BAB2-2F1595D9454B}"/>
              </a:ext>
            </a:extLst>
          </p:cNvPr>
          <p:cNvSpPr/>
          <p:nvPr/>
        </p:nvSpPr>
        <p:spPr>
          <a:xfrm>
            <a:off x="250371" y="149290"/>
            <a:ext cx="11691257" cy="6419462"/>
          </a:xfrm>
          <a:prstGeom prst="round2Diag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D8546-A38D-4BFB-BD49-172B0FD744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5665" y="608046"/>
            <a:ext cx="10704253" cy="861420"/>
          </a:xfrm>
        </p:spPr>
        <p:txBody>
          <a:bodyPr/>
          <a:lstStyle/>
          <a:p>
            <a:pPr algn="ctr"/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Проверочная работа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EB21EA-4936-424A-B9E7-40976736D2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4673" y="1604971"/>
            <a:ext cx="10222690" cy="447858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6000" b="1" dirty="0">
                <a:solidFill>
                  <a:schemeClr val="bg1"/>
                </a:solidFill>
              </a:rPr>
              <a:t>Критерии оценивания</a:t>
            </a:r>
          </a:p>
          <a:p>
            <a:pPr algn="ctr"/>
            <a:r>
              <a:rPr lang="ru-RU" sz="6000" b="1" dirty="0">
                <a:solidFill>
                  <a:schemeClr val="bg1"/>
                </a:solidFill>
              </a:rPr>
              <a:t>0-2 – «2»</a:t>
            </a:r>
          </a:p>
          <a:p>
            <a:pPr algn="ctr"/>
            <a:r>
              <a:rPr lang="ru-RU" sz="6000" b="1" dirty="0">
                <a:solidFill>
                  <a:schemeClr val="bg1"/>
                </a:solidFill>
              </a:rPr>
              <a:t>3 – «3»</a:t>
            </a:r>
          </a:p>
          <a:p>
            <a:pPr algn="ctr"/>
            <a:r>
              <a:rPr lang="ru-RU" sz="6000" b="1" dirty="0">
                <a:solidFill>
                  <a:schemeClr val="bg1"/>
                </a:solidFill>
              </a:rPr>
              <a:t>4-5 «4»</a:t>
            </a:r>
          </a:p>
          <a:p>
            <a:pPr algn="ctr"/>
            <a:r>
              <a:rPr lang="ru-RU" sz="6000" b="1" dirty="0">
                <a:solidFill>
                  <a:schemeClr val="bg1"/>
                </a:solidFill>
              </a:rPr>
              <a:t>6 – «5»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8852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франция - 67 фото">
            <a:extLst>
              <a:ext uri="{FF2B5EF4-FFF2-40B4-BE49-F238E27FC236}">
                <a16:creationId xmlns:a16="http://schemas.microsoft.com/office/drawing/2014/main" id="{C8DCE496-D48A-4104-BDF7-51B649DA8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C86A996C-1002-464C-BAB2-2F1595D9454B}"/>
              </a:ext>
            </a:extLst>
          </p:cNvPr>
          <p:cNvSpPr/>
          <p:nvPr/>
        </p:nvSpPr>
        <p:spPr>
          <a:xfrm>
            <a:off x="233265" y="205273"/>
            <a:ext cx="11691257" cy="6419462"/>
          </a:xfrm>
          <a:prstGeom prst="round2Diag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D8546-A38D-4BFB-BD49-172B0FD744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608" y="1466462"/>
            <a:ext cx="11476653" cy="861420"/>
          </a:xfrm>
        </p:spPr>
        <p:txBody>
          <a:bodyPr/>
          <a:lstStyle/>
          <a:p>
            <a:pPr algn="ctr"/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Франция: становление абсолютизма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EB21EA-4936-424A-B9E7-40976736D2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4317" y="2327881"/>
            <a:ext cx="10133045" cy="3755677"/>
          </a:xfrm>
        </p:spPr>
        <p:txBody>
          <a:bodyPr>
            <a:normAutofit/>
          </a:bodyPr>
          <a:lstStyle/>
          <a:p>
            <a:pPr algn="just"/>
            <a:r>
              <a:rPr lang="ru-RU" sz="7200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Цель?</a:t>
            </a:r>
          </a:p>
          <a:p>
            <a:pPr algn="just"/>
            <a:r>
              <a:rPr lang="ru-RU" sz="7200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Методы достижения цели?</a:t>
            </a:r>
          </a:p>
        </p:txBody>
      </p:sp>
    </p:spTree>
    <p:extLst>
      <p:ext uri="{BB962C8B-B14F-4D97-AF65-F5344CB8AC3E}">
        <p14:creationId xmlns:p14="http://schemas.microsoft.com/office/powerpoint/2010/main" val="2317319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франция - 67 фото">
            <a:extLst>
              <a:ext uri="{FF2B5EF4-FFF2-40B4-BE49-F238E27FC236}">
                <a16:creationId xmlns:a16="http://schemas.microsoft.com/office/drawing/2014/main" id="{C8DCE496-D48A-4104-BDF7-51B649DA8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C86A996C-1002-464C-BAB2-2F1595D9454B}"/>
              </a:ext>
            </a:extLst>
          </p:cNvPr>
          <p:cNvSpPr/>
          <p:nvPr/>
        </p:nvSpPr>
        <p:spPr>
          <a:xfrm>
            <a:off x="233265" y="205273"/>
            <a:ext cx="11691257" cy="6419462"/>
          </a:xfrm>
          <a:prstGeom prst="round2Diag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D8546-A38D-4BFB-BD49-172B0FD744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608" y="1466462"/>
            <a:ext cx="11476653" cy="861420"/>
          </a:xfrm>
        </p:spPr>
        <p:txBody>
          <a:bodyPr/>
          <a:lstStyle/>
          <a:p>
            <a:pPr algn="ctr"/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Франция: становление абсолютизма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EB21EA-4936-424A-B9E7-40976736D2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478" y="2327881"/>
            <a:ext cx="11582399" cy="429685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sz="7200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Цель: </a:t>
            </a:r>
            <a:r>
              <a:rPr lang="ru-RU" sz="7200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проследить процесс становления абсолютизма во Франции.</a:t>
            </a:r>
          </a:p>
          <a:p>
            <a:pPr algn="just"/>
            <a:r>
              <a:rPr lang="ru-RU" sz="7200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Методы достижения цели:</a:t>
            </a:r>
            <a:r>
              <a:rPr lang="ru-RU" sz="7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+mn-lt"/>
              </a:rPr>
              <a:t> </a:t>
            </a:r>
            <a:r>
              <a:rPr lang="ru-RU" sz="7200" b="1" dirty="0">
                <a:solidFill>
                  <a:schemeClr val="bg1"/>
                </a:solidFill>
                <a:latin typeface="+mn-lt"/>
              </a:rPr>
              <a:t>работа с картой, с учебником, парная работа, обсуждение.</a:t>
            </a:r>
            <a:endParaRPr lang="ru-RU" sz="7200" b="1" cap="none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262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франция - 67 фото">
            <a:extLst>
              <a:ext uri="{FF2B5EF4-FFF2-40B4-BE49-F238E27FC236}">
                <a16:creationId xmlns:a16="http://schemas.microsoft.com/office/drawing/2014/main" id="{C8DCE496-D48A-4104-BDF7-51B649DA8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C86A996C-1002-464C-BAB2-2F1595D9454B}"/>
              </a:ext>
            </a:extLst>
          </p:cNvPr>
          <p:cNvSpPr/>
          <p:nvPr/>
        </p:nvSpPr>
        <p:spPr>
          <a:xfrm>
            <a:off x="233265" y="205273"/>
            <a:ext cx="11691257" cy="6419462"/>
          </a:xfrm>
          <a:prstGeom prst="round2Diag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FD169D39-A08A-4BE1-B27E-7517DADC5D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61045" y="363894"/>
            <a:ext cx="6232849" cy="6130212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4000" b="1" u="sng" dirty="0">
                <a:solidFill>
                  <a:schemeClr val="bg1"/>
                </a:solidFill>
              </a:rPr>
              <a:t>Страница 234</a:t>
            </a:r>
          </a:p>
          <a:p>
            <a:pPr indent="269875" algn="just">
              <a:buAutoNum type="arabicPeriod"/>
            </a:pPr>
            <a:r>
              <a:rPr lang="ru-RU" sz="4600" b="1" dirty="0">
                <a:solidFill>
                  <a:schemeClr val="bg1"/>
                </a:solidFill>
              </a:rPr>
              <a:t>Назовите Столицу королевства Франции?</a:t>
            </a:r>
          </a:p>
          <a:p>
            <a:pPr indent="269875" algn="just">
              <a:buAutoNum type="arabicPeriod"/>
            </a:pPr>
            <a:r>
              <a:rPr lang="ru-RU" sz="4600" b="1" dirty="0">
                <a:solidFill>
                  <a:schemeClr val="bg1"/>
                </a:solidFill>
              </a:rPr>
              <a:t> Какие крупные города отмечены на карте во Франции?</a:t>
            </a:r>
          </a:p>
          <a:p>
            <a:pPr indent="269875" algn="just">
              <a:buAutoNum type="arabicPeriod"/>
            </a:pPr>
            <a:r>
              <a:rPr lang="ru-RU" sz="4600" b="1" dirty="0">
                <a:solidFill>
                  <a:schemeClr val="bg1"/>
                </a:solidFill>
              </a:rPr>
              <a:t> Какие реки протекают во Франции?</a:t>
            </a:r>
          </a:p>
          <a:p>
            <a:pPr indent="269875" algn="just">
              <a:buAutoNum type="arabicPeriod"/>
            </a:pPr>
            <a:r>
              <a:rPr lang="ru-RU" sz="4600" b="1" dirty="0">
                <a:solidFill>
                  <a:schemeClr val="bg1"/>
                </a:solidFill>
              </a:rPr>
              <a:t> Есть ли выход у Франции в море?</a:t>
            </a:r>
          </a:p>
          <a:p>
            <a:pPr indent="269875" algn="just">
              <a:buAutoNum type="arabicPeriod"/>
            </a:pPr>
            <a:r>
              <a:rPr lang="ru-RU" sz="4600" b="1" dirty="0">
                <a:solidFill>
                  <a:schemeClr val="bg1"/>
                </a:solidFill>
              </a:rPr>
              <a:t> С какими государствами соседствует франция?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814897D-90F0-4CD2-9CF2-C98F84AFF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213" y="-27993"/>
            <a:ext cx="5361993" cy="695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905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франция - 67 фото">
            <a:extLst>
              <a:ext uri="{FF2B5EF4-FFF2-40B4-BE49-F238E27FC236}">
                <a16:creationId xmlns:a16="http://schemas.microsoft.com/office/drawing/2014/main" id="{C8DCE496-D48A-4104-BDF7-51B649DA8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C86A996C-1002-464C-BAB2-2F1595D9454B}"/>
              </a:ext>
            </a:extLst>
          </p:cNvPr>
          <p:cNvSpPr/>
          <p:nvPr/>
        </p:nvSpPr>
        <p:spPr>
          <a:xfrm>
            <a:off x="233265" y="205273"/>
            <a:ext cx="11691257" cy="6419462"/>
          </a:xfrm>
          <a:prstGeom prst="round2Diag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D8546-A38D-4BFB-BD49-172B0FD744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869" y="2984294"/>
            <a:ext cx="11476653" cy="861420"/>
          </a:xfrm>
        </p:spPr>
        <p:txBody>
          <a:bodyPr/>
          <a:lstStyle/>
          <a:p>
            <a:pPr algn="ctr"/>
            <a:r>
              <a:rPr lang="ru-RU" sz="8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Что такое абсолютная монархия?</a:t>
            </a: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F05F8906-761D-4DFA-B630-2AA959F347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417" y="233265"/>
            <a:ext cx="2362685" cy="48787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Вспомним!</a:t>
            </a:r>
          </a:p>
        </p:txBody>
      </p:sp>
      <p:sp>
        <p:nvSpPr>
          <p:cNvPr id="8" name="Подзаголовок 5">
            <a:extLst>
              <a:ext uri="{FF2B5EF4-FFF2-40B4-BE49-F238E27FC236}">
                <a16:creationId xmlns:a16="http://schemas.microsoft.com/office/drawing/2014/main" id="{1051B13B-8EFD-4856-B35D-CBC69AD49EF3}"/>
              </a:ext>
            </a:extLst>
          </p:cNvPr>
          <p:cNvSpPr txBox="1">
            <a:spLocks/>
          </p:cNvSpPr>
          <p:nvPr/>
        </p:nvSpPr>
        <p:spPr>
          <a:xfrm>
            <a:off x="716417" y="4315864"/>
            <a:ext cx="11102358" cy="22435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4400" b="1" dirty="0">
                <a:solidFill>
                  <a:schemeClr val="bg1"/>
                </a:solidFill>
              </a:rPr>
              <a:t>Задание: </a:t>
            </a:r>
            <a:r>
              <a:rPr lang="ru-RU" sz="44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Опираясь на пункт 1,  выделите фундаментальные законы монархии во Франции</a:t>
            </a:r>
          </a:p>
        </p:txBody>
      </p:sp>
    </p:spTree>
    <p:extLst>
      <p:ext uri="{BB962C8B-B14F-4D97-AF65-F5344CB8AC3E}">
        <p14:creationId xmlns:p14="http://schemas.microsoft.com/office/powerpoint/2010/main" val="3327494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франция - 67 фото">
            <a:extLst>
              <a:ext uri="{FF2B5EF4-FFF2-40B4-BE49-F238E27FC236}">
                <a16:creationId xmlns:a16="http://schemas.microsoft.com/office/drawing/2014/main" id="{C8DCE496-D48A-4104-BDF7-51B649DA8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C86A996C-1002-464C-BAB2-2F1595D9454B}"/>
              </a:ext>
            </a:extLst>
          </p:cNvPr>
          <p:cNvSpPr/>
          <p:nvPr/>
        </p:nvSpPr>
        <p:spPr>
          <a:xfrm>
            <a:off x="233265" y="205273"/>
            <a:ext cx="11691257" cy="6419462"/>
          </a:xfrm>
          <a:prstGeom prst="round2Diag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D8546-A38D-4BFB-BD49-172B0FD744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608" y="1314114"/>
            <a:ext cx="11476653" cy="861420"/>
          </a:xfrm>
        </p:spPr>
        <p:txBody>
          <a:bodyPr/>
          <a:lstStyle/>
          <a:p>
            <a:pPr algn="ctr"/>
            <a:r>
              <a:rPr lang="ru-RU" sz="6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Фундаментальные законы монархии во Франции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F045FD-29A0-4F9D-B5ED-E108F80C6266}"/>
              </a:ext>
            </a:extLst>
          </p:cNvPr>
          <p:cNvSpPr txBox="1"/>
          <p:nvPr/>
        </p:nvSpPr>
        <p:spPr>
          <a:xfrm>
            <a:off x="2692659" y="3284375"/>
            <a:ext cx="4301412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Не имел возможности отречься от престола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7587E0-3FDF-4B01-8624-3E5B5ABD2FEA}"/>
              </a:ext>
            </a:extLst>
          </p:cNvPr>
          <p:cNvSpPr txBox="1"/>
          <p:nvPr/>
        </p:nvSpPr>
        <p:spPr>
          <a:xfrm>
            <a:off x="567225" y="2175534"/>
            <a:ext cx="4301412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Всегда должен быть католиком;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722DE6-A631-4E67-80C9-12C18A3CB5FE}"/>
              </a:ext>
            </a:extLst>
          </p:cNvPr>
          <p:cNvSpPr txBox="1"/>
          <p:nvPr/>
        </p:nvSpPr>
        <p:spPr>
          <a:xfrm>
            <a:off x="801267" y="4403872"/>
            <a:ext cx="6097554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Не имел возможности выбрать себе наследника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9DB0AE-CFC3-417A-A9E8-DCE2FC97295E}"/>
              </a:ext>
            </a:extLst>
          </p:cNvPr>
          <p:cNvSpPr txBox="1"/>
          <p:nvPr/>
        </p:nvSpPr>
        <p:spPr>
          <a:xfrm>
            <a:off x="5735994" y="2254976"/>
            <a:ext cx="6097554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Монарх должен был заботиться о спасении душ подданных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A8B476-B76F-4FB8-9DFE-F760E226A05E}"/>
              </a:ext>
            </a:extLst>
          </p:cNvPr>
          <p:cNvSpPr txBox="1"/>
          <p:nvPr/>
        </p:nvSpPr>
        <p:spPr>
          <a:xfrm>
            <a:off x="7261549" y="3672232"/>
            <a:ext cx="3912638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Судить по справедливости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3F452B-1633-488F-B4A6-311D6ACA0897}"/>
              </a:ext>
            </a:extLst>
          </p:cNvPr>
          <p:cNvSpPr txBox="1"/>
          <p:nvPr/>
        </p:nvSpPr>
        <p:spPr>
          <a:xfrm>
            <a:off x="4868637" y="5563252"/>
            <a:ext cx="6097554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Не имел права претендовать на  собственность подданных</a:t>
            </a:r>
          </a:p>
        </p:txBody>
      </p:sp>
    </p:spTree>
    <p:extLst>
      <p:ext uri="{BB962C8B-B14F-4D97-AF65-F5344CB8AC3E}">
        <p14:creationId xmlns:p14="http://schemas.microsoft.com/office/powerpoint/2010/main" val="1957536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франция - 67 фото">
            <a:extLst>
              <a:ext uri="{FF2B5EF4-FFF2-40B4-BE49-F238E27FC236}">
                <a16:creationId xmlns:a16="http://schemas.microsoft.com/office/drawing/2014/main" id="{C8DCE496-D48A-4104-BDF7-51B649DA8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C86A996C-1002-464C-BAB2-2F1595D9454B}"/>
              </a:ext>
            </a:extLst>
          </p:cNvPr>
          <p:cNvSpPr/>
          <p:nvPr/>
        </p:nvSpPr>
        <p:spPr>
          <a:xfrm>
            <a:off x="233265" y="205273"/>
            <a:ext cx="11691257" cy="6419462"/>
          </a:xfrm>
          <a:prstGeom prst="round2Diag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D8546-A38D-4BFB-BD49-172B0FD744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8131" y="5559543"/>
            <a:ext cx="10120604" cy="861420"/>
          </a:xfrm>
        </p:spPr>
        <p:txBody>
          <a:bodyPr/>
          <a:lstStyle/>
          <a:p>
            <a:pPr algn="ctr"/>
            <a:r>
              <a:rPr lang="ru-RU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Парламент </a:t>
            </a:r>
            <a:r>
              <a:rPr lang="ru-RU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- судебные органы, имевшие право на регистрацию королевских эдиктов (законов).</a:t>
            </a:r>
            <a:br>
              <a:rPr lang="ru-RU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</a:br>
            <a:r>
              <a:rPr lang="ru-RU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Генеральные штаты </a:t>
            </a:r>
            <a:r>
              <a:rPr lang="ru-RU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– выборный орган </a:t>
            </a:r>
            <a:endParaRPr lang="ru-RU" sz="60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F05F8906-761D-4DFA-B630-2AA959F347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4213" y="65314"/>
            <a:ext cx="2362685" cy="48787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Записать</a:t>
            </a:r>
          </a:p>
        </p:txBody>
      </p:sp>
      <p:sp>
        <p:nvSpPr>
          <p:cNvPr id="7" name="Подзаголовок 5">
            <a:extLst>
              <a:ext uri="{FF2B5EF4-FFF2-40B4-BE49-F238E27FC236}">
                <a16:creationId xmlns:a16="http://schemas.microsoft.com/office/drawing/2014/main" id="{E649760E-F8E3-452A-AA21-48E6C0AC39DA}"/>
              </a:ext>
            </a:extLst>
          </p:cNvPr>
          <p:cNvSpPr txBox="1">
            <a:spLocks/>
          </p:cNvSpPr>
          <p:nvPr/>
        </p:nvSpPr>
        <p:spPr>
          <a:xfrm>
            <a:off x="199052" y="1786597"/>
            <a:ext cx="2362684" cy="19189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fontScale="85000"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>
                <a:solidFill>
                  <a:schemeClr val="bg1"/>
                </a:solidFill>
              </a:rPr>
              <a:t>Опишите функции и характеристику парламента</a:t>
            </a:r>
          </a:p>
        </p:txBody>
      </p:sp>
    </p:spTree>
    <p:extLst>
      <p:ext uri="{BB962C8B-B14F-4D97-AF65-F5344CB8AC3E}">
        <p14:creationId xmlns:p14="http://schemas.microsoft.com/office/powerpoint/2010/main" val="879392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франция - 67 фото">
            <a:extLst>
              <a:ext uri="{FF2B5EF4-FFF2-40B4-BE49-F238E27FC236}">
                <a16:creationId xmlns:a16="http://schemas.microsoft.com/office/drawing/2014/main" id="{C8DCE496-D48A-4104-BDF7-51B649DA8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C86A996C-1002-464C-BAB2-2F1595D9454B}"/>
              </a:ext>
            </a:extLst>
          </p:cNvPr>
          <p:cNvSpPr/>
          <p:nvPr/>
        </p:nvSpPr>
        <p:spPr>
          <a:xfrm>
            <a:off x="233265" y="205273"/>
            <a:ext cx="11691257" cy="6419462"/>
          </a:xfrm>
          <a:prstGeom prst="round2Diag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D8546-A38D-4BFB-BD49-172B0FD744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478" y="5307616"/>
            <a:ext cx="11691257" cy="861420"/>
          </a:xfrm>
        </p:spPr>
        <p:txBody>
          <a:bodyPr/>
          <a:lstStyle/>
          <a:p>
            <a:pPr algn="ctr"/>
            <a:r>
              <a:rPr lang="ru-RU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Интендант </a:t>
            </a:r>
            <a:r>
              <a:rPr lang="ru-RU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– специальное должностное лицо, которому поручалась какая-либо отрасль управления, затем — должностное лицо военного ведомства</a:t>
            </a:r>
            <a:endParaRPr lang="ru-RU" sz="60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F05F8906-761D-4DFA-B630-2AA959F347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478" y="201089"/>
            <a:ext cx="2362685" cy="48787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Записать</a:t>
            </a:r>
          </a:p>
        </p:txBody>
      </p:sp>
    </p:spTree>
    <p:extLst>
      <p:ext uri="{BB962C8B-B14F-4D97-AF65-F5344CB8AC3E}">
        <p14:creationId xmlns:p14="http://schemas.microsoft.com/office/powerpoint/2010/main" val="1368929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франция - 67 фото">
            <a:extLst>
              <a:ext uri="{FF2B5EF4-FFF2-40B4-BE49-F238E27FC236}">
                <a16:creationId xmlns:a16="http://schemas.microsoft.com/office/drawing/2014/main" id="{C8DCE496-D48A-4104-BDF7-51B649DA8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C86A996C-1002-464C-BAB2-2F1595D9454B}"/>
              </a:ext>
            </a:extLst>
          </p:cNvPr>
          <p:cNvSpPr/>
          <p:nvPr/>
        </p:nvSpPr>
        <p:spPr>
          <a:xfrm>
            <a:off x="233265" y="205273"/>
            <a:ext cx="11691257" cy="6419462"/>
          </a:xfrm>
          <a:prstGeom prst="round2Diag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F05F8906-761D-4DFA-B630-2AA959F347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478" y="201089"/>
            <a:ext cx="3474098" cy="75996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Заполните схему, опираясь на пункт 2</a:t>
            </a:r>
          </a:p>
        </p:txBody>
      </p:sp>
      <p:sp>
        <p:nvSpPr>
          <p:cNvPr id="3" name="Прямоугольник: скругленные противолежащие углы 2">
            <a:extLst>
              <a:ext uri="{FF2B5EF4-FFF2-40B4-BE49-F238E27FC236}">
                <a16:creationId xmlns:a16="http://schemas.microsoft.com/office/drawing/2014/main" id="{AA60B9E5-B9B0-4804-9D3F-A2D001CADDA7}"/>
              </a:ext>
            </a:extLst>
          </p:cNvPr>
          <p:cNvSpPr/>
          <p:nvPr/>
        </p:nvSpPr>
        <p:spPr>
          <a:xfrm>
            <a:off x="3837991" y="1014034"/>
            <a:ext cx="3722915" cy="858417"/>
          </a:xfrm>
          <a:prstGeom prst="round2Diag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Дворянство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0D0BE381-2A2C-470D-A14C-6F9B9D34370A}"/>
              </a:ext>
            </a:extLst>
          </p:cNvPr>
          <p:cNvCxnSpPr/>
          <p:nvPr/>
        </p:nvCxnSpPr>
        <p:spPr>
          <a:xfrm flipH="1">
            <a:off x="3275045" y="1875453"/>
            <a:ext cx="681135" cy="6064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8B8AACCC-F676-4433-9ECC-5C118B55E0B8}"/>
              </a:ext>
            </a:extLst>
          </p:cNvPr>
          <p:cNvCxnSpPr>
            <a:cxnSpLocks/>
          </p:cNvCxnSpPr>
          <p:nvPr/>
        </p:nvCxnSpPr>
        <p:spPr>
          <a:xfrm>
            <a:off x="7595121" y="1776406"/>
            <a:ext cx="640701" cy="6533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6DA33F2F-7A1F-4283-ADEF-70140A27D5A6}"/>
              </a:ext>
            </a:extLst>
          </p:cNvPr>
          <p:cNvSpPr/>
          <p:nvPr/>
        </p:nvSpPr>
        <p:spPr>
          <a:xfrm>
            <a:off x="845975" y="2556587"/>
            <a:ext cx="3722915" cy="858417"/>
          </a:xfrm>
          <a:prstGeom prst="round2Diag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/>
          </a:p>
        </p:txBody>
      </p:sp>
      <p:sp>
        <p:nvSpPr>
          <p:cNvPr id="12" name="Прямоугольник: скругленные противолежащие углы 11">
            <a:extLst>
              <a:ext uri="{FF2B5EF4-FFF2-40B4-BE49-F238E27FC236}">
                <a16:creationId xmlns:a16="http://schemas.microsoft.com/office/drawing/2014/main" id="{CE152F10-39E6-443C-AF90-0891020B522C}"/>
              </a:ext>
            </a:extLst>
          </p:cNvPr>
          <p:cNvSpPr/>
          <p:nvPr/>
        </p:nvSpPr>
        <p:spPr>
          <a:xfrm>
            <a:off x="6755365" y="2506020"/>
            <a:ext cx="3722915" cy="858417"/>
          </a:xfrm>
          <a:prstGeom prst="round2Diag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E1749419-1E75-49EE-BAB9-EE1B6C7406C3}"/>
              </a:ext>
            </a:extLst>
          </p:cNvPr>
          <p:cNvSpPr/>
          <p:nvPr/>
        </p:nvSpPr>
        <p:spPr>
          <a:xfrm>
            <a:off x="845975" y="3515308"/>
            <a:ext cx="3722915" cy="300912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dirty="0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90260748-F5B6-40BE-B5E1-A0855A6FDD99}"/>
              </a:ext>
            </a:extLst>
          </p:cNvPr>
          <p:cNvSpPr/>
          <p:nvPr/>
        </p:nvSpPr>
        <p:spPr>
          <a:xfrm>
            <a:off x="6741367" y="3515308"/>
            <a:ext cx="3722915" cy="300912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95800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франция - 67 фото">
            <a:extLst>
              <a:ext uri="{FF2B5EF4-FFF2-40B4-BE49-F238E27FC236}">
                <a16:creationId xmlns:a16="http://schemas.microsoft.com/office/drawing/2014/main" id="{C8DCE496-D48A-4104-BDF7-51B649DA8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C86A996C-1002-464C-BAB2-2F1595D9454B}"/>
              </a:ext>
            </a:extLst>
          </p:cNvPr>
          <p:cNvSpPr/>
          <p:nvPr/>
        </p:nvSpPr>
        <p:spPr>
          <a:xfrm>
            <a:off x="233265" y="205273"/>
            <a:ext cx="11691257" cy="6419462"/>
          </a:xfrm>
          <a:prstGeom prst="round2Diag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F05F8906-761D-4DFA-B630-2AA959F347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478" y="201089"/>
            <a:ext cx="3474098" cy="75996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Заполните схему, опираясь на пункт 2</a:t>
            </a:r>
          </a:p>
        </p:txBody>
      </p:sp>
      <p:sp>
        <p:nvSpPr>
          <p:cNvPr id="3" name="Прямоугольник: скругленные противолежащие углы 2">
            <a:extLst>
              <a:ext uri="{FF2B5EF4-FFF2-40B4-BE49-F238E27FC236}">
                <a16:creationId xmlns:a16="http://schemas.microsoft.com/office/drawing/2014/main" id="{AA60B9E5-B9B0-4804-9D3F-A2D001CADDA7}"/>
              </a:ext>
            </a:extLst>
          </p:cNvPr>
          <p:cNvSpPr/>
          <p:nvPr/>
        </p:nvSpPr>
        <p:spPr>
          <a:xfrm>
            <a:off x="3837991" y="1014034"/>
            <a:ext cx="3722915" cy="858417"/>
          </a:xfrm>
          <a:prstGeom prst="round2Diag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Дворянство</a:t>
            </a:r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0D0BE381-2A2C-470D-A14C-6F9B9D34370A}"/>
              </a:ext>
            </a:extLst>
          </p:cNvPr>
          <p:cNvCxnSpPr/>
          <p:nvPr/>
        </p:nvCxnSpPr>
        <p:spPr>
          <a:xfrm flipH="1">
            <a:off x="3275045" y="1875453"/>
            <a:ext cx="681135" cy="6064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8B8AACCC-F676-4433-9ECC-5C118B55E0B8}"/>
              </a:ext>
            </a:extLst>
          </p:cNvPr>
          <p:cNvCxnSpPr>
            <a:cxnSpLocks/>
          </p:cNvCxnSpPr>
          <p:nvPr/>
        </p:nvCxnSpPr>
        <p:spPr>
          <a:xfrm>
            <a:off x="7595121" y="1776406"/>
            <a:ext cx="640701" cy="6533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6DA33F2F-7A1F-4283-ADEF-70140A27D5A6}"/>
              </a:ext>
            </a:extLst>
          </p:cNvPr>
          <p:cNvSpPr/>
          <p:nvPr/>
        </p:nvSpPr>
        <p:spPr>
          <a:xfrm>
            <a:off x="845975" y="2556587"/>
            <a:ext cx="3722915" cy="858417"/>
          </a:xfrm>
          <a:prstGeom prst="round2Diag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шпаги</a:t>
            </a:r>
          </a:p>
        </p:txBody>
      </p:sp>
      <p:sp>
        <p:nvSpPr>
          <p:cNvPr id="12" name="Прямоугольник: скругленные противолежащие углы 11">
            <a:extLst>
              <a:ext uri="{FF2B5EF4-FFF2-40B4-BE49-F238E27FC236}">
                <a16:creationId xmlns:a16="http://schemas.microsoft.com/office/drawing/2014/main" id="{CE152F10-39E6-443C-AF90-0891020B522C}"/>
              </a:ext>
            </a:extLst>
          </p:cNvPr>
          <p:cNvSpPr/>
          <p:nvPr/>
        </p:nvSpPr>
        <p:spPr>
          <a:xfrm>
            <a:off x="6755365" y="2506020"/>
            <a:ext cx="3722915" cy="858417"/>
          </a:xfrm>
          <a:prstGeom prst="round2Diag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мантии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E1749419-1E75-49EE-BAB9-EE1B6C7406C3}"/>
              </a:ext>
            </a:extLst>
          </p:cNvPr>
          <p:cNvSpPr/>
          <p:nvPr/>
        </p:nvSpPr>
        <p:spPr>
          <a:xfrm>
            <a:off x="845975" y="3515308"/>
            <a:ext cx="3722915" cy="300912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приобретённое предками за военную службу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90260748-F5B6-40BE-B5E1-A0855A6FDD99}"/>
              </a:ext>
            </a:extLst>
          </p:cNvPr>
          <p:cNvSpPr/>
          <p:nvPr/>
        </p:nvSpPr>
        <p:spPr>
          <a:xfrm>
            <a:off x="6741367" y="3515308"/>
            <a:ext cx="3722915" cy="300912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/>
              <a:t>получили дворянский титул за службу</a:t>
            </a:r>
          </a:p>
        </p:txBody>
      </p:sp>
    </p:spTree>
    <p:extLst>
      <p:ext uri="{BB962C8B-B14F-4D97-AF65-F5344CB8AC3E}">
        <p14:creationId xmlns:p14="http://schemas.microsoft.com/office/powerpoint/2010/main" val="3675213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франция - 67 фото">
            <a:extLst>
              <a:ext uri="{FF2B5EF4-FFF2-40B4-BE49-F238E27FC236}">
                <a16:creationId xmlns:a16="http://schemas.microsoft.com/office/drawing/2014/main" id="{C8DCE496-D48A-4104-BDF7-51B649DA8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C86A996C-1002-464C-BAB2-2F1595D9454B}"/>
              </a:ext>
            </a:extLst>
          </p:cNvPr>
          <p:cNvSpPr/>
          <p:nvPr/>
        </p:nvSpPr>
        <p:spPr>
          <a:xfrm>
            <a:off x="233265" y="205273"/>
            <a:ext cx="11691257" cy="6419462"/>
          </a:xfrm>
          <a:prstGeom prst="round2Diag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F05F8906-761D-4DFA-B630-2AA959F347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478" y="201089"/>
            <a:ext cx="3474098" cy="46138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Работа в парах</a:t>
            </a:r>
          </a:p>
        </p:txBody>
      </p:sp>
      <p:graphicFrame>
        <p:nvGraphicFramePr>
          <p:cNvPr id="2" name="Таблица 4">
            <a:extLst>
              <a:ext uri="{FF2B5EF4-FFF2-40B4-BE49-F238E27FC236}">
                <a16:creationId xmlns:a16="http://schemas.microsoft.com/office/drawing/2014/main" id="{4AB7F599-00A8-487C-86BB-6A1EF3CFB0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063568"/>
              </p:ext>
            </p:extLst>
          </p:nvPr>
        </p:nvGraphicFramePr>
        <p:xfrm>
          <a:off x="0" y="863562"/>
          <a:ext cx="12192000" cy="2565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37616368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13573913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94092559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26562315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26460669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56080641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361917359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567393504"/>
                    </a:ext>
                  </a:extLst>
                </a:gridCol>
              </a:tblGrid>
              <a:tr h="108496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Генрих </a:t>
                      </a:r>
                      <a:r>
                        <a:rPr lang="en-US" sz="2000" dirty="0"/>
                        <a:t>IV</a:t>
                      </a:r>
                      <a:r>
                        <a:rPr lang="ru-RU" sz="2000" dirty="0"/>
                        <a:t> Бурбон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Жан-Батист </a:t>
                      </a:r>
                      <a:r>
                        <a:rPr lang="ru-RU" sz="2000" dirty="0" err="1"/>
                        <a:t>Кольбер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Людовик </a:t>
                      </a:r>
                      <a:r>
                        <a:rPr lang="en-US" sz="2000" dirty="0"/>
                        <a:t>XIII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Людовик </a:t>
                      </a:r>
                      <a:r>
                        <a:rPr lang="en-US" sz="2000" dirty="0"/>
                        <a:t>XIV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Кардинал Ришелье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Мазарини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Франциск </a:t>
                      </a:r>
                      <a:r>
                        <a:rPr lang="en-US" sz="2000" dirty="0"/>
                        <a:t>I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Герцог де </a:t>
                      </a:r>
                      <a:r>
                        <a:rPr lang="ru-RU" sz="2000" dirty="0" err="1"/>
                        <a:t>Сюлли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82153803"/>
                  </a:ext>
                </a:extLst>
              </a:tr>
              <a:tr h="148047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202947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177A297-151A-4D77-8FBB-AC53CD557586}"/>
              </a:ext>
            </a:extLst>
          </p:cNvPr>
          <p:cNvSpPr/>
          <p:nvPr/>
        </p:nvSpPr>
        <p:spPr>
          <a:xfrm>
            <a:off x="3648269" y="4087289"/>
            <a:ext cx="7931020" cy="21553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/>
              <a:t>Заполните опираясь на видеозапись и текст учебника</a:t>
            </a:r>
          </a:p>
        </p:txBody>
      </p:sp>
    </p:spTree>
    <p:extLst>
      <p:ext uri="{BB962C8B-B14F-4D97-AF65-F5344CB8AC3E}">
        <p14:creationId xmlns:p14="http://schemas.microsoft.com/office/powerpoint/2010/main" val="2327947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франция - 67 фото">
            <a:extLst>
              <a:ext uri="{FF2B5EF4-FFF2-40B4-BE49-F238E27FC236}">
                <a16:creationId xmlns:a16="http://schemas.microsoft.com/office/drawing/2014/main" id="{C8DCE496-D48A-4104-BDF7-51B649DA8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C86A996C-1002-464C-BAB2-2F1595D9454B}"/>
              </a:ext>
            </a:extLst>
          </p:cNvPr>
          <p:cNvSpPr/>
          <p:nvPr/>
        </p:nvSpPr>
        <p:spPr>
          <a:xfrm>
            <a:off x="233265" y="205273"/>
            <a:ext cx="11691257" cy="6419462"/>
          </a:xfrm>
          <a:prstGeom prst="round2Diag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4">
            <a:extLst>
              <a:ext uri="{FF2B5EF4-FFF2-40B4-BE49-F238E27FC236}">
                <a16:creationId xmlns:a16="http://schemas.microsoft.com/office/drawing/2014/main" id="{4AB7F599-00A8-487C-86BB-6A1EF3CFB0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868561"/>
              </p:ext>
            </p:extLst>
          </p:nvPr>
        </p:nvGraphicFramePr>
        <p:xfrm>
          <a:off x="79309" y="280367"/>
          <a:ext cx="11999167" cy="633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6086">
                  <a:extLst>
                    <a:ext uri="{9D8B030D-6E8A-4147-A177-3AD203B41FA5}">
                      <a16:colId xmlns:a16="http://schemas.microsoft.com/office/drawing/2014/main" val="3376163684"/>
                    </a:ext>
                  </a:extLst>
                </a:gridCol>
                <a:gridCol w="1384047">
                  <a:extLst>
                    <a:ext uri="{9D8B030D-6E8A-4147-A177-3AD203B41FA5}">
                      <a16:colId xmlns:a16="http://schemas.microsoft.com/office/drawing/2014/main" val="1135739136"/>
                    </a:ext>
                  </a:extLst>
                </a:gridCol>
                <a:gridCol w="1187325">
                  <a:extLst>
                    <a:ext uri="{9D8B030D-6E8A-4147-A177-3AD203B41FA5}">
                      <a16:colId xmlns:a16="http://schemas.microsoft.com/office/drawing/2014/main" val="3025370818"/>
                    </a:ext>
                  </a:extLst>
                </a:gridCol>
                <a:gridCol w="1390262">
                  <a:extLst>
                    <a:ext uri="{9D8B030D-6E8A-4147-A177-3AD203B41FA5}">
                      <a16:colId xmlns:a16="http://schemas.microsoft.com/office/drawing/2014/main" val="1940925598"/>
                    </a:ext>
                  </a:extLst>
                </a:gridCol>
                <a:gridCol w="1766592">
                  <a:extLst>
                    <a:ext uri="{9D8B030D-6E8A-4147-A177-3AD203B41FA5}">
                      <a16:colId xmlns:a16="http://schemas.microsoft.com/office/drawing/2014/main" val="4265623158"/>
                    </a:ext>
                  </a:extLst>
                </a:gridCol>
                <a:gridCol w="1470518">
                  <a:extLst>
                    <a:ext uri="{9D8B030D-6E8A-4147-A177-3AD203B41FA5}">
                      <a16:colId xmlns:a16="http://schemas.microsoft.com/office/drawing/2014/main" val="4264606697"/>
                    </a:ext>
                  </a:extLst>
                </a:gridCol>
                <a:gridCol w="1651487">
                  <a:extLst>
                    <a:ext uri="{9D8B030D-6E8A-4147-A177-3AD203B41FA5}">
                      <a16:colId xmlns:a16="http://schemas.microsoft.com/office/drawing/2014/main" val="3560806417"/>
                    </a:ext>
                  </a:extLst>
                </a:gridCol>
                <a:gridCol w="1572850">
                  <a:extLst>
                    <a:ext uri="{9D8B030D-6E8A-4147-A177-3AD203B41FA5}">
                      <a16:colId xmlns:a16="http://schemas.microsoft.com/office/drawing/2014/main" val="2361917359"/>
                    </a:ext>
                  </a:extLst>
                </a:gridCol>
              </a:tblGrid>
              <a:tr h="64789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Франциск </a:t>
                      </a:r>
                      <a:r>
                        <a:rPr lang="en-US" sz="2000" dirty="0"/>
                        <a:t>I</a:t>
                      </a:r>
                      <a:endParaRPr lang="ru-RU" sz="2000" dirty="0"/>
                    </a:p>
                    <a:p>
                      <a:pPr algn="ctr"/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Генрих </a:t>
                      </a:r>
                      <a:r>
                        <a:rPr lang="en-US" sz="2000" dirty="0"/>
                        <a:t>IV</a:t>
                      </a:r>
                      <a:r>
                        <a:rPr lang="ru-RU" sz="2000" dirty="0"/>
                        <a:t> Бурбон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Герцог де </a:t>
                      </a:r>
                      <a:r>
                        <a:rPr lang="ru-RU" sz="2000" dirty="0" err="1"/>
                        <a:t>Сюлли</a:t>
                      </a:r>
                      <a:endParaRPr lang="ru-RU" sz="2000" dirty="0"/>
                    </a:p>
                    <a:p>
                      <a:pPr algn="ctr"/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Людовик </a:t>
                      </a:r>
                      <a:r>
                        <a:rPr lang="en-US" sz="2000" dirty="0"/>
                        <a:t>XIII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Кардинал Ришелье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Людовик </a:t>
                      </a:r>
                      <a:r>
                        <a:rPr lang="en-US" sz="2000" dirty="0"/>
                        <a:t>XIV</a:t>
                      </a:r>
                      <a:endParaRPr lang="ru-RU" sz="2000" dirty="0"/>
                    </a:p>
                    <a:p>
                      <a:pPr algn="ctr"/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Мазарини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Жан-Батист </a:t>
                      </a:r>
                      <a:r>
                        <a:rPr lang="ru-RU" sz="2000" dirty="0" err="1"/>
                        <a:t>Кольбер</a:t>
                      </a:r>
                      <a:endParaRPr lang="ru-RU" sz="2000" dirty="0"/>
                    </a:p>
                    <a:p>
                      <a:pPr algn="ctr"/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82153803"/>
                  </a:ext>
                </a:extLst>
              </a:tr>
              <a:tr h="45162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b="1" dirty="0"/>
                        <a:t>1515—1547</a:t>
                      </a:r>
                    </a:p>
                    <a:p>
                      <a:pPr marL="0" indent="11113">
                        <a:buAutoNum type="arabicPeriod"/>
                      </a:pPr>
                      <a:r>
                        <a:rPr lang="ru-RU" dirty="0"/>
                        <a:t>Подъём торговли, городов, мануфактур.</a:t>
                      </a:r>
                    </a:p>
                    <a:p>
                      <a:pPr marL="0" indent="11113">
                        <a:buAutoNum type="arabicPeriod"/>
                      </a:pPr>
                      <a:r>
                        <a:rPr lang="ru-RU" dirty="0"/>
                        <a:t> Истинный король французов</a:t>
                      </a:r>
                    </a:p>
                    <a:p>
                      <a:pPr marL="0" indent="11113">
                        <a:buAutoNum type="arabicPeriod"/>
                      </a:pPr>
                      <a:r>
                        <a:rPr lang="ru-RU" dirty="0"/>
                        <a:t>У него работали Леонардо да Винчи и Бенвенуто Челлини</a:t>
                      </a:r>
                    </a:p>
                    <a:p>
                      <a:pPr marL="0" marR="0" lvl="0" indent="11113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dirty="0"/>
                        <a:t>1562 -1598  Религиозные войны;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/>
                        <a:t>1589-1610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1.1572 – Варфоломеевская ночь (резня гугенотов)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2.1598 – Нантский эдикт (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предоставил гугенотам права)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11113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dirty="0"/>
                        <a:t>Соратник Генриха </a:t>
                      </a:r>
                      <a:r>
                        <a:rPr lang="en-US" dirty="0"/>
                        <a:t>IV</a:t>
                      </a:r>
                      <a:r>
                        <a:rPr lang="ru-RU" dirty="0"/>
                        <a:t>, гугенот.</a:t>
                      </a:r>
                    </a:p>
                    <a:p>
                      <a:pPr marL="342900" marR="0" lvl="0" indent="-34290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1610-1643</a:t>
                      </a:r>
                    </a:p>
                    <a:p>
                      <a:pPr algn="just"/>
                      <a:r>
                        <a:rPr lang="ru-RU" b="1" dirty="0"/>
                        <a:t>1.</a:t>
                      </a:r>
                      <a:r>
                        <a:rPr lang="ru-RU" b="0" dirty="0"/>
                        <a:t>Укрепление власти монарха</a:t>
                      </a:r>
                    </a:p>
                    <a:p>
                      <a:pPr algn="just"/>
                      <a:r>
                        <a:rPr lang="ru-RU" b="0" dirty="0"/>
                        <a:t>2. Дуэли запрещены</a:t>
                      </a:r>
                    </a:p>
                    <a:p>
                      <a:pPr algn="just"/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Первый министр Людовика </a:t>
                      </a:r>
                      <a:r>
                        <a:rPr lang="en-US" dirty="0"/>
                        <a:t>XIII</a:t>
                      </a:r>
                      <a:r>
                        <a:rPr lang="ru-RU" dirty="0"/>
                        <a:t>. </a:t>
                      </a:r>
                      <a:r>
                        <a:rPr lang="ru-RU" b="1" dirty="0"/>
                        <a:t>1624—1642 </a:t>
                      </a:r>
                    </a:p>
                    <a:p>
                      <a:r>
                        <a:rPr lang="ru-RU" b="0" dirty="0"/>
                        <a:t>проводил политику меркантилизма, покровительствовал писателям и учёным, создал Французскую академию.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1643—1715</a:t>
                      </a:r>
                    </a:p>
                    <a:p>
                      <a:r>
                        <a:rPr lang="ru-RU" b="1" dirty="0"/>
                        <a:t>Пик абсолютизма</a:t>
                      </a:r>
                    </a:p>
                    <a:p>
                      <a:r>
                        <a:rPr lang="ru-RU" b="0" dirty="0"/>
                        <a:t>1685 г. отменил Нантский эдикт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/>
                        <a:t>1648—1653 – Фронда </a:t>
                      </a:r>
                      <a:r>
                        <a:rPr lang="ru-RU" b="0" dirty="0"/>
                        <a:t>(мятеж против абсолютизма)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Министр финансов;</a:t>
                      </a:r>
                    </a:p>
                    <a:p>
                      <a:r>
                        <a:rPr lang="ru-RU" dirty="0"/>
                        <a:t>При нем  число мануфактур удвоилось, процветала торговля, королевство превратилось в могущественную морскую державу.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202947"/>
                  </a:ext>
                </a:extLst>
              </a:tr>
            </a:tbl>
          </a:graphicData>
        </a:graphic>
      </p:graphicFrame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A5DA0EF4-1C1E-41A9-995E-A6ED3D278E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391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франция - 67 фото">
            <a:extLst>
              <a:ext uri="{FF2B5EF4-FFF2-40B4-BE49-F238E27FC236}">
                <a16:creationId xmlns:a16="http://schemas.microsoft.com/office/drawing/2014/main" id="{C8DCE496-D48A-4104-BDF7-51B649DA8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C86A996C-1002-464C-BAB2-2F1595D9454B}"/>
              </a:ext>
            </a:extLst>
          </p:cNvPr>
          <p:cNvSpPr/>
          <p:nvPr/>
        </p:nvSpPr>
        <p:spPr>
          <a:xfrm>
            <a:off x="233265" y="205273"/>
            <a:ext cx="11691257" cy="6419462"/>
          </a:xfrm>
          <a:prstGeom prst="round2Diag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BD6CFF-E0FF-49D9-B95D-100866EE5ABC}"/>
              </a:ext>
            </a:extLst>
          </p:cNvPr>
          <p:cNvSpPr txBox="1"/>
          <p:nvPr/>
        </p:nvSpPr>
        <p:spPr>
          <a:xfrm>
            <a:off x="1604866" y="1642187"/>
            <a:ext cx="10105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FB3FF93D-016A-4F55-A935-C1E42140D8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62987-256B-4A8E-90A8-B7D3F93C2C68}"/>
              </a:ext>
            </a:extLst>
          </p:cNvPr>
          <p:cNvSpPr txBox="1"/>
          <p:nvPr/>
        </p:nvSpPr>
        <p:spPr>
          <a:xfrm>
            <a:off x="398884" y="233265"/>
            <a:ext cx="6097554" cy="23083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chemeClr val="bg1"/>
                </a:solidFill>
              </a:rPr>
              <a:t>Что ограничивало власть короля во Франции?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678514-5491-4AF1-B9AC-967DF11DE522}"/>
              </a:ext>
            </a:extLst>
          </p:cNvPr>
          <p:cNvSpPr txBox="1"/>
          <p:nvPr/>
        </p:nvSpPr>
        <p:spPr>
          <a:xfrm>
            <a:off x="728176" y="2586384"/>
            <a:ext cx="6097554" cy="41549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Почему правление Людовика XIV считается вершиной французского абсолютизма?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3574EF-AE54-43BC-B399-14529B378B2F}"/>
              </a:ext>
            </a:extLst>
          </p:cNvPr>
          <p:cNvSpPr txBox="1"/>
          <p:nvPr/>
        </p:nvSpPr>
        <p:spPr>
          <a:xfrm>
            <a:off x="6991349" y="914955"/>
            <a:ext cx="4637947" cy="34778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</a:rPr>
              <a:t>Выделите основные черты французского абсолютизма.</a:t>
            </a:r>
          </a:p>
        </p:txBody>
      </p:sp>
    </p:spTree>
    <p:extLst>
      <p:ext uri="{BB962C8B-B14F-4D97-AF65-F5344CB8AC3E}">
        <p14:creationId xmlns:p14="http://schemas.microsoft.com/office/powerpoint/2010/main" val="2167894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франция - 67 фото">
            <a:extLst>
              <a:ext uri="{FF2B5EF4-FFF2-40B4-BE49-F238E27FC236}">
                <a16:creationId xmlns:a16="http://schemas.microsoft.com/office/drawing/2014/main" id="{C8DCE496-D48A-4104-BDF7-51B649DA8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C86A996C-1002-464C-BAB2-2F1595D9454B}"/>
              </a:ext>
            </a:extLst>
          </p:cNvPr>
          <p:cNvSpPr/>
          <p:nvPr/>
        </p:nvSpPr>
        <p:spPr>
          <a:xfrm>
            <a:off x="233265" y="205273"/>
            <a:ext cx="11691257" cy="6419462"/>
          </a:xfrm>
          <a:prstGeom prst="round2Diag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D8546-A38D-4BFB-BD49-172B0FD744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608" y="1466462"/>
            <a:ext cx="11476653" cy="861420"/>
          </a:xfrm>
        </p:spPr>
        <p:txBody>
          <a:bodyPr/>
          <a:lstStyle/>
          <a:p>
            <a:pPr algn="ctr"/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Франция: становление абсолютизма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EB21EA-4936-424A-B9E7-40976736D2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478" y="2327881"/>
            <a:ext cx="11582399" cy="429685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sz="7200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Цель: </a:t>
            </a:r>
            <a:r>
              <a:rPr lang="ru-RU" sz="7200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проследить процесс становления абсолютизма во Франции.</a:t>
            </a:r>
          </a:p>
          <a:p>
            <a:pPr algn="just"/>
            <a:r>
              <a:rPr lang="ru-RU" sz="7200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Методы достижения цели:</a:t>
            </a:r>
            <a:endParaRPr lang="ru-RU" sz="7200" b="1" cap="none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4731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франция - 67 фото">
            <a:extLst>
              <a:ext uri="{FF2B5EF4-FFF2-40B4-BE49-F238E27FC236}">
                <a16:creationId xmlns:a16="http://schemas.microsoft.com/office/drawing/2014/main" id="{C8DCE496-D48A-4104-BDF7-51B649DA8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: скругленные противолежащие углы 3">
            <a:extLst>
              <a:ext uri="{FF2B5EF4-FFF2-40B4-BE49-F238E27FC236}">
                <a16:creationId xmlns:a16="http://schemas.microsoft.com/office/drawing/2014/main" id="{C86A996C-1002-464C-BAB2-2F1595D9454B}"/>
              </a:ext>
            </a:extLst>
          </p:cNvPr>
          <p:cNvSpPr/>
          <p:nvPr/>
        </p:nvSpPr>
        <p:spPr>
          <a:xfrm>
            <a:off x="233265" y="205273"/>
            <a:ext cx="11691257" cy="6419462"/>
          </a:xfrm>
          <a:prstGeom prst="round2Diag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D8546-A38D-4BFB-BD49-172B0FD744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608" y="1466462"/>
            <a:ext cx="11476653" cy="861420"/>
          </a:xfrm>
        </p:spPr>
        <p:txBody>
          <a:bodyPr/>
          <a:lstStyle/>
          <a:p>
            <a:pPr algn="ctr"/>
            <a:r>
              <a:rPr lang="ru-RU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Рефлексия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EB21EA-4936-424A-B9E7-40976736D2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478" y="2453951"/>
            <a:ext cx="11582399" cy="4170784"/>
          </a:xfrm>
        </p:spPr>
        <p:txBody>
          <a:bodyPr>
            <a:normAutofit/>
          </a:bodyPr>
          <a:lstStyle/>
          <a:p>
            <a:pPr algn="ctr"/>
            <a:r>
              <a:rPr lang="ru-RU" sz="7200" b="1" cap="none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Кубик БЛУМА</a:t>
            </a:r>
            <a:endParaRPr lang="ru-RU" sz="7200" b="1" cap="none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86581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109</TotalTime>
  <Words>455</Words>
  <Application>Microsoft Office PowerPoint</Application>
  <PresentationFormat>Широкоэкранный</PresentationFormat>
  <Paragraphs>90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Century Gothic</vt:lpstr>
      <vt:lpstr>Wingdings 3</vt:lpstr>
      <vt:lpstr>Ион</vt:lpstr>
      <vt:lpstr>Домашнее задание</vt:lpstr>
      <vt:lpstr>Проверочная работа</vt:lpstr>
      <vt:lpstr>Франция: становление абсолютизма</vt:lpstr>
      <vt:lpstr>Франция: становление абсолютизма</vt:lpstr>
      <vt:lpstr>Презентация PowerPoint</vt:lpstr>
      <vt:lpstr>Что такое абсолютная монархия?</vt:lpstr>
      <vt:lpstr>Фундаментальные законы монархии во Франции</vt:lpstr>
      <vt:lpstr>Парламент - судебные органы, имевшие право на регистрацию королевских эдиктов (законов). Генеральные штаты – выборный орган </vt:lpstr>
      <vt:lpstr>Интендант – специальное должностное лицо, которому поручалась какая-либо отрасль управления, затем — должностное лицо военного ведомства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Франция: становление абсолютизма</vt:lpstr>
      <vt:lpstr>Рефлексия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Домашнее задание</dc:title>
  <dc:creator>User</dc:creator>
  <cp:lastModifiedBy>User</cp:lastModifiedBy>
  <cp:revision>14</cp:revision>
  <dcterms:created xsi:type="dcterms:W3CDTF">2025-08-08T16:03:34Z</dcterms:created>
  <dcterms:modified xsi:type="dcterms:W3CDTF">2025-08-08T17:52:56Z</dcterms:modified>
</cp:coreProperties>
</file>