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1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2EBCF-118C-42FB-933F-A47A7133D384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7B587-0D5F-4757-A478-4EA9415A7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07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92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06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1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1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59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86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69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58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69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2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341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50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6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16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04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59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68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66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73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057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36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5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1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16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7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9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474E7-0FB5-4D33-BCD9-D94AEB55C107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2B1AD-8A9B-44A9-AA64-7C2418B21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2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-2-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-2-3.svg"/><Relationship Id="rId4" Type="http://schemas.openxmlformats.org/officeDocument/2006/relationships/image" Target="../media/image5.png"/><Relationship Id="rId9" Type="http://schemas.openxmlformats.org/officeDocument/2006/relationships/image" Target="../media/image-2-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-5-6.svg"/><Relationship Id="rId5" Type="http://schemas.openxmlformats.org/officeDocument/2006/relationships/image" Target="../media/image-5-4.svg"/><Relationship Id="rId4" Type="http://schemas.openxmlformats.org/officeDocument/2006/relationships/image" Target="../media/image-5-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3375" y="841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Тема: «Франция и Южная Европа: путями революции»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3800" y="98504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571" y="2657475"/>
            <a:ext cx="4664578" cy="374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70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Революция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Коренной переворот во всей социально-экономической структуре общества</a:t>
            </a:r>
            <a:r>
              <a:rPr lang="ru-RU" dirty="0"/>
              <a:t>, приводящий к смене общественного строя.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58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526157"/>
            <a:ext cx="10869018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08"/>
              </a:lnSpc>
            </a:pPr>
            <a:r>
              <a:rPr lang="en-US" sz="2958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Основы Нового Порядка: Принципы Венского конгресса (1815 г.)</a:t>
            </a:r>
            <a:endParaRPr lang="en-US" sz="2958" dirty="0"/>
          </a:p>
        </p:txBody>
      </p:sp>
      <p:sp>
        <p:nvSpPr>
          <p:cNvPr id="3" name="Text 1"/>
          <p:cNvSpPr/>
          <p:nvPr/>
        </p:nvSpPr>
        <p:spPr>
          <a:xfrm>
            <a:off x="661492" y="1849140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После падения Наполеона европейские державы собрались в Вене, чтобы перекроить карту континента. Их целью было восстановление дореволюционных монархий и создание системы коллективной безопасности.</a:t>
            </a:r>
            <a:endParaRPr lang="en-US" sz="1458" dirty="0"/>
          </a:p>
        </p:txBody>
      </p:sp>
      <p:sp>
        <p:nvSpPr>
          <p:cNvPr id="4" name="Shape 2"/>
          <p:cNvSpPr/>
          <p:nvPr/>
        </p:nvSpPr>
        <p:spPr>
          <a:xfrm>
            <a:off x="661492" y="2666603"/>
            <a:ext cx="3496965" cy="3665240"/>
          </a:xfrm>
          <a:prstGeom prst="roundRect">
            <a:avLst>
              <a:gd name="adj" fmla="val 8108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53" y="2861965"/>
            <a:ext cx="567035" cy="56703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2825" y="3017837"/>
            <a:ext cx="255092" cy="2550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6853" y="3618012"/>
            <a:ext cx="26136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Принцип Реставрации</a:t>
            </a:r>
            <a:endParaRPr lang="en-US" sz="1833" dirty="0"/>
          </a:p>
        </p:txBody>
      </p:sp>
      <p:sp>
        <p:nvSpPr>
          <p:cNvPr id="8" name="Text 4"/>
          <p:cNvSpPr/>
          <p:nvPr/>
        </p:nvSpPr>
        <p:spPr>
          <a:xfrm>
            <a:off x="856853" y="4026695"/>
            <a:ext cx="3106242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Возвращение на троны законных династий, свергнутых в ходе Французской революции и Наполеоновских войн (например, Бурбонов во Франции).</a:t>
            </a:r>
            <a:endParaRPr lang="en-US" sz="1458" dirty="0"/>
          </a:p>
        </p:txBody>
      </p:sp>
      <p:sp>
        <p:nvSpPr>
          <p:cNvPr id="9" name="Shape 5"/>
          <p:cNvSpPr/>
          <p:nvPr/>
        </p:nvSpPr>
        <p:spPr>
          <a:xfrm>
            <a:off x="4347468" y="2666603"/>
            <a:ext cx="3496965" cy="3665240"/>
          </a:xfrm>
          <a:prstGeom prst="roundRect">
            <a:avLst>
              <a:gd name="adj" fmla="val 8108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2830" y="2861965"/>
            <a:ext cx="567035" cy="56703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98802" y="3017837"/>
            <a:ext cx="255092" cy="25509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542830" y="3618012"/>
            <a:ext cx="310624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Территориальные Переделы</a:t>
            </a:r>
            <a:endParaRPr lang="en-US" sz="1833" dirty="0"/>
          </a:p>
        </p:txBody>
      </p:sp>
      <p:sp>
        <p:nvSpPr>
          <p:cNvPr id="13" name="Text 7"/>
          <p:cNvSpPr/>
          <p:nvPr/>
        </p:nvSpPr>
        <p:spPr>
          <a:xfrm>
            <a:off x="4542830" y="4321969"/>
            <a:ext cx="3106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Изменение границ для создания "буферных" государств вокруг Франции и баланса сил между великими державами (Россией, Австрией, Пруссией, Великобританией).</a:t>
            </a:r>
            <a:endParaRPr lang="en-US" sz="1458" dirty="0"/>
          </a:p>
        </p:txBody>
      </p:sp>
      <p:sp>
        <p:nvSpPr>
          <p:cNvPr id="14" name="Shape 8"/>
          <p:cNvSpPr/>
          <p:nvPr/>
        </p:nvSpPr>
        <p:spPr>
          <a:xfrm>
            <a:off x="8033444" y="2666603"/>
            <a:ext cx="3496965" cy="3665240"/>
          </a:xfrm>
          <a:prstGeom prst="roundRect">
            <a:avLst>
              <a:gd name="adj" fmla="val 8108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8807" y="2861965"/>
            <a:ext cx="567035" cy="567035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384778" y="3017837"/>
            <a:ext cx="255092" cy="25509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228807" y="3618012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Легитимизм</a:t>
            </a:r>
            <a:endParaRPr lang="en-US" sz="1833" dirty="0"/>
          </a:p>
        </p:txBody>
      </p:sp>
      <p:sp>
        <p:nvSpPr>
          <p:cNvPr id="18" name="Text 10"/>
          <p:cNvSpPr/>
          <p:nvPr/>
        </p:nvSpPr>
        <p:spPr>
          <a:xfrm>
            <a:off x="8228807" y="4026694"/>
            <a:ext cx="310624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Утверждение незыблемости монархической власти по божественному праву, как основы государственного устройства.</a:t>
            </a:r>
            <a:endParaRPr lang="en-US" sz="1458" dirty="0"/>
          </a:p>
        </p:txBody>
      </p:sp>
    </p:spTree>
    <p:extLst>
      <p:ext uri="{BB962C8B-B14F-4D97-AF65-F5344CB8AC3E}">
        <p14:creationId xmlns:p14="http://schemas.microsoft.com/office/powerpoint/2010/main" val="14575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9110" y="520105"/>
            <a:ext cx="6670378" cy="423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33"/>
              </a:lnSpc>
            </a:pPr>
            <a:r>
              <a:rPr lang="en-US" sz="2667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Гарант Стабильности: Священный Союз</a:t>
            </a:r>
            <a:endParaRPr lang="en-US" sz="2667" dirty="0"/>
          </a:p>
        </p:txBody>
      </p:sp>
      <p:sp>
        <p:nvSpPr>
          <p:cNvPr id="3" name="Text 1"/>
          <p:cNvSpPr/>
          <p:nvPr/>
        </p:nvSpPr>
        <p:spPr>
          <a:xfrm>
            <a:off x="659110" y="1282799"/>
            <a:ext cx="10873780" cy="5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33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Священный Союз, заключенный в 1815 году по инициативе российского императора Александра I, стал инструментом сохранения монархического порядка и подавления революционных идей.</a:t>
            </a:r>
            <a:endParaRPr lang="en-US" sz="1333" dirty="0"/>
          </a:p>
        </p:txBody>
      </p:sp>
      <p:sp>
        <p:nvSpPr>
          <p:cNvPr id="5" name="Text 2"/>
          <p:cNvSpPr/>
          <p:nvPr/>
        </p:nvSpPr>
        <p:spPr>
          <a:xfrm>
            <a:off x="6873479" y="2184995"/>
            <a:ext cx="2118618" cy="264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83"/>
              </a:lnSpc>
            </a:pPr>
            <a:r>
              <a:rPr lang="en-US" sz="1667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Цели Союза:</a:t>
            </a:r>
            <a:endParaRPr lang="en-US" sz="1667" dirty="0"/>
          </a:p>
        </p:txBody>
      </p:sp>
      <p:sp>
        <p:nvSpPr>
          <p:cNvPr id="6" name="Text 3"/>
          <p:cNvSpPr/>
          <p:nvPr/>
        </p:nvSpPr>
        <p:spPr>
          <a:xfrm>
            <a:off x="6873479" y="2619177"/>
            <a:ext cx="4665663" cy="271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125"/>
              </a:lnSpc>
              <a:buSzPct val="100000"/>
              <a:buChar char="•"/>
            </a:pPr>
            <a:r>
              <a:rPr lang="en-US" sz="133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Поддержание христианских ценностей в политике.</a:t>
            </a:r>
            <a:endParaRPr lang="en-US" sz="1333" dirty="0"/>
          </a:p>
        </p:txBody>
      </p:sp>
      <p:sp>
        <p:nvSpPr>
          <p:cNvPr id="7" name="Text 4"/>
          <p:cNvSpPr/>
          <p:nvPr/>
        </p:nvSpPr>
        <p:spPr>
          <a:xfrm>
            <a:off x="6873479" y="2949476"/>
            <a:ext cx="4665663" cy="5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125"/>
              </a:lnSpc>
              <a:buSzPct val="100000"/>
              <a:buChar char="•"/>
            </a:pPr>
            <a:r>
              <a:rPr lang="en-US" sz="133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Защита монархического принципа и противодействие либерализму.</a:t>
            </a:r>
            <a:endParaRPr lang="en-US" sz="1333" dirty="0"/>
          </a:p>
        </p:txBody>
      </p:sp>
      <p:sp>
        <p:nvSpPr>
          <p:cNvPr id="8" name="Text 5"/>
          <p:cNvSpPr/>
          <p:nvPr/>
        </p:nvSpPr>
        <p:spPr>
          <a:xfrm>
            <a:off x="6873479" y="3550841"/>
            <a:ext cx="4665663" cy="5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125"/>
              </a:lnSpc>
              <a:buSzPct val="100000"/>
              <a:buChar char="•"/>
            </a:pPr>
            <a:r>
              <a:rPr lang="en-US" sz="133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Взаимная военная поддержка в случае внутренних восстаний или революций в странах-участницах.</a:t>
            </a:r>
            <a:endParaRPr lang="en-US" sz="1333" dirty="0"/>
          </a:p>
        </p:txBody>
      </p:sp>
      <p:sp>
        <p:nvSpPr>
          <p:cNvPr id="9" name="Text 6"/>
          <p:cNvSpPr/>
          <p:nvPr/>
        </p:nvSpPr>
        <p:spPr>
          <a:xfrm>
            <a:off x="6873479" y="4152206"/>
            <a:ext cx="4665663" cy="81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125"/>
              </a:lnSpc>
              <a:buSzPct val="100000"/>
              <a:buChar char="•"/>
            </a:pPr>
            <a:r>
              <a:rPr lang="en-US" sz="133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Совместные интервенции для подавления революционной активности в Южной Европе (Испания, Неаполитанское королевство).</a:t>
            </a:r>
            <a:endParaRPr lang="en-US" sz="1333" dirty="0"/>
          </a:p>
        </p:txBody>
      </p:sp>
      <p:sp>
        <p:nvSpPr>
          <p:cNvPr id="10" name="Shape 7"/>
          <p:cNvSpPr/>
          <p:nvPr/>
        </p:nvSpPr>
        <p:spPr>
          <a:xfrm>
            <a:off x="6873479" y="5156002"/>
            <a:ext cx="4665663" cy="991195"/>
          </a:xfrm>
          <a:prstGeom prst="roundRect">
            <a:avLst>
              <a:gd name="adj" fmla="val 25650"/>
            </a:avLst>
          </a:prstGeom>
          <a:solidFill>
            <a:srgbClr val="B3E7F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944" y="5416352"/>
            <a:ext cx="211832" cy="16946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24242" y="5367833"/>
            <a:ext cx="3945433" cy="5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333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Главными членами были Россия, Австрия и Пруссия.</a:t>
            </a:r>
            <a:endParaRPr lang="en-US" sz="1333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27761" y="2009775"/>
            <a:ext cx="3034714" cy="421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40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365125"/>
            <a:ext cx="112014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РЕВОЛЮЦИИ НАЧАЛА 1820-Х ГГ. В СРЕДИЗЕМНОМОРСКИХ СТРАНАХ.</a:t>
            </a:r>
            <a:br>
              <a:rPr lang="ru-RU" b="1" dirty="0" smtClean="0"/>
            </a:br>
            <a:r>
              <a:rPr lang="ru-RU" sz="4000" dirty="0" smtClean="0"/>
              <a:t>Заполните таблицу стр. 104-105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329812"/>
              </p:ext>
            </p:extLst>
          </p:nvPr>
        </p:nvGraphicFramePr>
        <p:xfrm>
          <a:off x="838200" y="1825625"/>
          <a:ext cx="10515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850">
                  <a:extLst>
                    <a:ext uri="{9D8B030D-6E8A-4147-A177-3AD203B41FA5}">
                      <a16:colId xmlns:a16="http://schemas.microsoft.com/office/drawing/2014/main" val="1630785766"/>
                    </a:ext>
                  </a:extLst>
                </a:gridCol>
                <a:gridCol w="5543550">
                  <a:extLst>
                    <a:ext uri="{9D8B030D-6E8A-4147-A177-3AD203B41FA5}">
                      <a16:colId xmlns:a16="http://schemas.microsoft.com/office/drawing/2014/main" val="420641521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79913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Годы революции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революции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 революции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1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1820-1823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1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Восстание в Королевстве</a:t>
                      </a:r>
                      <a:r>
                        <a:rPr lang="ru-RU" baseline="0" dirty="0" smtClean="0"/>
                        <a:t> обеих Сицилий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9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34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Революция в Греции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1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40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3037" y="651173"/>
            <a:ext cx="7878267" cy="459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583"/>
              </a:lnSpc>
            </a:pPr>
            <a:r>
              <a:rPr lang="en-US" sz="28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Франция в Период Реставрации (1814–1830)</a:t>
            </a:r>
            <a:endParaRPr lang="en-US" sz="2875" dirty="0"/>
          </a:p>
        </p:txBody>
      </p:sp>
      <p:sp>
        <p:nvSpPr>
          <p:cNvPr id="3" name="Text 1"/>
          <p:cNvSpPr/>
          <p:nvPr/>
        </p:nvSpPr>
        <p:spPr>
          <a:xfrm>
            <a:off x="643037" y="1477963"/>
            <a:ext cx="10905927" cy="587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417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После возвращения Бурбонов Франция переживала сложный период между идеалами Революции и попытками восстановления абсолютизма.</a:t>
            </a:r>
            <a:endParaRPr lang="en-US" sz="1417" dirty="0"/>
          </a:p>
        </p:txBody>
      </p:sp>
      <p:sp>
        <p:nvSpPr>
          <p:cNvPr id="4" name="Shape 2"/>
          <p:cNvSpPr/>
          <p:nvPr/>
        </p:nvSpPr>
        <p:spPr>
          <a:xfrm>
            <a:off x="6083300" y="2272606"/>
            <a:ext cx="25400" cy="3934123"/>
          </a:xfrm>
          <a:prstGeom prst="roundRect">
            <a:avLst>
              <a:gd name="adj" fmla="val 1085133"/>
            </a:avLst>
          </a:prstGeom>
          <a:solidFill>
            <a:srgbClr val="B3D5E4"/>
          </a:solidFill>
          <a:ln/>
        </p:spPr>
      </p:sp>
      <p:sp>
        <p:nvSpPr>
          <p:cNvPr id="5" name="Shape 3"/>
          <p:cNvSpPr/>
          <p:nvPr/>
        </p:nvSpPr>
        <p:spPr>
          <a:xfrm>
            <a:off x="5363568" y="2466578"/>
            <a:ext cx="551160" cy="25400"/>
          </a:xfrm>
          <a:prstGeom prst="roundRect">
            <a:avLst>
              <a:gd name="adj" fmla="val 1085133"/>
            </a:avLst>
          </a:prstGeom>
          <a:solidFill>
            <a:srgbClr val="B3D5E4"/>
          </a:solidFill>
          <a:ln/>
        </p:spPr>
      </p:sp>
      <p:sp>
        <p:nvSpPr>
          <p:cNvPr id="6" name="Shape 4"/>
          <p:cNvSpPr/>
          <p:nvPr/>
        </p:nvSpPr>
        <p:spPr>
          <a:xfrm>
            <a:off x="5889328" y="2272606"/>
            <a:ext cx="413345" cy="413345"/>
          </a:xfrm>
          <a:prstGeom prst="roundRect">
            <a:avLst>
              <a:gd name="adj" fmla="val 66681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58235" y="2307034"/>
            <a:ext cx="275531" cy="34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67"/>
              </a:lnSpc>
            </a:pPr>
            <a:r>
              <a:rPr lang="en-US" sz="2167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2167" dirty="0"/>
          </a:p>
        </p:txBody>
      </p:sp>
      <p:sp>
        <p:nvSpPr>
          <p:cNvPr id="8" name="Text 6"/>
          <p:cNvSpPr/>
          <p:nvPr/>
        </p:nvSpPr>
        <p:spPr>
          <a:xfrm>
            <a:off x="2297311" y="2335708"/>
            <a:ext cx="2880023" cy="287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250"/>
              </a:lnSpc>
            </a:pPr>
            <a:r>
              <a:rPr lang="en-US" sz="1792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Людовик XVIII (1814–1824)</a:t>
            </a:r>
            <a:endParaRPr lang="en-US" sz="1792" dirty="0"/>
          </a:p>
        </p:txBody>
      </p:sp>
      <p:sp>
        <p:nvSpPr>
          <p:cNvPr id="9" name="Text 7"/>
          <p:cNvSpPr/>
          <p:nvPr/>
        </p:nvSpPr>
        <p:spPr>
          <a:xfrm>
            <a:off x="643037" y="2732981"/>
            <a:ext cx="4534297" cy="1469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417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Умеренная реставрация. Издание Конституционной хартии 1814 года, которая сохранила некоторые завоевания революции (например, гражданские свободы и двухпалатный парламент).</a:t>
            </a:r>
            <a:endParaRPr lang="en-US" sz="1417" dirty="0"/>
          </a:p>
        </p:txBody>
      </p:sp>
      <p:sp>
        <p:nvSpPr>
          <p:cNvPr id="10" name="Shape 8"/>
          <p:cNvSpPr/>
          <p:nvPr/>
        </p:nvSpPr>
        <p:spPr>
          <a:xfrm>
            <a:off x="6277273" y="3568898"/>
            <a:ext cx="551160" cy="25400"/>
          </a:xfrm>
          <a:prstGeom prst="roundRect">
            <a:avLst>
              <a:gd name="adj" fmla="val 1085133"/>
            </a:avLst>
          </a:prstGeom>
          <a:solidFill>
            <a:srgbClr val="B3D5E4"/>
          </a:solidFill>
          <a:ln/>
        </p:spPr>
      </p:sp>
      <p:sp>
        <p:nvSpPr>
          <p:cNvPr id="11" name="Shape 9"/>
          <p:cNvSpPr/>
          <p:nvPr/>
        </p:nvSpPr>
        <p:spPr>
          <a:xfrm>
            <a:off x="5889328" y="3374926"/>
            <a:ext cx="413345" cy="413345"/>
          </a:xfrm>
          <a:prstGeom prst="roundRect">
            <a:avLst>
              <a:gd name="adj" fmla="val 66681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58235" y="3409355"/>
            <a:ext cx="275531" cy="34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67"/>
              </a:lnSpc>
            </a:pPr>
            <a:r>
              <a:rPr lang="en-US" sz="2167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2167" dirty="0"/>
          </a:p>
        </p:txBody>
      </p:sp>
      <p:sp>
        <p:nvSpPr>
          <p:cNvPr id="13" name="Text 11"/>
          <p:cNvSpPr/>
          <p:nvPr/>
        </p:nvSpPr>
        <p:spPr>
          <a:xfrm>
            <a:off x="7014667" y="3438029"/>
            <a:ext cx="2612033" cy="287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Нарастание Конфликта</a:t>
            </a:r>
            <a:endParaRPr lang="en-US" sz="1792" dirty="0"/>
          </a:p>
        </p:txBody>
      </p:sp>
      <p:sp>
        <p:nvSpPr>
          <p:cNvPr id="14" name="Text 12"/>
          <p:cNvSpPr/>
          <p:nvPr/>
        </p:nvSpPr>
        <p:spPr>
          <a:xfrm>
            <a:off x="7014667" y="3835301"/>
            <a:ext cx="4534297" cy="1175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417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Разделение политической жизни на "ультрароялистов" (желающих полного возврата к старому порядку) и либералов (защищающих Хартию).</a:t>
            </a:r>
            <a:endParaRPr lang="en-US" sz="1417" dirty="0"/>
          </a:p>
        </p:txBody>
      </p:sp>
      <p:sp>
        <p:nvSpPr>
          <p:cNvPr id="15" name="Shape 13"/>
          <p:cNvSpPr/>
          <p:nvPr/>
        </p:nvSpPr>
        <p:spPr>
          <a:xfrm>
            <a:off x="5363568" y="4764286"/>
            <a:ext cx="551160" cy="25400"/>
          </a:xfrm>
          <a:prstGeom prst="roundRect">
            <a:avLst>
              <a:gd name="adj" fmla="val 1085133"/>
            </a:avLst>
          </a:prstGeom>
          <a:solidFill>
            <a:srgbClr val="B3D5E4"/>
          </a:solidFill>
          <a:ln/>
        </p:spPr>
      </p:sp>
      <p:sp>
        <p:nvSpPr>
          <p:cNvPr id="16" name="Shape 14"/>
          <p:cNvSpPr/>
          <p:nvPr/>
        </p:nvSpPr>
        <p:spPr>
          <a:xfrm>
            <a:off x="5889328" y="4570313"/>
            <a:ext cx="413345" cy="413345"/>
          </a:xfrm>
          <a:prstGeom prst="roundRect">
            <a:avLst>
              <a:gd name="adj" fmla="val 66681"/>
            </a:avLst>
          </a:prstGeom>
          <a:solidFill>
            <a:srgbClr val="E6F7FF"/>
          </a:solidFill>
          <a:ln w="7620">
            <a:solidFill>
              <a:srgbClr val="B3D5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58235" y="4604743"/>
            <a:ext cx="275531" cy="34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167"/>
              </a:lnSpc>
            </a:pPr>
            <a:r>
              <a:rPr lang="en-US" sz="2167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2167" dirty="0"/>
          </a:p>
        </p:txBody>
      </p:sp>
      <p:sp>
        <p:nvSpPr>
          <p:cNvPr id="18" name="Text 16"/>
          <p:cNvSpPr/>
          <p:nvPr/>
        </p:nvSpPr>
        <p:spPr>
          <a:xfrm>
            <a:off x="2880518" y="4633417"/>
            <a:ext cx="2296815" cy="287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250"/>
              </a:lnSpc>
            </a:pPr>
            <a:r>
              <a:rPr lang="en-US" sz="1792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Карл X (1824–1830)</a:t>
            </a:r>
            <a:endParaRPr lang="en-US" sz="1792" dirty="0"/>
          </a:p>
        </p:txBody>
      </p:sp>
      <p:sp>
        <p:nvSpPr>
          <p:cNvPr id="19" name="Text 17"/>
          <p:cNvSpPr/>
          <p:nvPr/>
        </p:nvSpPr>
        <p:spPr>
          <a:xfrm>
            <a:off x="643037" y="5030689"/>
            <a:ext cx="4534297" cy="1175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417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Попытка "ультрароялистского" реванша. Проводил крайне консервативную политику, направленную на укрепление власти дворянства и церкви, чем спровоцировал глубокое недовольство общества.</a:t>
            </a:r>
            <a:endParaRPr lang="en-US" sz="1417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770" y="1870801"/>
            <a:ext cx="1552648" cy="189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700" y="4814094"/>
            <a:ext cx="2145506" cy="160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996752"/>
            <a:ext cx="10869018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Предвестник Бури: Причины Июльской Революции 1830 г.</a:t>
            </a:r>
            <a:endParaRPr lang="en-US" sz="2958" dirty="0"/>
          </a:p>
        </p:txBody>
      </p:sp>
      <p:sp>
        <p:nvSpPr>
          <p:cNvPr id="3" name="Text 1"/>
          <p:cNvSpPr/>
          <p:nvPr/>
        </p:nvSpPr>
        <p:spPr>
          <a:xfrm>
            <a:off x="661492" y="2319734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Непопулярная политика Карла X, направленная на ущемление гражданских прав, стала детонатором второй французской революции.</a:t>
            </a:r>
            <a:endParaRPr lang="en-US" sz="1458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92" y="3137198"/>
            <a:ext cx="567035" cy="56703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92" y="3940473"/>
            <a:ext cx="24771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Ограничение Свобод</a:t>
            </a:r>
            <a:endParaRPr lang="en-US" sz="1833" dirty="0"/>
          </a:p>
        </p:txBody>
      </p:sp>
      <p:sp>
        <p:nvSpPr>
          <p:cNvPr id="6" name="Text 3"/>
          <p:cNvSpPr/>
          <p:nvPr/>
        </p:nvSpPr>
        <p:spPr>
          <a:xfrm>
            <a:off x="661492" y="4349156"/>
            <a:ext cx="346551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Издание "Июльских ордонансов" (июль 1830 г.), которые распускали недавно избранную либеральную Палату депутатов и вводили цензуру печати.</a:t>
            </a:r>
            <a:endParaRPr lang="en-US" sz="1458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63244" y="3137198"/>
            <a:ext cx="567035" cy="56703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244" y="3940473"/>
            <a:ext cx="346551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Изменение Избирательного Закона</a:t>
            </a:r>
            <a:endParaRPr lang="en-US" sz="1833" dirty="0"/>
          </a:p>
        </p:txBody>
      </p:sp>
      <p:sp>
        <p:nvSpPr>
          <p:cNvPr id="9" name="Text 5"/>
          <p:cNvSpPr/>
          <p:nvPr/>
        </p:nvSpPr>
        <p:spPr>
          <a:xfrm>
            <a:off x="4363244" y="4644430"/>
            <a:ext cx="346551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Резкое ограничение избирательного права, что отстранило от политической жизни значительную часть буржуазии.</a:t>
            </a:r>
            <a:endParaRPr lang="en-US" sz="1458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64996" y="3137198"/>
            <a:ext cx="567035" cy="5670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996" y="3940473"/>
            <a:ext cx="271879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Экономический Кризис</a:t>
            </a:r>
            <a:endParaRPr lang="en-US" sz="1833" dirty="0"/>
          </a:p>
        </p:txBody>
      </p:sp>
      <p:sp>
        <p:nvSpPr>
          <p:cNvPr id="12" name="Text 7"/>
          <p:cNvSpPr/>
          <p:nvPr/>
        </p:nvSpPr>
        <p:spPr>
          <a:xfrm>
            <a:off x="8064996" y="4349155"/>
            <a:ext cx="346551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Рост безработицы и ухудшение положения рабочего класса в Париже, готового к уличным протестам.</a:t>
            </a:r>
            <a:endParaRPr lang="en-US" sz="1458" dirty="0"/>
          </a:p>
        </p:txBody>
      </p:sp>
    </p:spTree>
    <p:extLst>
      <p:ext uri="{BB962C8B-B14F-4D97-AF65-F5344CB8AC3E}">
        <p14:creationId xmlns:p14="http://schemas.microsoft.com/office/powerpoint/2010/main" val="2562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787598"/>
            <a:ext cx="5082977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Европейское Эхо 1830 Года</a:t>
            </a:r>
            <a:endParaRPr lang="en-US" sz="2958" dirty="0"/>
          </a:p>
        </p:txBody>
      </p:sp>
      <p:sp>
        <p:nvSpPr>
          <p:cNvPr id="3" name="Text 1"/>
          <p:cNvSpPr/>
          <p:nvPr/>
        </p:nvSpPr>
        <p:spPr>
          <a:xfrm>
            <a:off x="661492" y="1638102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Успех революции во Франции спровоцировал волну восстаний, направленных против реакционного Венского порядка.</a:t>
            </a:r>
            <a:endParaRPr lang="en-US" sz="1458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153146"/>
            <a:ext cx="945058" cy="11340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5562" y="2342158"/>
            <a:ext cx="28263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Бельгийская Революция</a:t>
            </a:r>
            <a:endParaRPr lang="en-US" sz="1833" dirty="0"/>
          </a:p>
        </p:txBody>
      </p:sp>
      <p:sp>
        <p:nvSpPr>
          <p:cNvPr id="6" name="Text 3"/>
          <p:cNvSpPr/>
          <p:nvPr/>
        </p:nvSpPr>
        <p:spPr>
          <a:xfrm>
            <a:off x="1795562" y="2750841"/>
            <a:ext cx="97349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Отделение Бельгии от Нидерландов и провозглашение независимого конституционного королевства.</a:t>
            </a:r>
            <a:endParaRPr lang="en-US" sz="1458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92" y="3287217"/>
            <a:ext cx="945058" cy="13915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95562" y="3476228"/>
            <a:ext cx="395307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Польское Восстание (Ноябрьское)</a:t>
            </a:r>
            <a:endParaRPr lang="en-US" sz="1833" dirty="0"/>
          </a:p>
        </p:txBody>
      </p:sp>
      <p:sp>
        <p:nvSpPr>
          <p:cNvPr id="9" name="Text 5"/>
          <p:cNvSpPr/>
          <p:nvPr/>
        </p:nvSpPr>
        <p:spPr>
          <a:xfrm>
            <a:off x="1795562" y="3884910"/>
            <a:ext cx="973494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Попытка Польши обрести независимость от Российской Империи, жестоко подавленная царскими войсками.</a:t>
            </a:r>
            <a:endParaRPr lang="en-US" sz="1458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92" y="4678759"/>
            <a:ext cx="945058" cy="13915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95562" y="4867771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Волнения в Италии</a:t>
            </a:r>
            <a:endParaRPr lang="en-US" sz="1833" dirty="0"/>
          </a:p>
        </p:txBody>
      </p:sp>
      <p:sp>
        <p:nvSpPr>
          <p:cNvPr id="12" name="Text 7"/>
          <p:cNvSpPr/>
          <p:nvPr/>
        </p:nvSpPr>
        <p:spPr>
          <a:xfrm>
            <a:off x="1795562" y="5276454"/>
            <a:ext cx="973494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Восстания в Папской области и других итальянских государствах, подавленные при помощи австрийских войск.</a:t>
            </a:r>
            <a:endParaRPr lang="en-US" sz="1458" dirty="0"/>
          </a:p>
        </p:txBody>
      </p:sp>
    </p:spTree>
    <p:extLst>
      <p:ext uri="{BB962C8B-B14F-4D97-AF65-F5344CB8AC3E}">
        <p14:creationId xmlns:p14="http://schemas.microsoft.com/office/powerpoint/2010/main" val="1309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964903"/>
            <a:ext cx="10869018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08"/>
              </a:lnSpc>
            </a:pPr>
            <a:r>
              <a:rPr lang="en-US" sz="2958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Июльская Монархия (1830–1848): Власть Финансовой Буржуазии</a:t>
            </a:r>
            <a:endParaRPr lang="en-US" sz="2958" dirty="0"/>
          </a:p>
        </p:txBody>
      </p:sp>
      <p:sp>
        <p:nvSpPr>
          <p:cNvPr id="3" name="Text 1"/>
          <p:cNvSpPr/>
          <p:nvPr/>
        </p:nvSpPr>
        <p:spPr>
          <a:xfrm>
            <a:off x="661492" y="2287885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Новым королем Франции стал Луи-Филипп Орлеанский. Его правление, известное как Июльская монархия, характеризовалось господством крупной финансовой буржуазии.</a:t>
            </a:r>
            <a:endParaRPr lang="en-US" sz="1458" dirty="0"/>
          </a:p>
        </p:txBody>
      </p:sp>
      <p:sp>
        <p:nvSpPr>
          <p:cNvPr id="5" name="Text 2"/>
          <p:cNvSpPr/>
          <p:nvPr/>
        </p:nvSpPr>
        <p:spPr>
          <a:xfrm>
            <a:off x="5199857" y="3275409"/>
            <a:ext cx="633690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Луи-Филипп провозгласил себя "королем французов" по воле нации, а не по божественному праву, но на деле защищал интересы богатейших слоев общества.</a:t>
            </a:r>
            <a:endParaRPr lang="en-US" sz="1458" dirty="0"/>
          </a:p>
        </p:txBody>
      </p:sp>
      <p:sp>
        <p:nvSpPr>
          <p:cNvPr id="6" name="Text 3"/>
          <p:cNvSpPr/>
          <p:nvPr/>
        </p:nvSpPr>
        <p:spPr>
          <a:xfrm>
            <a:off x="5199857" y="4248745"/>
            <a:ext cx="633690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Конституционная Хартия была пересмотрена, расширив полномочия парламента и немного увеличив число избирателей, но рабочий класс оставался полностью отстраненным от власти.</a:t>
            </a:r>
            <a:endParaRPr lang="en-US" sz="1458" dirty="0"/>
          </a:p>
        </p:txBody>
      </p:sp>
      <p:sp>
        <p:nvSpPr>
          <p:cNvPr id="7" name="Text 4"/>
          <p:cNvSpPr/>
          <p:nvPr/>
        </p:nvSpPr>
        <p:spPr>
          <a:xfrm>
            <a:off x="5199857" y="5222081"/>
            <a:ext cx="63369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Период относительной стабильности сопровождался ростом коррупции и недовольством мелкой буржуазии и пролетариата.</a:t>
            </a:r>
            <a:endParaRPr lang="en-US" sz="1458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92" y="3270746"/>
            <a:ext cx="4323628" cy="323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6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1" y="400050"/>
            <a:ext cx="11210924" cy="129063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Стр. 109 прочитайте и выделите причины, которые привели к </a:t>
            </a:r>
            <a:r>
              <a:rPr lang="ru-RU" b="1" dirty="0" smtClean="0"/>
              <a:t>Февральской революции 1848 г.</a:t>
            </a:r>
            <a:br>
              <a:rPr lang="ru-RU" b="1" dirty="0" smtClean="0"/>
            </a:br>
            <a:r>
              <a:rPr lang="ru-RU" dirty="0" smtClean="0"/>
              <a:t>Что послужило поводом?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1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Февральская революция 1848 г.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24 февраля 1848 г. революция победила.</a:t>
            </a:r>
          </a:p>
          <a:p>
            <a:r>
              <a:rPr lang="ru-RU" dirty="0" smtClean="0"/>
              <a:t>25 февраля 1848 г. провозглашена Вторая республика.</a:t>
            </a:r>
          </a:p>
          <a:p>
            <a:r>
              <a:rPr lang="ru-RU" dirty="0" smtClean="0"/>
              <a:t>Введено всеобщее избирательное право для мужчин старше 21 года.</a:t>
            </a:r>
          </a:p>
          <a:p>
            <a:r>
              <a:rPr lang="ru-RU" dirty="0" smtClean="0"/>
              <a:t>Создание «национальных мастерских»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61492" y="634901"/>
            <a:ext cx="10869018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6416"/>
              </a:lnSpc>
            </a:pPr>
            <a:r>
              <a:rPr lang="en-US" sz="512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Президент Республики: Наследие и Амбиции</a:t>
            </a:r>
            <a:endParaRPr lang="en-US" sz="5125" dirty="0"/>
          </a:p>
        </p:txBody>
      </p:sp>
      <p:sp>
        <p:nvSpPr>
          <p:cNvPr id="4" name="Text 2"/>
          <p:cNvSpPr/>
          <p:nvPr/>
        </p:nvSpPr>
        <p:spPr>
          <a:xfrm>
            <a:off x="756742" y="2631528"/>
            <a:ext cx="633690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Луи-Наполеон Бонапарт, племянник Наполеона I, был фигурой, чья судьба была тесно связана с величием его дяди. После революции 1848 года и падения Июльской монархии он вернулся во Францию.</a:t>
            </a:r>
            <a:endParaRPr lang="en-US" sz="1458" dirty="0"/>
          </a:p>
        </p:txBody>
      </p:sp>
      <p:sp>
        <p:nvSpPr>
          <p:cNvPr id="5" name="Text 3"/>
          <p:cNvSpPr/>
          <p:nvPr/>
        </p:nvSpPr>
        <p:spPr>
          <a:xfrm>
            <a:off x="756741" y="4057376"/>
            <a:ext cx="633690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1848 год: Избран депутатом Учредительного собрания.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661491" y="4575967"/>
            <a:ext cx="63369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Декабрь 1848 года: Убедительная победа на первых прямых президентских выборах.</a:t>
            </a:r>
            <a:endParaRPr lang="en-US" sz="1458" dirty="0"/>
          </a:p>
        </p:txBody>
      </p:sp>
      <p:sp>
        <p:nvSpPr>
          <p:cNvPr id="7" name="Text 5"/>
          <p:cNvSpPr/>
          <p:nvPr/>
        </p:nvSpPr>
        <p:spPr>
          <a:xfrm>
            <a:off x="661490" y="5314057"/>
            <a:ext cx="63369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Ключевое обещание: Восстановление порядка, социальной стабильности и национального престижа.</a:t>
            </a:r>
            <a:endParaRPr lang="en-US" sz="1458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65243" y="1979514"/>
            <a:ext cx="3763452" cy="459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44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614264"/>
            <a:ext cx="187186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en-US" sz="13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Критический Момент</a:t>
            </a:r>
            <a:endParaRPr lang="en-US" sz="1375" dirty="0"/>
          </a:p>
        </p:txBody>
      </p:sp>
      <p:sp>
        <p:nvSpPr>
          <p:cNvPr id="3" name="Text 1"/>
          <p:cNvSpPr/>
          <p:nvPr/>
        </p:nvSpPr>
        <p:spPr>
          <a:xfrm>
            <a:off x="661492" y="1048345"/>
            <a:ext cx="10869018" cy="1772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958"/>
              </a:lnSpc>
            </a:pPr>
            <a:r>
              <a:rPr lang="en-US" sz="5541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Государственный Переворот 2 Декабря 1851 года</a:t>
            </a:r>
            <a:endParaRPr lang="en-US" sz="5541" dirty="0"/>
          </a:p>
        </p:txBody>
      </p:sp>
      <p:sp>
        <p:nvSpPr>
          <p:cNvPr id="4" name="Text 2"/>
          <p:cNvSpPr/>
          <p:nvPr/>
        </p:nvSpPr>
        <p:spPr>
          <a:xfrm>
            <a:off x="661492" y="3033019"/>
            <a:ext cx="1086901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08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 имея законных способов остаться у власти, президент решился на силовой захват. Дата 2 декабря была выбрана не случайно — это была годовщина коронации Наполеона I и битвы при Аустерлице.</a:t>
            </a:r>
            <a:endParaRPr lang="en-US" sz="1083" dirty="0"/>
          </a:p>
        </p:txBody>
      </p:sp>
      <p:sp>
        <p:nvSpPr>
          <p:cNvPr id="5" name="Shape 3"/>
          <p:cNvSpPr/>
          <p:nvPr/>
        </p:nvSpPr>
        <p:spPr>
          <a:xfrm>
            <a:off x="661492" y="5058271"/>
            <a:ext cx="10869018" cy="19050"/>
          </a:xfrm>
          <a:prstGeom prst="roundRect">
            <a:avLst>
              <a:gd name="adj" fmla="val 1116280"/>
            </a:avLst>
          </a:prstGeom>
          <a:solidFill>
            <a:srgbClr val="B3D5E4"/>
          </a:solidFill>
          <a:ln/>
        </p:spPr>
      </p:sp>
      <p:sp>
        <p:nvSpPr>
          <p:cNvPr id="6" name="Shape 4"/>
          <p:cNvSpPr/>
          <p:nvPr/>
        </p:nvSpPr>
        <p:spPr>
          <a:xfrm>
            <a:off x="2772569" y="4774804"/>
            <a:ext cx="19050" cy="283468"/>
          </a:xfrm>
          <a:prstGeom prst="roundRect">
            <a:avLst>
              <a:gd name="adj" fmla="val 1116280"/>
            </a:avLst>
          </a:prstGeom>
          <a:solidFill>
            <a:srgbClr val="B3D5E4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63" y="5005139"/>
            <a:ext cx="106263" cy="10626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96070" y="3646091"/>
            <a:ext cx="17720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08"/>
              </a:lnSpc>
            </a:pPr>
            <a:r>
              <a:rPr lang="en-US" sz="13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Подготовка</a:t>
            </a:r>
            <a:endParaRPr lang="en-US" sz="1375" dirty="0"/>
          </a:p>
        </p:txBody>
      </p:sp>
      <p:sp>
        <p:nvSpPr>
          <p:cNvPr id="9" name="Text 6"/>
          <p:cNvSpPr/>
          <p:nvPr/>
        </p:nvSpPr>
        <p:spPr>
          <a:xfrm>
            <a:off x="803176" y="3952578"/>
            <a:ext cx="395783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en-US" sz="108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Секретные встречи и мобилизация верных армейских частей.</a:t>
            </a:r>
            <a:endParaRPr lang="en-US" sz="1083" dirty="0"/>
          </a:p>
        </p:txBody>
      </p:sp>
      <p:sp>
        <p:nvSpPr>
          <p:cNvPr id="10" name="Shape 7"/>
          <p:cNvSpPr/>
          <p:nvPr/>
        </p:nvSpPr>
        <p:spPr>
          <a:xfrm>
            <a:off x="4981773" y="5058271"/>
            <a:ext cx="19050" cy="283468"/>
          </a:xfrm>
          <a:prstGeom prst="roundRect">
            <a:avLst>
              <a:gd name="adj" fmla="val 1116280"/>
            </a:avLst>
          </a:prstGeom>
          <a:solidFill>
            <a:srgbClr val="B3D5E4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167" y="5005139"/>
            <a:ext cx="106263" cy="10626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05275" y="5483523"/>
            <a:ext cx="17720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08"/>
              </a:lnSpc>
            </a:pPr>
            <a:r>
              <a:rPr lang="en-US" sz="13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Ночь Переворота</a:t>
            </a:r>
            <a:endParaRPr lang="en-US" sz="1375" dirty="0"/>
          </a:p>
        </p:txBody>
      </p:sp>
      <p:sp>
        <p:nvSpPr>
          <p:cNvPr id="13" name="Text 9"/>
          <p:cNvSpPr/>
          <p:nvPr/>
        </p:nvSpPr>
        <p:spPr>
          <a:xfrm>
            <a:off x="3012381" y="5790009"/>
            <a:ext cx="395793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en-US" sz="108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Ключевые политические оппоненты были арестованы. Париж был наводнен войсками.</a:t>
            </a:r>
            <a:endParaRPr lang="en-US" sz="1083" dirty="0"/>
          </a:p>
        </p:txBody>
      </p:sp>
      <p:sp>
        <p:nvSpPr>
          <p:cNvPr id="14" name="Shape 10"/>
          <p:cNvSpPr/>
          <p:nvPr/>
        </p:nvSpPr>
        <p:spPr>
          <a:xfrm>
            <a:off x="7190978" y="4774804"/>
            <a:ext cx="19050" cy="283468"/>
          </a:xfrm>
          <a:prstGeom prst="roundRect">
            <a:avLst>
              <a:gd name="adj" fmla="val 1116280"/>
            </a:avLst>
          </a:prstGeom>
          <a:solidFill>
            <a:srgbClr val="B3D5E4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372" y="5005139"/>
            <a:ext cx="106263" cy="10626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314480" y="3646091"/>
            <a:ext cx="17720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08"/>
              </a:lnSpc>
            </a:pPr>
            <a:r>
              <a:rPr lang="en-US" sz="13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Объявления</a:t>
            </a:r>
            <a:endParaRPr lang="en-US" sz="1375" dirty="0"/>
          </a:p>
        </p:txBody>
      </p:sp>
      <p:sp>
        <p:nvSpPr>
          <p:cNvPr id="17" name="Text 12"/>
          <p:cNvSpPr/>
          <p:nvPr/>
        </p:nvSpPr>
        <p:spPr>
          <a:xfrm>
            <a:off x="5221585" y="3952578"/>
            <a:ext cx="3957935" cy="680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en-US" sz="108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Опубликованы декреты о роспуске Национального собрания и восстановлении всеобщего избирательного права.</a:t>
            </a:r>
            <a:endParaRPr lang="en-US" sz="1083" dirty="0"/>
          </a:p>
        </p:txBody>
      </p:sp>
      <p:sp>
        <p:nvSpPr>
          <p:cNvPr id="18" name="Shape 13"/>
          <p:cNvSpPr/>
          <p:nvPr/>
        </p:nvSpPr>
        <p:spPr>
          <a:xfrm>
            <a:off x="9400282" y="5058271"/>
            <a:ext cx="19050" cy="283468"/>
          </a:xfrm>
          <a:prstGeom prst="roundRect">
            <a:avLst>
              <a:gd name="adj" fmla="val 1116280"/>
            </a:avLst>
          </a:prstGeom>
          <a:solidFill>
            <a:srgbClr val="B3D5E4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6675" y="5005139"/>
            <a:ext cx="106263" cy="10626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523783" y="5483523"/>
            <a:ext cx="17720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708"/>
              </a:lnSpc>
            </a:pPr>
            <a:r>
              <a:rPr lang="en-US" sz="1375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Сопротивление</a:t>
            </a:r>
            <a:endParaRPr lang="en-US" sz="1375" dirty="0"/>
          </a:p>
        </p:txBody>
      </p:sp>
      <p:sp>
        <p:nvSpPr>
          <p:cNvPr id="21" name="Text 15"/>
          <p:cNvSpPr/>
          <p:nvPr/>
        </p:nvSpPr>
        <p:spPr>
          <a:xfrm>
            <a:off x="7430889" y="5790009"/>
            <a:ext cx="395793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50"/>
              </a:lnSpc>
            </a:pPr>
            <a:r>
              <a:rPr lang="en-US" sz="1083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 Париже и провинциях вспыхнуло слабое, но жестоко подавленное сопротивление республиканцев.</a:t>
            </a:r>
            <a:endParaRPr lang="en-US" sz="1083" dirty="0"/>
          </a:p>
        </p:txBody>
      </p:sp>
    </p:spTree>
    <p:extLst>
      <p:ext uri="{BB962C8B-B14F-4D97-AF65-F5344CB8AC3E}">
        <p14:creationId xmlns:p14="http://schemas.microsoft.com/office/powerpoint/2010/main" val="19589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492" y="689769"/>
            <a:ext cx="6297018" cy="886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458"/>
              </a:lnSpc>
            </a:pPr>
            <a:r>
              <a:rPr lang="en-US" sz="27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Новая Конституция и Переход к Империи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446116" y="1947863"/>
            <a:ext cx="6326783" cy="121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2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Новая конституция, принятая в январе 1852 года, была написана по образцу режима Наполеона I, сосредоточив практически всю власть в руках президента, избираемого на десять </a:t>
            </a:r>
            <a:r>
              <a:rPr lang="en-US" sz="2000" dirty="0" err="1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лет</a:t>
            </a:r>
            <a:r>
              <a:rPr lang="en-US" sz="2000" dirty="0" smtClean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ru-RU" sz="2000" dirty="0" smtClean="0">
              <a:solidFill>
                <a:srgbClr val="5B6E8C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1750"/>
              </a:lnSpc>
            </a:pPr>
            <a:r>
              <a:rPr lang="ru-RU" sz="2000" dirty="0" smtClean="0">
                <a:solidFill>
                  <a:srgbClr val="5B6E8C"/>
                </a:solidFill>
                <a:latin typeface="Manrope" pitchFamily="34" charset="0"/>
              </a:rPr>
              <a:t>Установилась </a:t>
            </a:r>
            <a:r>
              <a:rPr lang="ru-RU" sz="2000" smtClean="0">
                <a:solidFill>
                  <a:srgbClr val="5B6E8C"/>
                </a:solidFill>
                <a:latin typeface="Manrope" pitchFamily="34" charset="0"/>
              </a:rPr>
              <a:t>Вторая Империя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5233492" y="1788418"/>
            <a:ext cx="19050" cy="999332"/>
          </a:xfrm>
          <a:prstGeom prst="rect">
            <a:avLst/>
          </a:prstGeom>
          <a:solidFill>
            <a:srgbClr val="AAE4FE"/>
          </a:solidFill>
          <a:ln/>
        </p:spPr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900" y="689769"/>
            <a:ext cx="4366022" cy="291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5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841</Words>
  <Application>Microsoft Office PowerPoint</Application>
  <PresentationFormat>Широкоэкранный</PresentationFormat>
  <Paragraphs>92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Alexandria Medium</vt:lpstr>
      <vt:lpstr>Arial</vt:lpstr>
      <vt:lpstr>Calibri</vt:lpstr>
      <vt:lpstr>Calibri Light</vt:lpstr>
      <vt:lpstr>Manrope</vt:lpstr>
      <vt:lpstr>Тема Office</vt:lpstr>
      <vt:lpstr>Тема: «Франция и Южная Европа: путями революции»</vt:lpstr>
      <vt:lpstr>Революция</vt:lpstr>
      <vt:lpstr>Презентация PowerPoint</vt:lpstr>
      <vt:lpstr>Презентация PowerPoint</vt:lpstr>
      <vt:lpstr>РЕВОЛЮЦИИ НАЧАЛА 1820-Х ГГ. В СРЕДИЗЕМНОМОРСКИХ СТРАНАХ. Заполните таблицу стр. 104-105</vt:lpstr>
      <vt:lpstr>Презентация PowerPoint</vt:lpstr>
      <vt:lpstr>Презентация PowerPoint</vt:lpstr>
      <vt:lpstr>Презентация PowerPoint</vt:lpstr>
      <vt:lpstr>Презентация PowerPoint</vt:lpstr>
      <vt:lpstr>Стр. 109 прочитайте и выделите причины, которые привели к Февральской революции 1848 г. Что послужило поводом?</vt:lpstr>
      <vt:lpstr>Февральская революция 1848 г.</vt:lpstr>
      <vt:lpstr>Презентация PowerPoint</vt:lpstr>
      <vt:lpstr>Презентация PowerPoint</vt:lpstr>
      <vt:lpstr>Презентация PowerPoint</vt:lpstr>
    </vt:vector>
  </TitlesOfParts>
  <Company>Кадетская школа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«Франция и Южная Европа: путями революции»</dc:title>
  <dc:creator>Анастасия П. Илаева</dc:creator>
  <cp:lastModifiedBy>Анастасия П. Илаева</cp:lastModifiedBy>
  <cp:revision>6</cp:revision>
  <dcterms:created xsi:type="dcterms:W3CDTF">2025-10-17T10:17:24Z</dcterms:created>
  <dcterms:modified xsi:type="dcterms:W3CDTF">2025-10-17T11:12:15Z</dcterms:modified>
</cp:coreProperties>
</file>