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76" r:id="rId3"/>
    <p:sldId id="27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88" r:id="rId40"/>
    <p:sldId id="278" r:id="rId41"/>
    <p:sldId id="298" r:id="rId42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71" autoAdjust="0"/>
  </p:normalViewPr>
  <p:slideViewPr>
    <p:cSldViewPr>
      <p:cViewPr varScale="1">
        <p:scale>
          <a:sx n="105" d="100"/>
          <a:sy n="105" d="100"/>
        </p:scale>
        <p:origin x="126" y="109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2542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E5732-A5CD-48EF-AD4F-921548E9FBB2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B1A964-D25D-42A8-8691-FBBC84D11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788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A964-D25D-42A8-8691-FBBC84D1165E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94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 algn="just">
              <a:buNone/>
              <a:defRPr sz="2400">
                <a:latin typeface="Times New Roman" pitchFamily="18" charset="0"/>
                <a:cs typeface="Times New Roman" pitchFamily="18" charset="0"/>
              </a:defRPr>
            </a:lvl1pPr>
            <a:lvl2pPr marL="457200" indent="0" algn="just">
              <a:buNone/>
              <a:defRPr sz="2400">
                <a:latin typeface="Times New Roman" pitchFamily="18" charset="0"/>
                <a:cs typeface="Times New Roman" pitchFamily="18" charset="0"/>
              </a:defRPr>
            </a:lvl2pPr>
            <a:lvl3pPr marL="914400" indent="0" algn="just">
              <a:buNone/>
              <a:defRPr sz="2400">
                <a:latin typeface="Times New Roman" pitchFamily="18" charset="0"/>
                <a:cs typeface="Times New Roman" pitchFamily="18" charset="0"/>
              </a:defRPr>
            </a:lvl3pPr>
            <a:lvl4pPr marL="1371600" indent="0" algn="just">
              <a:buNone/>
              <a:defRPr sz="2400">
                <a:latin typeface="Times New Roman" pitchFamily="18" charset="0"/>
                <a:cs typeface="Times New Roman" pitchFamily="18" charset="0"/>
              </a:defRPr>
            </a:lvl4pPr>
            <a:lvl5pPr marL="1828800" indent="0" algn="just">
              <a:buNone/>
              <a:defRPr sz="2400"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https://vk.com/club222515821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 Человек</a:t>
            </a:r>
            <a:r>
              <a:rPr lang="ru-RU" dirty="0"/>
              <a:t>, общество, государство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00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1196"/>
            <a:ext cx="8229600" cy="952500"/>
          </a:xfrm>
        </p:spPr>
        <p:txBody>
          <a:bodyPr/>
          <a:lstStyle/>
          <a:p>
            <a:r>
              <a:rPr lang="ru-RU" dirty="0" smtClean="0"/>
              <a:t>Первое </a:t>
            </a:r>
            <a:r>
              <a:rPr lang="ru-RU" dirty="0"/>
              <a:t>сословие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201316"/>
            <a:ext cx="3567305" cy="390326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Обязанности священников: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вести службу.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хранить обет безбрачия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в приходских </a:t>
            </a:r>
            <a:r>
              <a:rPr lang="ru-RU" dirty="0"/>
              <a:t>книгах </a:t>
            </a:r>
            <a:r>
              <a:rPr lang="ru-RU" dirty="0" smtClean="0"/>
              <a:t>регистрировать </a:t>
            </a:r>
            <a:r>
              <a:rPr lang="ru-RU" dirty="0"/>
              <a:t>даты крещений и отпеваний, браки, </a:t>
            </a:r>
            <a:endParaRPr lang="ru-RU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благотворительность, помощь </a:t>
            </a:r>
            <a:r>
              <a:rPr lang="ru-RU" dirty="0"/>
              <a:t>бедным, </a:t>
            </a:r>
            <a:r>
              <a:rPr lang="ru-RU" dirty="0" smtClean="0"/>
              <a:t>содержание школ.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51" y="1345333"/>
            <a:ext cx="4896544" cy="3405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7620" y="139362"/>
            <a:ext cx="4485184" cy="720080"/>
          </a:xfrm>
        </p:spPr>
        <p:txBody>
          <a:bodyPr/>
          <a:lstStyle/>
          <a:p>
            <a:r>
              <a:rPr lang="ru-RU" dirty="0" smtClean="0"/>
              <a:t>Второе сословие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2641476"/>
            <a:ext cx="4248472" cy="295232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	В </a:t>
            </a:r>
            <a:r>
              <a:rPr lang="ru-RU" dirty="0"/>
              <a:t>Средние века дворяне были военным сословием, но с развитием наёмных армий это стало необязательным. В Новое время важнее стало вести подобающий образ жизни и иметь высокий статус. Дворяне не должны были заниматься ручным трудом или торговлей, за исключением Англии, где торговля была </a:t>
            </a:r>
            <a:r>
              <a:rPr lang="ru-RU" dirty="0" smtClean="0"/>
              <a:t>нормой.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66746" y="887656"/>
            <a:ext cx="4248472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Привилегии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  - Ношение оружия.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  - Особая подсудность.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  - Запрет телесных наказаний.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  - Право охоты.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4896744"/>
            <a:ext cx="3960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Французский дворянин.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Гравюра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А. Боссе. XVII 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9362"/>
            <a:ext cx="3240360" cy="475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2792"/>
            <a:ext cx="8229600" cy="952500"/>
          </a:xfrm>
        </p:spPr>
        <p:txBody>
          <a:bodyPr/>
          <a:lstStyle/>
          <a:p>
            <a:r>
              <a:rPr lang="ru-RU" dirty="0" smtClean="0"/>
              <a:t>Третье сословие (все остальные)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6124" y="1055553"/>
            <a:ext cx="4526220" cy="31700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Среди сословия выделялись</a:t>
            </a:r>
          </a:p>
          <a:p>
            <a:pPr lvl="0" algn="just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состоятельные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горожане (в Германии –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бюргеры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во Франции –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буржуа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algn="just">
              <a:spcBef>
                <a:spcPct val="20000"/>
              </a:spcBef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Привилегии: </a:t>
            </a:r>
          </a:p>
          <a:p>
            <a:pPr marL="457200" lvl="0" indent="-457200" algn="just">
              <a:spcBef>
                <a:spcPct val="20000"/>
              </a:spcBef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платить налоги,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spcBef>
                <a:spcPct val="20000"/>
              </a:spcBef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участвовать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управлении городами,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spcBef>
                <a:spcPct val="20000"/>
              </a:spcBef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избирать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быть избранными в представительные органы.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914420"/>
            <a:ext cx="3087703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32813" y="4997995"/>
            <a:ext cx="2550250" cy="3077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«Я — из третьего сословия!»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7452320" y="914421"/>
            <a:ext cx="1224136" cy="718944"/>
          </a:xfrm>
          <a:prstGeom prst="wedgeRoundRectCallout">
            <a:avLst>
              <a:gd name="adj1" fmla="val -38690"/>
              <a:gd name="adj2" fmla="val 9415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В жизни главное деньги!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3073071" cy="9525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3. За </a:t>
            </a:r>
            <a:r>
              <a:rPr lang="ru-RU" dirty="0"/>
              <a:t>стенами домов.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99311"/>
            <a:ext cx="3073071" cy="3771636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i="1" dirty="0"/>
              <a:t>1. </a:t>
            </a:r>
            <a:r>
              <a:rPr lang="ru-RU" i="1" dirty="0"/>
              <a:t>Как вы полагаете, почему жизнь на селе менялась медленнее, чем в городе?</a:t>
            </a:r>
          </a:p>
          <a:p>
            <a:r>
              <a:rPr lang="ru-RU" b="1" i="1" dirty="0"/>
              <a:t>2. </a:t>
            </a:r>
            <a:r>
              <a:rPr lang="ru-RU" i="1" dirty="0"/>
              <a:t>Какая новая мебель и почему появляется в это время?</a:t>
            </a:r>
          </a:p>
          <a:p>
            <a:r>
              <a:rPr lang="ru-RU" i="1" dirty="0" smtClean="0"/>
              <a:t>3. Какие </a:t>
            </a:r>
            <a:r>
              <a:rPr lang="ru-RU" i="1" dirty="0"/>
              <a:t>предметы интерьера вы видите на картине</a:t>
            </a:r>
            <a:r>
              <a:rPr lang="ru-RU" i="1" dirty="0" smtClean="0"/>
              <a:t>?</a:t>
            </a:r>
          </a:p>
          <a:p>
            <a:endParaRPr lang="ru-RU" i="1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271" y="205397"/>
            <a:ext cx="5579612" cy="496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34077" y="4847782"/>
            <a:ext cx="4572000" cy="646331"/>
          </a:xfrm>
          <a:prstGeom prst="rect">
            <a:avLst/>
          </a:prstGeom>
          <a:solidFill>
            <a:srgbClr val="FFFF66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b="1" dirty="0"/>
              <a:t>Интерьер голландского дома.</a:t>
            </a:r>
            <a:endParaRPr lang="ru-RU" dirty="0"/>
          </a:p>
          <a:p>
            <a:pPr algn="ctr"/>
            <a:r>
              <a:rPr lang="ru-RU" i="1" dirty="0"/>
              <a:t>Художник Э. де Витте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84419"/>
          </a:xfrm>
        </p:spPr>
        <p:txBody>
          <a:bodyPr/>
          <a:lstStyle/>
          <a:p>
            <a:r>
              <a:rPr lang="ru-RU" dirty="0" smtClean="0"/>
              <a:t>4. За </a:t>
            </a:r>
            <a:r>
              <a:rPr lang="ru-RU" dirty="0"/>
              <a:t>обеденным столом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19" y="985292"/>
            <a:ext cx="3600401" cy="453650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</a:t>
            </a:r>
            <a:r>
              <a:rPr lang="ru-RU" dirty="0" smtClean="0"/>
              <a:t>ажное место в рационе  </a:t>
            </a:r>
            <a:r>
              <a:rPr lang="ru-RU" dirty="0"/>
              <a:t>занимали зерновые. Богатые ели белый хлеб, бедные — похлебки и каши. </a:t>
            </a:r>
            <a:r>
              <a:rPr lang="ru-RU" dirty="0" smtClean="0"/>
              <a:t>Дополняли меню фрукты, овощи</a:t>
            </a:r>
            <a:r>
              <a:rPr lang="ru-RU" dirty="0"/>
              <a:t>, </a:t>
            </a:r>
            <a:r>
              <a:rPr lang="ru-RU" dirty="0" smtClean="0"/>
              <a:t>яйца </a:t>
            </a:r>
            <a:r>
              <a:rPr lang="ru-RU" dirty="0"/>
              <a:t>и </a:t>
            </a:r>
            <a:r>
              <a:rPr lang="ru-RU" dirty="0" smtClean="0"/>
              <a:t>сыр. Рыба</a:t>
            </a:r>
            <a:r>
              <a:rPr lang="ru-RU" dirty="0"/>
              <a:t>, особенно голландская сельдь, была популярна. В отдаленных районах разводили карпа. С ростом населения бедняки ели мясо реже, кроме Англии и Нидерландов, где активно разводили скот.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769" y="985292"/>
            <a:ext cx="5079099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67944" y="1166182"/>
            <a:ext cx="3384376" cy="64633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 XVII века пряности добавляли почти во все блюда. </a:t>
            </a:r>
          </a:p>
        </p:txBody>
      </p:sp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481236"/>
            <a:ext cx="3693096" cy="4698958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	Продукты </a:t>
            </a:r>
            <a:r>
              <a:rPr lang="ru-RU" sz="2800" dirty="0"/>
              <a:t>с других континентов, кроме сахара и пряностей, были редки. Рис и кукуруза постепенно входили в рацион, а чай, кофе и шоколад считались роскошью. Кофе стал популярен с XVII века, а чай — в Голландии.</a:t>
            </a:r>
          </a:p>
        </p:txBody>
      </p:sp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1"/>
          <a:stretch/>
        </p:blipFill>
        <p:spPr bwMode="auto">
          <a:xfrm>
            <a:off x="0" y="-1"/>
            <a:ext cx="5076056" cy="569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71450"/>
            <a:ext cx="4104456" cy="4945732"/>
          </a:xfrm>
        </p:spPr>
        <p:txBody>
          <a:bodyPr>
            <a:normAutofit/>
          </a:bodyPr>
          <a:lstStyle/>
          <a:p>
            <a:r>
              <a:rPr lang="ru-RU" dirty="0" smtClean="0"/>
              <a:t>	Пили </a:t>
            </a:r>
            <a:r>
              <a:rPr lang="ru-RU" dirty="0"/>
              <a:t>в основном воду. Водопроводы и фонтаны были редки, воду носили водоносы. Вино и пиво потребляли повсеместно, но покупали в регионах производства: французы и итальянцы — вино, англичане и немцы — пиво.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0"/>
            <a:ext cx="394261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276873"/>
            <a:ext cx="3785176" cy="5172916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ru-RU" dirty="0" smtClean="0"/>
              <a:t>	Во </a:t>
            </a:r>
            <a:r>
              <a:rPr lang="ru-RU" dirty="0"/>
              <a:t>второй половине XVI в. вошла в обиход вилка, позволявшая не брать еду руками, но долгое время </a:t>
            </a:r>
            <a:r>
              <a:rPr lang="ru-RU" dirty="0" smtClean="0"/>
              <a:t>воспринимавшаяся </a:t>
            </a:r>
            <a:r>
              <a:rPr lang="ru-RU" dirty="0"/>
              <a:t>как забавная и ненужная роскошь. </a:t>
            </a:r>
            <a:endParaRPr lang="ru-RU" dirty="0" smtClean="0"/>
          </a:p>
          <a:p>
            <a:pPr>
              <a:lnSpc>
                <a:spcPct val="110000"/>
              </a:lnSpc>
            </a:pPr>
            <a:r>
              <a:rPr lang="ru-RU" dirty="0"/>
              <a:t>	</a:t>
            </a:r>
            <a:r>
              <a:rPr lang="ru-RU" dirty="0" smtClean="0"/>
              <a:t>В </a:t>
            </a:r>
            <a:r>
              <a:rPr lang="ru-RU" dirty="0"/>
              <a:t>XVII в. постепенно </a:t>
            </a:r>
            <a:r>
              <a:rPr lang="ru-RU" dirty="0" smtClean="0"/>
              <a:t>стали </a:t>
            </a:r>
            <a:r>
              <a:rPr lang="ru-RU" dirty="0"/>
              <a:t>обыденными индивидуальные тарелки и столовые </a:t>
            </a:r>
            <a:r>
              <a:rPr lang="ru-RU" dirty="0" smtClean="0"/>
              <a:t>приборы.</a:t>
            </a:r>
            <a:endParaRPr lang="ru-RU" dirty="0"/>
          </a:p>
        </p:txBody>
      </p:sp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31" y="276872"/>
            <a:ext cx="4685836" cy="387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8831" y="4195791"/>
            <a:ext cx="4685836" cy="646331"/>
          </a:xfrm>
          <a:prstGeom prst="rect">
            <a:avLst/>
          </a:prstGeom>
          <a:solidFill>
            <a:srgbClr val="FFFF66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Едок бобов.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Художник А. Карраччи. Галерея Палаццо Колонна. Рим. Италия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4799"/>
            <a:ext cx="9144000" cy="595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481236"/>
            <a:ext cx="5194920" cy="2262909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ru-RU" dirty="0" smtClean="0"/>
              <a:t>	В </a:t>
            </a:r>
            <a:r>
              <a:rPr lang="en-US" dirty="0" smtClean="0"/>
              <a:t>XVII</a:t>
            </a:r>
            <a:r>
              <a:rPr lang="ru-RU" dirty="0" smtClean="0"/>
              <a:t> веке во </a:t>
            </a:r>
            <a:r>
              <a:rPr lang="ru-RU" dirty="0"/>
              <a:t>Франции </a:t>
            </a:r>
            <a:r>
              <a:rPr lang="ru-RU" dirty="0" smtClean="0"/>
              <a:t>возникла </a:t>
            </a:r>
            <a:r>
              <a:rPr lang="ru-RU" b="1" dirty="0" err="1"/>
              <a:t>гастроно́мия</a:t>
            </a:r>
            <a:r>
              <a:rPr lang="ru-RU" b="1" dirty="0"/>
              <a:t> </a:t>
            </a:r>
            <a:r>
              <a:rPr lang="ru-RU" dirty="0"/>
              <a:t>— искусство сложного и </a:t>
            </a:r>
            <a:r>
              <a:rPr lang="ru-RU" dirty="0" smtClean="0"/>
              <a:t>изысканного </a:t>
            </a:r>
            <a:r>
              <a:rPr lang="ru-RU" dirty="0"/>
              <a:t>приготовления пищи. Стали создаваться затейливые блюда с соусами и </a:t>
            </a:r>
            <a:r>
              <a:rPr lang="ru-RU" dirty="0" smtClean="0"/>
              <a:t>десерты. Повара </a:t>
            </a:r>
            <a:r>
              <a:rPr lang="ru-RU" dirty="0"/>
              <a:t>делали всё для того, чтобы удивить гостей.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193204"/>
            <a:ext cx="3528392" cy="5328592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1800" b="1" dirty="0"/>
              <a:t>IX. Кушанье, жаренное в кляре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i="1" dirty="0"/>
              <a:t>Возьми любое мясо, какое сочтешь нужным. Если птицу, то запеки, если зверя, то отвари.</a:t>
            </a:r>
            <a:endParaRPr lang="ru-RU" sz="1800" dirty="0"/>
          </a:p>
          <a:p>
            <a:r>
              <a:rPr lang="ru-RU" sz="1800" i="1" dirty="0"/>
              <a:t>Сделай жидкий кляр из молока, яиц и муки, "как на телячьи ножки", если хочешь, добавь шафрана.</a:t>
            </a:r>
            <a:endParaRPr lang="ru-RU" sz="1800" dirty="0"/>
          </a:p>
          <a:p>
            <a:r>
              <a:rPr lang="ru-RU" sz="1800" i="1" dirty="0"/>
              <a:t>Обмакивай кусочки мяса в кляр и выкладывай в горячее масло. Когда зарумянятся вынь, положи в горшок, добавь бульона, уксуса, соли, сладости, изюма (если хочешь), </a:t>
            </a:r>
            <a:r>
              <a:rPr lang="ru-RU" sz="1800" i="1" dirty="0" smtClean="0"/>
              <a:t>масла, перца</a:t>
            </a:r>
            <a:r>
              <a:rPr lang="ru-RU" sz="1800" i="1" dirty="0"/>
              <a:t>, корицы, шафрана, лайм (вероятно сок), притуши и подай теплым</a:t>
            </a:r>
            <a:r>
              <a:rPr lang="ru-RU" sz="1800" i="1" dirty="0" smtClean="0"/>
              <a:t>.</a:t>
            </a:r>
          </a:p>
          <a:p>
            <a:pPr algn="r"/>
            <a:r>
              <a:rPr lang="ru-RU" sz="1800" dirty="0" smtClean="0"/>
              <a:t>Из </a:t>
            </a:r>
            <a:r>
              <a:rPr lang="ru-RU" sz="1800" dirty="0"/>
              <a:t>книги Станислава </a:t>
            </a:r>
            <a:r>
              <a:rPr lang="ru-RU" sz="1800" dirty="0" err="1"/>
              <a:t>Чернецкого</a:t>
            </a:r>
            <a:r>
              <a:rPr lang="ru-RU" sz="1800" dirty="0"/>
              <a:t> "</a:t>
            </a:r>
            <a:r>
              <a:rPr lang="ru-RU" sz="1800" dirty="0" err="1"/>
              <a:t>Zebranie</a:t>
            </a:r>
            <a:r>
              <a:rPr lang="ru-RU" sz="1800" dirty="0"/>
              <a:t> </a:t>
            </a:r>
            <a:r>
              <a:rPr lang="ru-RU" sz="1800" dirty="0" err="1" smtClean="0"/>
              <a:t>potraw</a:t>
            </a:r>
            <a:r>
              <a:rPr lang="ru-RU" sz="1800" dirty="0" smtClean="0"/>
              <a:t>«, </a:t>
            </a:r>
            <a:r>
              <a:rPr lang="ru-RU" sz="1800" dirty="0"/>
              <a:t>1682 </a:t>
            </a:r>
            <a:r>
              <a:rPr lang="ru-RU" sz="1800" dirty="0" smtClean="0"/>
              <a:t>год.</a:t>
            </a:r>
            <a:endParaRPr lang="ru-RU" sz="1800" dirty="0"/>
          </a:p>
        </p:txBody>
      </p:sp>
      <p:pic>
        <p:nvPicPr>
          <p:cNvPr id="6146" name="Picture 2" descr="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32501"/>
            <a:ext cx="5738328" cy="573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609" y="1150105"/>
            <a:ext cx="6596781" cy="412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579" y="121196"/>
            <a:ext cx="7907437" cy="10648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Вопрос урока: </a:t>
            </a:r>
            <a:r>
              <a:rPr lang="ru-RU" sz="2400" b="0" dirty="0" smtClean="0"/>
              <a:t>Какие </a:t>
            </a:r>
            <a:r>
              <a:rPr lang="ru-RU" sz="2400" b="0" dirty="0"/>
              <a:t>факторы вызвали столь радикальные изменения в жизни </a:t>
            </a:r>
            <a:r>
              <a:rPr lang="ru-RU" sz="2400" b="0" dirty="0" smtClean="0"/>
              <a:t>лю­дей </a:t>
            </a:r>
            <a:r>
              <a:rPr lang="ru-RU" sz="2400" b="0" dirty="0"/>
              <a:t>в раннее Новое время?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280"/>
          <p:cNvSpPr txBox="1">
            <a:spLocks/>
          </p:cNvSpPr>
          <p:nvPr/>
        </p:nvSpPr>
        <p:spPr>
          <a:xfrm>
            <a:off x="904978" y="5048448"/>
            <a:ext cx="7334044" cy="485247"/>
          </a:xfrm>
          <a:prstGeom prst="rect">
            <a:avLst/>
          </a:prstGeom>
          <a:solidFill>
            <a:srgbClr val="FFCC66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Император Рудольф II на водах.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Художник Л.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ван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Фалькенборх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95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69640"/>
            <a:ext cx="4464496" cy="504056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ru-RU" b="1" dirty="0"/>
              <a:t>Подробнее. </a:t>
            </a:r>
            <a:r>
              <a:rPr lang="ru-RU" dirty="0"/>
              <a:t>Во время светских приёмов стали придавать огромное значение </a:t>
            </a:r>
            <a:r>
              <a:rPr lang="ru-RU" dirty="0" smtClean="0"/>
              <a:t>торжественности </a:t>
            </a:r>
            <a:r>
              <a:rPr lang="ru-RU" dirty="0"/>
              <a:t>и красочности церемониала, в который входила и еда. В 1671 г. один из принцев устраивал в своём поместье роскошный праздник для короля Франции. Когда его </a:t>
            </a:r>
            <a:r>
              <a:rPr lang="ru-RU" dirty="0" smtClean="0"/>
              <a:t>дворецкий</a:t>
            </a:r>
            <a:r>
              <a:rPr lang="ru-RU" dirty="0"/>
              <a:t>, </a:t>
            </a:r>
            <a:r>
              <a:rPr lang="ru-RU" b="1" i="1" dirty="0"/>
              <a:t>Франсуа </a:t>
            </a:r>
            <a:r>
              <a:rPr lang="ru-RU" b="1" i="1" dirty="0" err="1"/>
              <a:t>Ватель</a:t>
            </a:r>
            <a:r>
              <a:rPr lang="ru-RU" dirty="0"/>
              <a:t>, узнал, что за несколькими столами, занятыми незначительными дворянами из свиты, не хватило жаркого, он заявил: «Я обесчещен, это позор, которого я не перенесу». Когда же на следующее утро в замок привезли слишком мало свежей рыбы, </a:t>
            </a:r>
            <a:r>
              <a:rPr lang="ru-RU" dirty="0" err="1"/>
              <a:t>Ватель</a:t>
            </a:r>
            <a:r>
              <a:rPr lang="ru-RU" dirty="0"/>
              <a:t> поднялся к себе в комнату, приставил шпагу к двери и пронзил себе сердце.</a:t>
            </a:r>
          </a:p>
          <a:p>
            <a:pPr>
              <a:lnSpc>
                <a:spcPct val="110000"/>
              </a:lnSpc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3842638"/>
            <a:ext cx="3461370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Крем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Шантийи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изобретение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Француа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Вателя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(метрдотель замка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Шантийи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upload.wikimedia.org/wikipedia/commons/thumb/1/16/Cr%C3%A8me_Chantilly.jpg/250px-Cr%C3%A8me_Chantil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7220"/>
            <a:ext cx="3461370" cy="346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3204"/>
            <a:ext cx="3682752" cy="9525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5. Одежда </a:t>
            </a:r>
            <a:r>
              <a:rPr lang="ru-RU" dirty="0"/>
              <a:t>и мода.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7300"/>
            <a:ext cx="3816424" cy="439248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	В </a:t>
            </a:r>
            <a:r>
              <a:rPr lang="ru-RU" dirty="0"/>
              <a:t>XVI в. образцом была испанская мода, а в XVII в. законодательницей мод стала Франция. Парижской моде подражали по всей Европе. </a:t>
            </a:r>
            <a:r>
              <a:rPr lang="ru-RU" dirty="0" smtClean="0"/>
              <a:t>Одежда </a:t>
            </a:r>
            <a:r>
              <a:rPr lang="ru-RU" dirty="0"/>
              <a:t>зависела от социального статуса: даже богатому простолюдину запрещалось одеваться как дворянин. С созданием регулярных армий возникла военная форма для различения полков на поле боя.</a:t>
            </a:r>
          </a:p>
        </p:txBody>
      </p:sp>
      <p:pic>
        <p:nvPicPr>
          <p:cNvPr id="9218" name="Picture 2" descr="П.П. Рубенс. Автопортрет с Изабеллой Брант, 1609 — 1610 годы. Источник: wikipedia.o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0"/>
            <a:ext cx="5679604" cy="567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469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3204"/>
            <a:ext cx="8229600" cy="9525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" y="4455495"/>
            <a:ext cx="8399276" cy="1259505"/>
          </a:xfrm>
        </p:spPr>
        <p:txBody>
          <a:bodyPr>
            <a:normAutofit/>
          </a:bodyPr>
          <a:lstStyle/>
          <a:p>
            <a:r>
              <a:rPr lang="ru-RU" dirty="0"/>
              <a:t>В католических </a:t>
            </a:r>
            <a:r>
              <a:rPr lang="ru-RU" dirty="0" smtClean="0"/>
              <a:t>странах в моде </a:t>
            </a:r>
            <a:r>
              <a:rPr lang="ru-RU" dirty="0"/>
              <a:t>дорогое шитьё и </a:t>
            </a:r>
            <a:r>
              <a:rPr lang="ru-RU" dirty="0" smtClean="0"/>
              <a:t>кружева. </a:t>
            </a:r>
            <a:r>
              <a:rPr lang="ru-RU" dirty="0"/>
              <a:t>В протестантских государствах, особенно в </a:t>
            </a:r>
            <a:r>
              <a:rPr lang="ru-RU" dirty="0" smtClean="0"/>
              <a:t>Англии демонстративно </a:t>
            </a:r>
            <a:r>
              <a:rPr lang="ru-RU" dirty="0"/>
              <a:t>отказываются от украшений в одежде.</a:t>
            </a:r>
          </a:p>
          <a:p>
            <a:endParaRPr lang="ru-RU" dirty="0"/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7128792" cy="445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469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298" y="-35074"/>
            <a:ext cx="4606702" cy="576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ятиугольник 7"/>
          <p:cNvSpPr/>
          <p:nvPr/>
        </p:nvSpPr>
        <p:spPr>
          <a:xfrm>
            <a:off x="467544" y="200082"/>
            <a:ext cx="4464496" cy="2641476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Появившиеся в том же веке парики столетие спустя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оказываются обязательными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ношения мужчинами, занимавшими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высокое положение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обществе. </a:t>
            </a:r>
          </a:p>
        </p:txBody>
      </p:sp>
      <p:sp>
        <p:nvSpPr>
          <p:cNvPr id="11" name="Пятиугольник 10"/>
          <p:cNvSpPr/>
          <p:nvPr/>
        </p:nvSpPr>
        <p:spPr>
          <a:xfrm>
            <a:off x="479004" y="3001516"/>
            <a:ext cx="4453036" cy="2304256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XVI в. вошли в моду перчатки, быстро ставшие признаком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привилегированных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сословий. </a:t>
            </a:r>
          </a:p>
        </p:txBody>
      </p:sp>
    </p:spTree>
    <p:extLst>
      <p:ext uri="{BB962C8B-B14F-4D97-AF65-F5344CB8AC3E}">
        <p14:creationId xmlns:p14="http://schemas.microsoft.com/office/powerpoint/2010/main" val="2251469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265212"/>
            <a:ext cx="3816424" cy="352839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Состоятельные женщины начали </a:t>
            </a:r>
            <a:r>
              <a:rPr lang="ru-RU" dirty="0" smtClean="0"/>
              <a:t>пользоваться </a:t>
            </a:r>
            <a:r>
              <a:rPr lang="ru-RU" dirty="0"/>
              <a:t>макияжем: подкрашивали щёки и губы, наносили на лицо белила, поскольку загар считался отличительной чертой простонародья, работавшего под открытым небом.</a:t>
            </a:r>
          </a:p>
          <a:p>
            <a:endParaRPr lang="ru-RU" dirty="0"/>
          </a:p>
        </p:txBody>
      </p:sp>
      <p:pic>
        <p:nvPicPr>
          <p:cNvPr id="3074" name="Picture 2" descr="Саломон Месдах - Портрет Энн Буден Кортен (1619) в шляпе капоте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34"/>
          <a:stretch/>
        </p:blipFill>
        <p:spPr bwMode="auto">
          <a:xfrm>
            <a:off x="0" y="0"/>
            <a:ext cx="4716016" cy="573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469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5212"/>
            <a:ext cx="8424936" cy="187220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Европейцы мылись довольно редко, всего несколько раз в год. </a:t>
            </a:r>
            <a:r>
              <a:rPr lang="ru-RU" dirty="0" smtClean="0"/>
              <a:t>Английская поговорка гласила: «Руки мой часто, ноги — изредка, голову — никогда». Ещё со </a:t>
            </a:r>
            <a:r>
              <a:rPr lang="ru-RU" dirty="0"/>
              <a:t>времени эпидемий чумы XIV в. считалось, что мытья горячей водой следует избегать, поскольку оно </a:t>
            </a:r>
            <a:r>
              <a:rPr lang="ru-RU" dirty="0" smtClean="0"/>
              <a:t>ослабляет организм. </a:t>
            </a:r>
            <a:endParaRPr lang="ru-RU" dirty="0"/>
          </a:p>
        </p:txBody>
      </p:sp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53"/>
          <a:stretch/>
        </p:blipFill>
        <p:spPr bwMode="auto">
          <a:xfrm>
            <a:off x="611560" y="1991620"/>
            <a:ext cx="7920880" cy="378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469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3998218" cy="9525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6. Семейная </a:t>
            </a:r>
            <a:r>
              <a:rPr lang="ru-RU" dirty="0"/>
              <a:t>жизнь.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38650"/>
            <a:ext cx="4042792" cy="3771636"/>
          </a:xfrm>
        </p:spPr>
        <p:txBody>
          <a:bodyPr/>
          <a:lstStyle/>
          <a:p>
            <a:pPr lvl="0"/>
            <a:r>
              <a:rPr lang="ru-RU" i="1" dirty="0" smtClean="0"/>
              <a:t>1. Используя </a:t>
            </a:r>
            <a:r>
              <a:rPr lang="ru-RU" i="1" dirty="0"/>
              <a:t>дополнительные источники, выясните, чем объяснялось возрастание роли женщин в обществе. </a:t>
            </a:r>
            <a:endParaRPr lang="ru-RU" i="1" dirty="0" smtClean="0"/>
          </a:p>
          <a:p>
            <a:pPr lvl="0"/>
            <a:r>
              <a:rPr lang="ru-RU" i="1" dirty="0" smtClean="0"/>
              <a:t>2</a:t>
            </a:r>
            <a:r>
              <a:rPr lang="ru-RU" i="1" dirty="0"/>
              <a:t>. Как вы полагаете, почему дети проводили в школе </a:t>
            </a:r>
            <a:r>
              <a:rPr lang="ru-RU" i="1" dirty="0" smtClean="0"/>
              <a:t>всего </a:t>
            </a:r>
            <a:r>
              <a:rPr lang="ru-RU" i="1" dirty="0"/>
              <a:t>несколько лет?</a:t>
            </a:r>
          </a:p>
          <a:p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4905672"/>
            <a:ext cx="4198640" cy="646331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Анна Австрийская и Людовик XIV.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Неизвестный художник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1468"/>
            <a:ext cx="4225280" cy="466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469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sun9-71.userapi.com/s/v1/ig2/UQeZ4JB775jq4bnC2NLW24fLHbOQjX_vEnMb6VjxDTkzNNXhU9JfcO9RcbeTqHrZ8CRpAuo6_-IxDFL3jK9vPDBD.jpg?size=1280x942&amp;quality=95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6"/>
          <a:stretch/>
        </p:blipFill>
        <p:spPr bwMode="auto">
          <a:xfrm>
            <a:off x="-180528" y="0"/>
            <a:ext cx="9324528" cy="572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4297660"/>
            <a:ext cx="4320480" cy="9525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ПОДВЕДЁМ ИТОГИ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3204"/>
            <a:ext cx="8064896" cy="1512168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Новое время государство </a:t>
            </a:r>
            <a:r>
              <a:rPr lang="ru-RU" dirty="0"/>
              <a:t>укреплялось, возник абсолютизм. Военная служба перестала быть непременной обязанностью дворянства, увеличилось расслоение в третьем сословии. В повседневной жизни </a:t>
            </a:r>
            <a:r>
              <a:rPr lang="ru-RU" dirty="0" smtClean="0"/>
              <a:t>становились </a:t>
            </a:r>
            <a:r>
              <a:rPr lang="ru-RU" dirty="0"/>
              <a:t>иными интерьеры домов, одежда, привычные продукты </a:t>
            </a:r>
            <a:r>
              <a:rPr lang="ru-RU" dirty="0" smtClean="0"/>
              <a:t>питания</a:t>
            </a:r>
            <a:r>
              <a:rPr lang="ru-RU" dirty="0"/>
              <a:t>, отношение к детям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1469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</a:t>
            </a:r>
            <a:r>
              <a:rPr lang="ru-RU" dirty="0"/>
              <a:t>сочинения Эразма </a:t>
            </a:r>
            <a:r>
              <a:rPr lang="ru-RU" dirty="0" err="1"/>
              <a:t>Роттердамского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О приличии детских нравов» (1530).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04428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Нелепо отделять яичный белок от скорлупы ногтями или большим пальцем; ещё более нелепо использовать язык. Это делается кончиком ножа.</a:t>
            </a:r>
          </a:p>
          <a:p>
            <a:r>
              <a:rPr lang="ru-RU" dirty="0"/>
              <a:t>Мы не грызём кости зубами, как собака; мы очищаем их ножом.</a:t>
            </a:r>
          </a:p>
          <a:p>
            <a:r>
              <a:rPr lang="ru-RU" dirty="0"/>
              <a:t>Три отпечатавшихся в солонке пальца — это, как говорится, первый признак </a:t>
            </a:r>
            <a:r>
              <a:rPr lang="ru-RU" dirty="0" smtClean="0"/>
              <a:t>невеж</a:t>
            </a:r>
            <a:r>
              <a:rPr lang="ru-RU" dirty="0"/>
              <a:t>. Мы должны брать соль ножом; если она стоит слишком далеко, просите её, протягивая свою тарелку.</a:t>
            </a:r>
          </a:p>
          <a:p>
            <a:r>
              <a:rPr lang="ru-RU" dirty="0"/>
              <a:t>Облизывать языком сахар или любое другое лакомство, лежащее на тарелке или блюде, — значит вести себя как кошка, а не как человек. &lt;…&gt;</a:t>
            </a:r>
          </a:p>
          <a:p>
            <a:r>
              <a:rPr lang="ru-RU" dirty="0"/>
              <a:t>Также неприлично… плеваться без причины, чесать голову, ковыряться в ушах, вытирать нос рукой… пожимать плечами — привычка, довольно знакомая </a:t>
            </a:r>
            <a:r>
              <a:rPr lang="ru-RU" dirty="0" smtClean="0"/>
              <a:t>итальянцам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14693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49388"/>
            <a:ext cx="8229600" cy="952500"/>
          </a:xfrm>
        </p:spPr>
        <p:txBody>
          <a:bodyPr>
            <a:noAutofit/>
          </a:bodyPr>
          <a:lstStyle/>
          <a:p>
            <a:r>
              <a:rPr lang="ru-RU" sz="6000" dirty="0" smtClean="0"/>
              <a:t>Закрепление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469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74948"/>
            <a:ext cx="9753600" cy="780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494337"/>
              </p:ext>
            </p:extLst>
          </p:nvPr>
        </p:nvGraphicFramePr>
        <p:xfrm>
          <a:off x="457200" y="1333500"/>
          <a:ext cx="82296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МИР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РОССИЯ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just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1608 г.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пересмотр Яковом I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Стюар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том Книги таможенных ставок</a:t>
                      </a:r>
                    </a:p>
                    <a:p>
                      <a:pPr algn="just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1550 г.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принят Судебник Ивана Грозного</a:t>
                      </a:r>
                    </a:p>
                    <a:p>
                      <a:pPr lvl="0" algn="just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1584 г.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основание г. Архангельска, долгое время бывшего единственным морским портом страны</a:t>
                      </a:r>
                    </a:p>
                    <a:p>
                      <a:pPr lvl="0" algn="just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1649 г.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принято Соборное уложение Алексея Михайловича</a:t>
                      </a:r>
                    </a:p>
                    <a:p>
                      <a:pPr lvl="0" algn="just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1653 г.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принят Торговый устав Алексея Михайловича</a:t>
                      </a:r>
                    </a:p>
                    <a:p>
                      <a:pPr lvl="0" algn="just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1654—1667 гг.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 война с Польшей</a:t>
                      </a:r>
                    </a:p>
                    <a:p>
                      <a:pPr lvl="0" algn="just"/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736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5252"/>
            <a:ext cx="8229600" cy="4479884"/>
          </a:xfrm>
        </p:spPr>
        <p:txBody>
          <a:bodyPr/>
          <a:lstStyle/>
          <a:p>
            <a:r>
              <a:rPr lang="ru-RU" b="0" dirty="0" smtClean="0"/>
              <a:t>1. Как </a:t>
            </a:r>
            <a:r>
              <a:rPr lang="ru-RU" b="0" dirty="0"/>
              <a:t>называется форма правления, при которой монарх провозглашается прямым проводником и исполнителем божественной воли?</a:t>
            </a:r>
            <a:br>
              <a:rPr lang="ru-RU" b="0" dirty="0"/>
            </a:br>
            <a:endParaRPr lang="ru-RU" b="0" dirty="0"/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Республика.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Олигархия.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Абсолютизм.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Теократия.</a:t>
            </a:r>
          </a:p>
          <a:p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542648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5252"/>
            <a:ext cx="8229600" cy="4479884"/>
          </a:xfrm>
        </p:spPr>
        <p:txBody>
          <a:bodyPr/>
          <a:lstStyle/>
          <a:p>
            <a:r>
              <a:rPr lang="ru-RU" b="0" dirty="0" smtClean="0"/>
              <a:t>2. Какое </a:t>
            </a:r>
            <a:r>
              <a:rPr lang="ru-RU" b="0" dirty="0"/>
              <a:t>сословие считалось самым важным и обладало многочисленными привилегиями в раннее Новое время?</a:t>
            </a:r>
            <a:br>
              <a:rPr lang="ru-RU" b="0" dirty="0"/>
            </a:br>
            <a:endParaRPr lang="ru-RU" b="0" dirty="0"/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Духовенство.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Дворянство.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Третье сословие.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Крестьянство.</a:t>
            </a:r>
          </a:p>
          <a:p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5426487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5252"/>
            <a:ext cx="8229600" cy="4479884"/>
          </a:xfrm>
        </p:spPr>
        <p:txBody>
          <a:bodyPr/>
          <a:lstStyle/>
          <a:p>
            <a:r>
              <a:rPr lang="ru-RU" b="0" dirty="0" smtClean="0"/>
              <a:t>3. Что </a:t>
            </a:r>
            <a:r>
              <a:rPr lang="ru-RU" b="0" dirty="0"/>
              <a:t>сдерживало абсолютную власть монархов?</a:t>
            </a:r>
            <a:br>
              <a:rPr lang="ru-RU" b="0" dirty="0"/>
            </a:br>
            <a:endParaRPr lang="ru-RU" b="0" dirty="0"/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Только интересы государства.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Традиции и уважение к правам подданных.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Отсутствие бюрократического аппарата.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/>
              <a:t>Ограничения, установленные другими сеньорами.</a:t>
            </a:r>
          </a:p>
          <a:p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5426487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5252"/>
            <a:ext cx="8229600" cy="4479884"/>
          </a:xfrm>
        </p:spPr>
        <p:txBody>
          <a:bodyPr/>
          <a:lstStyle/>
          <a:p>
            <a:r>
              <a:rPr lang="ru-RU" b="0" dirty="0" smtClean="0"/>
              <a:t>4. Какие </a:t>
            </a:r>
            <a:r>
              <a:rPr lang="ru-RU" b="0" dirty="0"/>
              <a:t>права имели государи в условиях абсолютной </a:t>
            </a:r>
            <a:r>
              <a:rPr lang="ru-RU" b="0" dirty="0" smtClean="0"/>
              <a:t>власти?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Отменять </a:t>
            </a:r>
            <a:r>
              <a:rPr lang="ru-RU" b="0" dirty="0"/>
              <a:t>любые законы, принятые </a:t>
            </a:r>
            <a:r>
              <a:rPr lang="ru-RU" b="0" dirty="0" smtClean="0"/>
              <a:t>предшественниками.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Действовать </a:t>
            </a:r>
            <a:r>
              <a:rPr lang="ru-RU" b="0" dirty="0"/>
              <a:t>вопреки закону ради интересов </a:t>
            </a:r>
            <a:r>
              <a:rPr lang="ru-RU" b="0" dirty="0" smtClean="0"/>
              <a:t>государства.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Лишать </a:t>
            </a:r>
            <a:r>
              <a:rPr lang="ru-RU" b="0" dirty="0"/>
              <a:t>других сеньоров права чеканить монету, издавать законы, заключать военные </a:t>
            </a:r>
            <a:r>
              <a:rPr lang="ru-RU" b="0" dirty="0" smtClean="0"/>
              <a:t>союзы.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Всё </a:t>
            </a:r>
            <a:r>
              <a:rPr lang="ru-RU" b="0" dirty="0"/>
              <a:t>вышеперечисленное.</a:t>
            </a:r>
          </a:p>
        </p:txBody>
      </p:sp>
    </p:spTree>
    <p:extLst>
      <p:ext uri="{BB962C8B-B14F-4D97-AF65-F5344CB8AC3E}">
        <p14:creationId xmlns:p14="http://schemas.microsoft.com/office/powerpoint/2010/main" val="35426487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5252"/>
            <a:ext cx="8229600" cy="4479884"/>
          </a:xfrm>
        </p:spPr>
        <p:txBody>
          <a:bodyPr/>
          <a:lstStyle/>
          <a:p>
            <a:r>
              <a:rPr lang="ru-RU" b="0" dirty="0" smtClean="0"/>
              <a:t>5. Что </a:t>
            </a:r>
            <a:r>
              <a:rPr lang="ru-RU" b="0" dirty="0"/>
              <a:t>означает термин «сословие</a:t>
            </a:r>
            <a:r>
              <a:rPr lang="ru-RU" b="0" dirty="0" smtClean="0"/>
              <a:t>»?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Группа </a:t>
            </a:r>
            <a:r>
              <a:rPr lang="ru-RU" b="0" dirty="0"/>
              <a:t>людей, объединённых по профессиональному </a:t>
            </a:r>
            <a:r>
              <a:rPr lang="ru-RU" b="0" dirty="0" smtClean="0"/>
              <a:t>признаку.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Группа </a:t>
            </a:r>
            <a:r>
              <a:rPr lang="ru-RU" b="0" dirty="0"/>
              <a:t>людей, объединённых по имущественному </a:t>
            </a:r>
            <a:r>
              <a:rPr lang="ru-RU" b="0" dirty="0" smtClean="0"/>
              <a:t>признаку.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Группа </a:t>
            </a:r>
            <a:r>
              <a:rPr lang="ru-RU" b="0" dirty="0"/>
              <a:t>людей, объединённых по наследственному признаку и занимающих определённое место в иерархии </a:t>
            </a:r>
            <a:r>
              <a:rPr lang="ru-RU" b="0" dirty="0" smtClean="0"/>
              <a:t>общества.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Группа </a:t>
            </a:r>
            <a:r>
              <a:rPr lang="ru-RU" b="0" dirty="0"/>
              <a:t>людей, объединённых по религиозному признаку.</a:t>
            </a:r>
          </a:p>
        </p:txBody>
      </p:sp>
    </p:spTree>
    <p:extLst>
      <p:ext uri="{BB962C8B-B14F-4D97-AF65-F5344CB8AC3E}">
        <p14:creationId xmlns:p14="http://schemas.microsoft.com/office/powerpoint/2010/main" val="3542648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5252"/>
            <a:ext cx="8229600" cy="4479884"/>
          </a:xfrm>
        </p:spPr>
        <p:txBody>
          <a:bodyPr/>
          <a:lstStyle/>
          <a:p>
            <a:r>
              <a:rPr lang="ru-RU" b="0" dirty="0" smtClean="0"/>
              <a:t>6. Какая </a:t>
            </a:r>
            <a:r>
              <a:rPr lang="ru-RU" b="0" dirty="0"/>
              <a:t>привилегия считалась главной для первых двух </a:t>
            </a:r>
            <a:r>
              <a:rPr lang="ru-RU" b="0" dirty="0" smtClean="0"/>
              <a:t>сословий?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Освобождение </a:t>
            </a:r>
            <a:r>
              <a:rPr lang="ru-RU" b="0" dirty="0"/>
              <a:t>от </a:t>
            </a:r>
            <a:r>
              <a:rPr lang="ru-RU" b="0" dirty="0" smtClean="0"/>
              <a:t>налогов.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Право </a:t>
            </a:r>
            <a:r>
              <a:rPr lang="ru-RU" b="0" dirty="0"/>
              <a:t>на ношение </a:t>
            </a:r>
            <a:r>
              <a:rPr lang="ru-RU" b="0" dirty="0" smtClean="0"/>
              <a:t>оружия.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Право </a:t>
            </a:r>
            <a:r>
              <a:rPr lang="ru-RU" b="0" dirty="0"/>
              <a:t>на участие в государственном </a:t>
            </a:r>
            <a:r>
              <a:rPr lang="ru-RU" b="0" dirty="0" smtClean="0"/>
              <a:t>аппарате.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Право </a:t>
            </a:r>
            <a:r>
              <a:rPr lang="ru-RU" b="0" dirty="0"/>
              <a:t>на владение землёй.</a:t>
            </a:r>
          </a:p>
        </p:txBody>
      </p:sp>
    </p:spTree>
    <p:extLst>
      <p:ext uri="{BB962C8B-B14F-4D97-AF65-F5344CB8AC3E}">
        <p14:creationId xmlns:p14="http://schemas.microsoft.com/office/powerpoint/2010/main" val="35426487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5252"/>
            <a:ext cx="8229600" cy="4479884"/>
          </a:xfrm>
        </p:spPr>
        <p:txBody>
          <a:bodyPr/>
          <a:lstStyle/>
          <a:p>
            <a:r>
              <a:rPr lang="ru-RU" b="0" dirty="0" smtClean="0"/>
              <a:t>7. Как </a:t>
            </a:r>
            <a:r>
              <a:rPr lang="ru-RU" b="0" dirty="0"/>
              <a:t>назывались комнаты, расположенные по прямой линии и сообщающиеся друг с </a:t>
            </a:r>
            <a:r>
              <a:rPr lang="ru-RU" b="0" dirty="0" smtClean="0"/>
              <a:t>другом?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Палаты.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Анфилады.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Апартаменты.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Галереи</a:t>
            </a:r>
            <a:r>
              <a:rPr lang="ru-RU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26487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5252"/>
            <a:ext cx="8229600" cy="4479884"/>
          </a:xfrm>
        </p:spPr>
        <p:txBody>
          <a:bodyPr/>
          <a:lstStyle/>
          <a:p>
            <a:r>
              <a:rPr lang="ru-RU" b="0" dirty="0" smtClean="0"/>
              <a:t>8. Какие </a:t>
            </a:r>
            <a:r>
              <a:rPr lang="ru-RU" b="0" dirty="0"/>
              <a:t>продукты были дорогими и престижными в раннее Новое </a:t>
            </a:r>
            <a:r>
              <a:rPr lang="ru-RU" b="0" dirty="0" smtClean="0"/>
              <a:t>время?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Овощи </a:t>
            </a:r>
            <a:r>
              <a:rPr lang="ru-RU" b="0" dirty="0"/>
              <a:t>и </a:t>
            </a:r>
            <a:r>
              <a:rPr lang="ru-RU" b="0" dirty="0" smtClean="0"/>
              <a:t>фрукты.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Мясо </a:t>
            </a:r>
            <a:r>
              <a:rPr lang="ru-RU" b="0" dirty="0"/>
              <a:t>и </a:t>
            </a:r>
            <a:r>
              <a:rPr lang="ru-RU" b="0" dirty="0" smtClean="0"/>
              <a:t>рыба.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Пряности.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Зерновые </a:t>
            </a:r>
            <a:r>
              <a:rPr lang="ru-RU" b="0" dirty="0"/>
              <a:t>культуры</a:t>
            </a:r>
          </a:p>
        </p:txBody>
      </p:sp>
    </p:spTree>
    <p:extLst>
      <p:ext uri="{BB962C8B-B14F-4D97-AF65-F5344CB8AC3E}">
        <p14:creationId xmlns:p14="http://schemas.microsoft.com/office/powerpoint/2010/main" val="3542648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5252"/>
            <a:ext cx="8229600" cy="4479884"/>
          </a:xfrm>
        </p:spPr>
        <p:txBody>
          <a:bodyPr/>
          <a:lstStyle/>
          <a:p>
            <a:pPr algn="l"/>
            <a:r>
              <a:rPr lang="ru-RU" b="0" dirty="0" smtClean="0"/>
              <a:t>9. В </a:t>
            </a:r>
            <a:r>
              <a:rPr lang="ru-RU" b="0" dirty="0"/>
              <a:t>XVII веке законодательницей мод </a:t>
            </a:r>
            <a:r>
              <a:rPr lang="ru-RU" b="0" dirty="0" smtClean="0"/>
              <a:t>становится:</a:t>
            </a:r>
          </a:p>
          <a:p>
            <a:pPr marL="457200" indent="-457200" algn="l">
              <a:buFont typeface="+mj-lt"/>
              <a:buAutoNum type="arabicParenR"/>
            </a:pPr>
            <a:r>
              <a:rPr lang="ru-RU" b="0" dirty="0" smtClean="0"/>
              <a:t>Испания.</a:t>
            </a:r>
          </a:p>
          <a:p>
            <a:pPr marL="457200" indent="-457200" algn="l">
              <a:buFont typeface="+mj-lt"/>
              <a:buAutoNum type="arabicParenR"/>
            </a:pPr>
            <a:r>
              <a:rPr lang="ru-RU" b="0" dirty="0" smtClean="0"/>
              <a:t>Франция.</a:t>
            </a:r>
          </a:p>
          <a:p>
            <a:pPr marL="457200" indent="-457200" algn="l">
              <a:buFont typeface="+mj-lt"/>
              <a:buAutoNum type="arabicParenR"/>
            </a:pPr>
            <a:r>
              <a:rPr lang="ru-RU" b="0" dirty="0" smtClean="0"/>
              <a:t>Англия.</a:t>
            </a:r>
          </a:p>
          <a:p>
            <a:pPr marL="457200" indent="-457200" algn="l">
              <a:buFont typeface="+mj-lt"/>
              <a:buAutoNum type="arabicParenR"/>
            </a:pPr>
            <a:r>
              <a:rPr lang="ru-RU" b="0" dirty="0" smtClean="0"/>
              <a:t>Италия</a:t>
            </a:r>
            <a:r>
              <a:rPr lang="ru-RU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26487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5252"/>
            <a:ext cx="8229600" cy="4479884"/>
          </a:xfrm>
        </p:spPr>
        <p:txBody>
          <a:bodyPr/>
          <a:lstStyle/>
          <a:p>
            <a:r>
              <a:rPr lang="ru-RU" b="0" dirty="0" smtClean="0"/>
              <a:t>10. В </a:t>
            </a:r>
            <a:r>
              <a:rPr lang="ru-RU" b="0" dirty="0"/>
              <a:t>протестантских государствах одежда отличалась от католических стран, в частности в </a:t>
            </a:r>
            <a:r>
              <a:rPr lang="ru-RU" b="0" dirty="0" smtClean="0"/>
              <a:t>Англии: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Шиком </a:t>
            </a:r>
            <a:r>
              <a:rPr lang="ru-RU" b="0" dirty="0"/>
              <a:t>и </a:t>
            </a:r>
            <a:r>
              <a:rPr lang="ru-RU" b="0" dirty="0" smtClean="0"/>
              <a:t>роскошью.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Простотой </a:t>
            </a:r>
            <a:r>
              <a:rPr lang="ru-RU" b="0" dirty="0"/>
              <a:t>и </a:t>
            </a:r>
            <a:r>
              <a:rPr lang="ru-RU" b="0" dirty="0" smtClean="0"/>
              <a:t>сдержанностью.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Большим </a:t>
            </a:r>
            <a:r>
              <a:rPr lang="ru-RU" b="0" dirty="0"/>
              <a:t>количеством ярких </a:t>
            </a:r>
            <a:r>
              <a:rPr lang="ru-RU" b="0" dirty="0" smtClean="0"/>
              <a:t>деталей.</a:t>
            </a:r>
          </a:p>
          <a:p>
            <a:pPr marL="457200" indent="-457200">
              <a:buFont typeface="+mj-lt"/>
              <a:buAutoNum type="arabicParenR"/>
            </a:pPr>
            <a:r>
              <a:rPr lang="ru-RU" b="0" dirty="0" smtClean="0"/>
              <a:t>Использованием </a:t>
            </a:r>
            <a:r>
              <a:rPr lang="ru-RU" b="0" dirty="0"/>
              <a:t>дорогих тканей.</a:t>
            </a:r>
          </a:p>
        </p:txBody>
      </p:sp>
    </p:spTree>
    <p:extLst>
      <p:ext uri="{BB962C8B-B14F-4D97-AF65-F5344CB8AC3E}">
        <p14:creationId xmlns:p14="http://schemas.microsoft.com/office/powerpoint/2010/main" val="2251469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195073"/>
            <a:ext cx="8229600" cy="952500"/>
          </a:xfrm>
        </p:spPr>
        <p:txBody>
          <a:bodyPr/>
          <a:lstStyle/>
          <a:p>
            <a:r>
              <a:rPr lang="ru-RU" dirty="0" smtClean="0"/>
              <a:t>1. Европейский </a:t>
            </a:r>
            <a:r>
              <a:rPr lang="ru-RU" dirty="0"/>
              <a:t>абсолютизм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087388"/>
            <a:ext cx="3960440" cy="4218384"/>
          </a:xfrm>
        </p:spPr>
        <p:txBody>
          <a:bodyPr>
            <a:noAutofit/>
          </a:bodyPr>
          <a:lstStyle/>
          <a:p>
            <a:r>
              <a:rPr lang="ru-RU" sz="2000" dirty="0" smtClean="0"/>
              <a:t>С конца </a:t>
            </a:r>
            <a:r>
              <a:rPr lang="ru-RU" sz="2000" dirty="0"/>
              <a:t>XV в. начинает складываться </a:t>
            </a:r>
            <a:r>
              <a:rPr lang="ru-RU" sz="2000" b="1" i="1" dirty="0" smtClean="0"/>
              <a:t>«</a:t>
            </a:r>
            <a:r>
              <a:rPr lang="ru-RU" sz="2000" b="1" i="1" dirty="0"/>
              <a:t>новое государство</a:t>
            </a:r>
            <a:r>
              <a:rPr lang="ru-RU" sz="2000" b="1" i="1" dirty="0" smtClean="0"/>
              <a:t>»</a:t>
            </a:r>
            <a:r>
              <a:rPr lang="ru-RU" sz="2000" b="1" dirty="0" smtClean="0"/>
              <a:t>:</a:t>
            </a:r>
            <a:endParaRPr lang="ru-RU" sz="2000" b="1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вмешивается в производство и торговлю,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/>
              <a:t>поощряет </a:t>
            </a:r>
            <a:r>
              <a:rPr lang="ru-RU" sz="2000" dirty="0"/>
              <a:t>развитие науки,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/>
              <a:t>посягает </a:t>
            </a:r>
            <a:r>
              <a:rPr lang="ru-RU" sz="2000" dirty="0"/>
              <a:t>на имущество церкви,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/>
              <a:t>собирает </a:t>
            </a:r>
            <a:r>
              <a:rPr lang="ru-RU" sz="2000" dirty="0"/>
              <a:t>военные налоги и в мирное </a:t>
            </a:r>
            <a:r>
              <a:rPr lang="ru-RU" sz="2000" dirty="0" smtClean="0"/>
              <a:t>время</a:t>
            </a:r>
            <a:r>
              <a:rPr lang="ru-RU" sz="2000" dirty="0"/>
              <a:t>,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/>
              <a:t>вводятся специальные налоги на товары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/>
              <a:t>появляются министры и </a:t>
            </a:r>
            <a:r>
              <a:rPr lang="ru-RU" sz="2000" dirty="0"/>
              <a:t>чиновники. </a:t>
            </a:r>
            <a:endParaRPr lang="ru-RU" sz="2000" dirty="0" smtClean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35859"/>
            <a:ext cx="460084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27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9696"/>
            <a:ext cx="917358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2915816" y="265212"/>
            <a:ext cx="3816424" cy="1057300"/>
          </a:xfrm>
          <a:prstGeom prst="wedgeRectCallout">
            <a:avLst>
              <a:gd name="adj1" fmla="val -34074"/>
              <a:gd name="adj2" fmla="val 15316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Проверочная работа завершена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1613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Ответы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3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2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2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3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4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3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1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2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3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2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2790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2372"/>
            <a:ext cx="3910556" cy="544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42372"/>
            <a:ext cx="4464496" cy="3360971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	Абсолютизм</a:t>
            </a:r>
            <a:r>
              <a:rPr lang="ru-RU" dirty="0" smtClean="0"/>
              <a:t> – форма правления. При которой верховная власть неограниченно принадлежит оному лицу – монарху.</a:t>
            </a:r>
          </a:p>
          <a:p>
            <a:r>
              <a:rPr lang="ru-RU" dirty="0" smtClean="0"/>
              <a:t>	Провозглашалось</a:t>
            </a:r>
            <a:r>
              <a:rPr lang="ru-RU" dirty="0"/>
              <a:t>,  что  государи  —  прямые  проводники и исполнители божественной воли.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4759604"/>
            <a:ext cx="3910556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Въезд императора Карла 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короля Франциска I в Париж.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Художник Ф.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Цуккари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орон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442205"/>
            <a:ext cx="2736304" cy="207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27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51648" y="305614"/>
            <a:ext cx="5778214" cy="504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630" y="841276"/>
            <a:ext cx="4361655" cy="5145421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Абсолютный монарх может: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i="1" dirty="0" smtClean="0"/>
              <a:t>отменять </a:t>
            </a:r>
            <a:r>
              <a:rPr lang="ru-RU" sz="2000" i="1" dirty="0"/>
              <a:t>законы предшественников.  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i="1" dirty="0" smtClean="0"/>
              <a:t>действовать </a:t>
            </a:r>
            <a:r>
              <a:rPr lang="ru-RU" sz="2000" i="1" dirty="0"/>
              <a:t>вопреки закону в интересах государства.  </a:t>
            </a:r>
            <a:endParaRPr lang="ru-RU" sz="2000" i="1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i="1" dirty="0" smtClean="0"/>
              <a:t>перестать делить </a:t>
            </a:r>
            <a:r>
              <a:rPr lang="ru-RU" sz="2000" i="1" dirty="0"/>
              <a:t>власть с другими </a:t>
            </a:r>
            <a:r>
              <a:rPr lang="ru-RU" sz="2000" i="1" dirty="0" smtClean="0"/>
              <a:t>сеньорами (лишились </a:t>
            </a:r>
            <a:r>
              <a:rPr lang="ru-RU" sz="2000" i="1" dirty="0"/>
              <a:t>права чеканить монету, издавать законы и заключать военные </a:t>
            </a:r>
            <a:r>
              <a:rPr lang="ru-RU" sz="2000" i="1" dirty="0" smtClean="0"/>
              <a:t>союзы).</a:t>
            </a:r>
          </a:p>
          <a:p>
            <a:pPr algn="l"/>
            <a:r>
              <a:rPr lang="ru-RU" sz="2000" i="1" dirty="0" smtClean="0"/>
              <a:t>Опорой монарха теперь была </a:t>
            </a:r>
            <a:r>
              <a:rPr lang="ru-RU" sz="2000" b="1" i="1" dirty="0" smtClean="0"/>
              <a:t>бюрократия</a:t>
            </a:r>
            <a:r>
              <a:rPr lang="ru-RU" sz="2000" i="1" dirty="0" smtClean="0"/>
              <a:t> и </a:t>
            </a:r>
            <a:r>
              <a:rPr lang="ru-RU" sz="2000" b="1" i="1" dirty="0" smtClean="0"/>
              <a:t>наёмная армия.</a:t>
            </a:r>
            <a:endParaRPr lang="ru-RU" sz="2000" b="1" i="1" dirty="0"/>
          </a:p>
          <a:p>
            <a:endParaRPr lang="ru-RU" sz="2000" b="1" i="1" dirty="0"/>
          </a:p>
        </p:txBody>
      </p:sp>
      <p:pic>
        <p:nvPicPr>
          <p:cNvPr id="4103" name="Picture 7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533" y="56907"/>
            <a:ext cx="3877476" cy="553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1" y="93439"/>
            <a:ext cx="5133462" cy="556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527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670892"/>
            <a:ext cx="9753600" cy="650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61464"/>
            <a:ext cx="8229600" cy="1039852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r>
              <a:rPr lang="ru-RU" dirty="0"/>
              <a:t>По мере усиления королевской власти к XVII в. многие европейские дворы, некогда довольно скромные, стала </a:t>
            </a:r>
            <a:r>
              <a:rPr lang="ru-RU" dirty="0" smtClean="0"/>
              <a:t>отличать </a:t>
            </a:r>
            <a:r>
              <a:rPr lang="ru-RU" dirty="0"/>
              <a:t>роскошь дворцов и парков, балов и приёмов. Королевские дворы </a:t>
            </a:r>
            <a:r>
              <a:rPr lang="ru-RU" dirty="0" smtClean="0"/>
              <a:t>становятся </a:t>
            </a:r>
            <a:r>
              <a:rPr lang="ru-RU" dirty="0"/>
              <a:t>центрами притяжения для дворянства, законодателями мод, образцами для подражания. </a:t>
            </a:r>
          </a:p>
        </p:txBody>
      </p:sp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5233764"/>
            <a:ext cx="3392211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Королевский дворец 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Казерте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9228"/>
            <a:ext cx="3960440" cy="49119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	Побеждает </a:t>
            </a:r>
            <a:r>
              <a:rPr lang="ru-RU" dirty="0"/>
              <a:t>придворный </a:t>
            </a:r>
            <a:r>
              <a:rPr lang="ru-RU" i="1" dirty="0"/>
              <a:t>этикет </a:t>
            </a:r>
            <a:r>
              <a:rPr lang="ru-RU" dirty="0"/>
              <a:t>(т. е. жёсткие правила поведения при дворе, в гораздо большей степени, чем прежде, возносившие монарха над подданными). </a:t>
            </a:r>
            <a:endParaRPr lang="ru-RU" dirty="0" smtClean="0"/>
          </a:p>
          <a:p>
            <a:r>
              <a:rPr lang="ru-RU" dirty="0"/>
              <a:t>	</a:t>
            </a:r>
            <a:r>
              <a:rPr lang="ru-RU" dirty="0" smtClean="0"/>
              <a:t>Тон задавала </a:t>
            </a:r>
            <a:r>
              <a:rPr lang="ru-RU" dirty="0"/>
              <a:t>Испания: иностранцам, удостоенным аудиенции, неподвижно стоящий и скупой на слова король казался до такой степени существом из другого мира, что они называли его «статуей», «живым мертвецом».</a:t>
            </a:r>
          </a:p>
          <a:p>
            <a:endParaRPr lang="ru-RU" dirty="0"/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6" r="21107"/>
          <a:stretch/>
        </p:blipFill>
        <p:spPr bwMode="auto">
          <a:xfrm>
            <a:off x="4211960" y="409228"/>
            <a:ext cx="4832502" cy="468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3204"/>
            <a:ext cx="4762872" cy="9525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 Общество </a:t>
            </a:r>
            <a:r>
              <a:rPr lang="ru-RU" dirty="0"/>
              <a:t>сословий и привилегий.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5332"/>
            <a:ext cx="4176464" cy="417646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dirty="0"/>
              <a:t>Сословие</a:t>
            </a:r>
            <a:r>
              <a:rPr lang="ru-RU" dirty="0"/>
              <a:t> — большая группа людей с закреплёнными правами и обязанностями, которые передаются по наследству. </a:t>
            </a:r>
            <a:endParaRPr lang="ru-RU" dirty="0" smtClean="0"/>
          </a:p>
          <a:p>
            <a:pPr lvl="0"/>
            <a:endParaRPr lang="ru-RU" dirty="0" smtClean="0"/>
          </a:p>
          <a:p>
            <a:pPr lvl="0"/>
            <a:r>
              <a:rPr lang="ru-RU" dirty="0"/>
              <a:t>В </a:t>
            </a:r>
            <a:r>
              <a:rPr lang="ru-RU" dirty="0" smtClean="0"/>
              <a:t>европейском </a:t>
            </a:r>
            <a:r>
              <a:rPr lang="ru-RU" dirty="0"/>
              <a:t>обществе было три </a:t>
            </a:r>
            <a:r>
              <a:rPr lang="ru-RU" dirty="0" smtClean="0"/>
              <a:t>сословия: </a:t>
            </a:r>
          </a:p>
          <a:p>
            <a:pPr marL="342900" lvl="0" indent="-342900">
              <a:buFont typeface="Wingdings" pitchFamily="2" charset="2"/>
              <a:buChar char="§"/>
            </a:pPr>
            <a:r>
              <a:rPr lang="ru-RU" dirty="0" smtClean="0"/>
              <a:t>Первое - духовенство</a:t>
            </a:r>
            <a:r>
              <a:rPr lang="ru-RU" dirty="0"/>
              <a:t>, </a:t>
            </a:r>
            <a:endParaRPr lang="ru-RU" dirty="0" smtClean="0"/>
          </a:p>
          <a:p>
            <a:pPr marL="342900" lvl="0" indent="-342900">
              <a:buFont typeface="Wingdings" pitchFamily="2" charset="2"/>
              <a:buChar char="§"/>
            </a:pPr>
            <a:r>
              <a:rPr lang="ru-RU" dirty="0" smtClean="0"/>
              <a:t>Второе - дворянство </a:t>
            </a:r>
          </a:p>
          <a:p>
            <a:pPr marL="342900" lvl="0" indent="-342900">
              <a:buFont typeface="Wingdings" pitchFamily="2" charset="2"/>
              <a:buChar char="§"/>
            </a:pPr>
            <a:r>
              <a:rPr lang="ru-RU" dirty="0" smtClean="0"/>
              <a:t>Третье - крестьяне, ремесленники, торговцы (всё остальное население)</a:t>
            </a:r>
          </a:p>
          <a:p>
            <a:r>
              <a:rPr lang="ru-RU" i="1" dirty="0" smtClean="0"/>
              <a:t>Какое сословие было самым многочисленным? Какие освобождались от уплаты налогов?</a:t>
            </a:r>
            <a:endParaRPr lang="ru-RU" dirty="0" smtClean="0"/>
          </a:p>
          <a:p>
            <a:endParaRPr lang="ru-RU" dirty="0" smtClean="0"/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877" y="549248"/>
            <a:ext cx="408919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5645904" y="121196"/>
            <a:ext cx="1330733" cy="792088"/>
          </a:xfrm>
          <a:prstGeom prst="wedgeRoundRectCallout">
            <a:avLst>
              <a:gd name="adj1" fmla="val 41255"/>
              <a:gd name="adj2" fmla="val 74045"/>
              <a:gd name="adj3" fmla="val 16667"/>
            </a:avLst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cs typeface="Times New Roman" pitchFamily="18" charset="0"/>
              </a:rPr>
              <a:t>Не платим налоги, потому что мы мирное сословие!</a:t>
            </a:r>
            <a:endParaRPr lang="ru-RU" sz="11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6660232" y="2277440"/>
            <a:ext cx="1440160" cy="792088"/>
          </a:xfrm>
          <a:prstGeom prst="wedgeRoundRectCallout">
            <a:avLst>
              <a:gd name="adj1" fmla="val 33525"/>
              <a:gd name="adj2" fmla="val -139522"/>
              <a:gd name="adj3" fmla="val 16667"/>
            </a:avLst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А мы платим кровью на полях сражений!</a:t>
            </a:r>
            <a:endParaRPr lang="ru-RU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13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1243</Words>
  <Application>Microsoft Office PowerPoint</Application>
  <PresentationFormat>Экран (16:10)</PresentationFormat>
  <Paragraphs>170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Calibri</vt:lpstr>
      <vt:lpstr>Times New Roman</vt:lpstr>
      <vt:lpstr>Wingdings</vt:lpstr>
      <vt:lpstr>Тема Office</vt:lpstr>
      <vt:lpstr>5. Человек, общество, государство</vt:lpstr>
      <vt:lpstr>Вопрос урока: Какие факторы вызвали столь радикальные изменения в жизни лю­дей в раннее Новое время?</vt:lpstr>
      <vt:lpstr>Презентация PowerPoint</vt:lpstr>
      <vt:lpstr>1. Европейский абсолютизм</vt:lpstr>
      <vt:lpstr>Презентация PowerPoint</vt:lpstr>
      <vt:lpstr>Презентация PowerPoint</vt:lpstr>
      <vt:lpstr>Презентация PowerPoint</vt:lpstr>
      <vt:lpstr>Презентация PowerPoint</vt:lpstr>
      <vt:lpstr>2. Общество сословий и привилегий. </vt:lpstr>
      <vt:lpstr>Первое сословие </vt:lpstr>
      <vt:lpstr>Второе сословие</vt:lpstr>
      <vt:lpstr>Третье сословие (все остальные)</vt:lpstr>
      <vt:lpstr>3. За стенами домов. </vt:lpstr>
      <vt:lpstr>4. За обеденным столом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 Одежда и мода. </vt:lpstr>
      <vt:lpstr>Презентация PowerPoint</vt:lpstr>
      <vt:lpstr>Презентация PowerPoint</vt:lpstr>
      <vt:lpstr>Презентация PowerPoint</vt:lpstr>
      <vt:lpstr>Презентация PowerPoint</vt:lpstr>
      <vt:lpstr>6. Семейная жизнь.</vt:lpstr>
      <vt:lpstr>ПОДВЕДЁМ ИТОГИ</vt:lpstr>
      <vt:lpstr>Из сочинения Эразма Роттердамского  «О приличии детских нравов» (1530).</vt:lpstr>
      <vt:lpstr>Закрепление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Эрик Губаев</cp:lastModifiedBy>
  <cp:revision>30</cp:revision>
  <dcterms:created xsi:type="dcterms:W3CDTF">2025-07-14T13:47:52Z</dcterms:created>
  <dcterms:modified xsi:type="dcterms:W3CDTF">2025-09-07T17:53:48Z</dcterms:modified>
</cp:coreProperties>
</file>