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53444"/>
            <a:ext cx="7772400" cy="1225021"/>
          </a:xfrm>
        </p:spPr>
        <p:txBody>
          <a:bodyPr/>
          <a:lstStyle/>
          <a:p>
            <a:r>
              <a:rPr lang="ru-RU" b="1" dirty="0" smtClean="0"/>
              <a:t>Эпоха Просвещения</a:t>
            </a:r>
            <a:endParaRPr lang="ru-RU" b="1" dirty="0"/>
          </a:p>
        </p:txBody>
      </p:sp>
      <p:pic>
        <p:nvPicPr>
          <p:cNvPr id="4" name="Picture 2" descr="https://sun9-13.userapi.com/s/v1/ig2/yCXNu0fVg1QhDiR6thWKKzJ1jgEJVAT8vVvpXl396uxINz_ymDpcZs_YKHC-05lgP2LQohgeHT86GxBYmbcP6k1Y.jpg?quality=95&amp;as=32x32,48x48,72x72,108x108,160x160,240x240,360x360,480x480,540x540,640x640,699x699&amp;from=bu&amp;u=gt1GIOyebbiSUqK6YEE0fMaviF29kY4Yfzkhe6vEs2A&amp;cs=64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801716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29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98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Закрепление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618" y="973460"/>
            <a:ext cx="8229600" cy="6599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Объясните смысл понятия «Просвещение»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1618" y="1633364"/>
            <a:ext cx="8046846" cy="1872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Просвещение</a:t>
            </a:r>
            <a:r>
              <a:rPr lang="ru-RU" sz="2400" dirty="0" smtClean="0"/>
              <a:t> –идейное течение, основанное на познании человека и общества при помощи разума, отстаивающее идеи свободы, веротерпимости и гражданского равенства, отвергающее суеверия и предрассудки </a:t>
            </a:r>
            <a:endParaRPr lang="ru-RU" sz="2400" dirty="0"/>
          </a:p>
        </p:txBody>
      </p:sp>
      <p:pic>
        <p:nvPicPr>
          <p:cNvPr id="5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7846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63688" y="4401986"/>
            <a:ext cx="5476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В чём состояли достоинства и слабости </a:t>
            </a:r>
          </a:p>
          <a:p>
            <a:pPr algn="ctr"/>
            <a:r>
              <a:rPr lang="ru-RU" sz="2400" dirty="0" smtClean="0"/>
              <a:t>общественной мысли Просвещения?</a:t>
            </a:r>
            <a:endParaRPr lang="ru-RU" sz="2400" dirty="0"/>
          </a:p>
        </p:txBody>
      </p:sp>
      <p:pic>
        <p:nvPicPr>
          <p:cNvPr id="7" name="Picture 2" descr="https://avatars.mds.yandex.net/i?id=ea855bc1d210946fab35107ef2ff4d4e07161637-12528721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610344"/>
            <a:ext cx="791642" cy="7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26672" y="3744555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Вопрос: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5954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§ </a:t>
            </a:r>
            <a:r>
              <a:rPr lang="ru-RU" dirty="0" smtClean="0"/>
              <a:t>2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Вопросы </a:t>
            </a:r>
            <a:r>
              <a:rPr lang="ru-RU" dirty="0" smtClean="0"/>
              <a:t>1, 2 и 4на </a:t>
            </a:r>
            <a:r>
              <a:rPr lang="ru-RU" dirty="0" smtClean="0"/>
              <a:t>стр. </a:t>
            </a:r>
            <a:r>
              <a:rPr lang="ru-RU" dirty="0" smtClean="0"/>
              <a:t>23 </a:t>
            </a:r>
            <a:r>
              <a:rPr lang="ru-RU" dirty="0" smtClean="0"/>
              <a:t>(устно)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7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169" y="6524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Что такое Просвещение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22583" y="1167340"/>
            <a:ext cx="2003519" cy="12838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Христианское общество раскололось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74612" y="1166663"/>
            <a:ext cx="1832998" cy="1262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Поиск замены религии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2581" y="1166665"/>
            <a:ext cx="1990564" cy="12623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Религия – объединяющее начало</a:t>
            </a:r>
            <a:endParaRPr lang="ru-RU" sz="20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373145" y="1528900"/>
            <a:ext cx="1949438" cy="537864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РЕФОРМАЦИЯ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6391966" y="1683522"/>
            <a:ext cx="377967" cy="2515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5232" y="798611"/>
            <a:ext cx="2270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Средневековье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822908" y="798612"/>
            <a:ext cx="2999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Раннее Новое время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4818" y="798612"/>
            <a:ext cx="1952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Новое время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4008" y="3505572"/>
            <a:ext cx="4320480" cy="9238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Идея об огромной силе человеческого разума</a:t>
            </a:r>
            <a:endParaRPr lang="ru-RU" sz="20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657700"/>
            <a:ext cx="4320480" cy="8826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Философские труды объясняющие природу и общество силами разума</a:t>
            </a:r>
            <a:endParaRPr lang="ru-RU" sz="2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66827" y="2641476"/>
            <a:ext cx="4320480" cy="6311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Успехи науки </a:t>
            </a:r>
            <a:r>
              <a:rPr lang="en-US" sz="2000" dirty="0" smtClean="0"/>
              <a:t>XVII</a:t>
            </a:r>
            <a:r>
              <a:rPr lang="ru-RU" sz="2000" dirty="0" smtClean="0"/>
              <a:t> века</a:t>
            </a:r>
            <a:endParaRPr lang="ru-RU" sz="2000" dirty="0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6671978" y="3247545"/>
            <a:ext cx="264539" cy="2515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6712926" y="4417801"/>
            <a:ext cx="228284" cy="25152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6" y="2641476"/>
            <a:ext cx="2808312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8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78"/>
            <a:ext cx="8229600" cy="82843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Что такое Просвещение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20259" y="913284"/>
            <a:ext cx="3039916" cy="93610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ПРОСВЕЩЕНИЕ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2087004"/>
            <a:ext cx="2736304" cy="86409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РАЦИОНАЛИЗМ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00192" y="2087004"/>
            <a:ext cx="2736304" cy="8640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B050"/>
                </a:solidFill>
              </a:rPr>
              <a:t>НАТУРАЛИЗМ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87824" y="2087004"/>
            <a:ext cx="3104786" cy="8640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СТРЕМЛЕНИЕ К СЕКУЛЯРИЗАЦИИ</a:t>
            </a:r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>
            <a:stCxn id="5" idx="1"/>
            <a:endCxn id="6" idx="0"/>
          </p:cNvCxnSpPr>
          <p:nvPr/>
        </p:nvCxnSpPr>
        <p:spPr>
          <a:xfrm flipH="1">
            <a:off x="1475656" y="1381336"/>
            <a:ext cx="1544603" cy="705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3"/>
            <a:endCxn id="7" idx="0"/>
          </p:cNvCxnSpPr>
          <p:nvPr/>
        </p:nvCxnSpPr>
        <p:spPr>
          <a:xfrm>
            <a:off x="6060175" y="1381336"/>
            <a:ext cx="1608169" cy="705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2"/>
            <a:endCxn id="8" idx="0"/>
          </p:cNvCxnSpPr>
          <p:nvPr/>
        </p:nvCxnSpPr>
        <p:spPr>
          <a:xfrm>
            <a:off x="4540217" y="1849388"/>
            <a:ext cx="0" cy="237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320" y="3145532"/>
            <a:ext cx="2826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Разум – главный источник </a:t>
            </a:r>
          </a:p>
          <a:p>
            <a:pPr algn="ctr"/>
            <a:r>
              <a:rPr lang="ru-RU" dirty="0" smtClean="0"/>
              <a:t>знаний и критерий истины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40322" y="3989521"/>
            <a:ext cx="2670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Суеверия и предрассудки</a:t>
            </a:r>
          </a:p>
          <a:p>
            <a:pPr algn="ctr"/>
            <a:r>
              <a:rPr lang="ru-RU" dirty="0" smtClean="0"/>
              <a:t> отвергали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634584" y="3284031"/>
            <a:ext cx="1811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Веротерпимость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3184589" y="3791863"/>
            <a:ext cx="271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Светский характер жизни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552220" y="328403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Естественные права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517437" y="3791863"/>
            <a:ext cx="226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Естественная мораль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97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273"/>
            <a:ext cx="8229600" cy="80900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Начало Просвещения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140990"/>
            <a:ext cx="5698976" cy="41647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«Теория общественного договора»</a:t>
            </a:r>
          </a:p>
          <a:p>
            <a:pPr marL="0" indent="0">
              <a:buNone/>
            </a:pPr>
            <a:r>
              <a:rPr lang="ru-RU" sz="2400" dirty="0" smtClean="0"/>
              <a:t>Граждане имеют право сменить правителя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Теория разделения властей:</a:t>
            </a:r>
          </a:p>
          <a:p>
            <a:r>
              <a:rPr lang="ru-RU" sz="2400" dirty="0"/>
              <a:t>з</a:t>
            </a:r>
            <a:r>
              <a:rPr lang="ru-RU" sz="2400" dirty="0" smtClean="0"/>
              <a:t>аконодательная</a:t>
            </a:r>
          </a:p>
          <a:p>
            <a:r>
              <a:rPr lang="ru-RU" sz="2400" dirty="0"/>
              <a:t>и</a:t>
            </a:r>
            <a:r>
              <a:rPr lang="ru-RU" sz="2400" dirty="0" smtClean="0"/>
              <a:t>сполнительная</a:t>
            </a:r>
          </a:p>
          <a:p>
            <a:r>
              <a:rPr lang="ru-RU" sz="2400" dirty="0"/>
              <a:t>ф</a:t>
            </a:r>
            <a:r>
              <a:rPr lang="ru-RU" sz="2400" dirty="0" smtClean="0"/>
              <a:t>едеративная </a:t>
            </a:r>
          </a:p>
          <a:p>
            <a:pPr marL="0" indent="0">
              <a:buNone/>
            </a:pPr>
            <a:r>
              <a:rPr lang="ru-RU" sz="2400" u="sng" dirty="0" smtClean="0"/>
              <a:t>Противоречия:</a:t>
            </a:r>
          </a:p>
          <a:p>
            <a:pPr marL="0" indent="0">
              <a:buNone/>
            </a:pPr>
            <a:r>
              <a:rPr lang="ru-RU" sz="2400" dirty="0" smtClean="0"/>
              <a:t>Важность соблюдения прав человека (белых имущих граждан)</a:t>
            </a:r>
          </a:p>
          <a:p>
            <a:pPr marL="0" indent="0">
              <a:buNone/>
            </a:pPr>
            <a:r>
              <a:rPr lang="ru-RU" sz="2400" dirty="0" smtClean="0"/>
              <a:t>Веротерпимость (только к протестантизму)</a:t>
            </a:r>
          </a:p>
        </p:txBody>
      </p:sp>
      <p:pic>
        <p:nvPicPr>
          <p:cNvPr id="2050" name="Picture 2" descr="https://avatars.mds.yandex.net/i?id=bb548a702f1c3320961e27e41c250d51d61d505f-5194807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9" r="7755"/>
          <a:stretch/>
        </p:blipFill>
        <p:spPr bwMode="auto">
          <a:xfrm>
            <a:off x="428263" y="1057300"/>
            <a:ext cx="2257064" cy="3048001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074" y="4297660"/>
            <a:ext cx="1751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Джон Локк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56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273"/>
            <a:ext cx="8229600" cy="73699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Французские просветители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841276"/>
            <a:ext cx="5616624" cy="4873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«О духе законов»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Государство – продукт длительного исторического развития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Нет универсальной формы правления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Теория </a:t>
            </a:r>
            <a:r>
              <a:rPr lang="ru-RU" sz="2400" b="1" i="1" dirty="0">
                <a:solidFill>
                  <a:srgbClr val="00B050"/>
                </a:solidFill>
              </a:rPr>
              <a:t>разделения властей:</a:t>
            </a:r>
          </a:p>
          <a:p>
            <a:r>
              <a:rPr lang="ru-RU" sz="2400" dirty="0"/>
              <a:t>законодательная</a:t>
            </a:r>
          </a:p>
          <a:p>
            <a:r>
              <a:rPr lang="ru-RU" sz="2400" dirty="0"/>
              <a:t>исполнительная</a:t>
            </a:r>
          </a:p>
          <a:p>
            <a:r>
              <a:rPr lang="ru-RU" sz="2400" dirty="0"/>
              <a:t>с</a:t>
            </a:r>
            <a:r>
              <a:rPr lang="ru-RU" sz="2400" dirty="0" smtClean="0"/>
              <a:t>удебная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1316"/>
            <a:ext cx="2442410" cy="295232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8047" y="4225652"/>
            <a:ext cx="20814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Шарль Луи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де </a:t>
            </a:r>
            <a:r>
              <a:rPr lang="ru-RU" sz="2400" b="1" dirty="0" err="1" smtClean="0">
                <a:solidFill>
                  <a:srgbClr val="002060"/>
                </a:solidFill>
              </a:rPr>
              <a:t>Монтескьё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0176" y="1040823"/>
            <a:ext cx="5626968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Уважение </a:t>
            </a:r>
            <a:r>
              <a:rPr lang="ru-RU" sz="2400" dirty="0"/>
              <a:t>человеческой личности (но сам был высокомерен)</a:t>
            </a:r>
          </a:p>
          <a:p>
            <a:pPr marL="0" indent="0">
              <a:buNone/>
            </a:pPr>
            <a:r>
              <a:rPr lang="ru-RU" sz="2400" dirty="0"/>
              <a:t>Призывал </a:t>
            </a:r>
            <a:r>
              <a:rPr lang="ru-RU" sz="2400" b="1" i="1" dirty="0">
                <a:solidFill>
                  <a:srgbClr val="00B050"/>
                </a:solidFill>
              </a:rPr>
              <a:t>«раздавить гадину»(церковь), </a:t>
            </a:r>
            <a:r>
              <a:rPr lang="ru-RU" sz="2400" dirty="0"/>
              <a:t>но считал, что религия людям необходима</a:t>
            </a:r>
          </a:p>
          <a:p>
            <a:pPr marL="0" indent="0">
              <a:buNone/>
            </a:pPr>
            <a:r>
              <a:rPr lang="ru-RU" sz="2400" dirty="0" smtClean="0"/>
              <a:t>Вёл переписку с Екатериной </a:t>
            </a:r>
            <a:r>
              <a:rPr lang="en-US" sz="2400" dirty="0" smtClean="0"/>
              <a:t>II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2273"/>
            <a:ext cx="8229600" cy="73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Французские просветители</a:t>
            </a:r>
            <a:endParaRPr lang="ru-RU" sz="3600" b="1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75438"/>
            <a:ext cx="2358790" cy="2664296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3404" y="3865612"/>
            <a:ext cx="1323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Вольтер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3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1826" y="791662"/>
            <a:ext cx="5410944" cy="4658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«Общественный договор»:</a:t>
            </a:r>
          </a:p>
          <a:p>
            <a:r>
              <a:rPr lang="ru-RU" sz="2400" dirty="0" smtClean="0"/>
              <a:t>Создание государства путём заключения общественного договора</a:t>
            </a:r>
          </a:p>
          <a:p>
            <a:r>
              <a:rPr lang="ru-RU" sz="2400" dirty="0" smtClean="0"/>
              <a:t>Учение о народном суверенитете</a:t>
            </a:r>
          </a:p>
          <a:p>
            <a:r>
              <a:rPr lang="ru-RU" sz="2400" dirty="0" smtClean="0"/>
              <a:t>Право народа смещать любых должностных лиц</a:t>
            </a:r>
          </a:p>
          <a:p>
            <a:r>
              <a:rPr lang="ru-RU" sz="2400" dirty="0"/>
              <a:t>Избранная власть имеет право применять силу против народа</a:t>
            </a:r>
          </a:p>
          <a:p>
            <a:r>
              <a:rPr lang="ru-RU" sz="2400" dirty="0" smtClean="0"/>
              <a:t>Прямая демократия – лучший строй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«Эмиль, или О воспитании», </a:t>
            </a:r>
            <a:r>
              <a:rPr lang="ru-RU" sz="2400" dirty="0" smtClean="0"/>
              <a:t>но сам ни одного ребёнка не воспитал</a:t>
            </a:r>
            <a:endParaRPr lang="ru-RU" sz="2400" b="1" i="1" dirty="0" smtClean="0">
              <a:solidFill>
                <a:srgbClr val="00B05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2273"/>
            <a:ext cx="8229600" cy="73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Французские просветители</a:t>
            </a:r>
            <a:endParaRPr lang="ru-RU" sz="3600" b="1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1316"/>
            <a:ext cx="2328334" cy="295232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737" y="4297660"/>
            <a:ext cx="2379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Жан-Жак Руссо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9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985292"/>
            <a:ext cx="3851920" cy="1057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i="1" dirty="0" smtClean="0">
                <a:solidFill>
                  <a:srgbClr val="00B050"/>
                </a:solidFill>
              </a:rPr>
              <a:t>«Энциклопедия наук,</a:t>
            </a:r>
          </a:p>
          <a:p>
            <a:pPr marL="0" indent="0" algn="ctr">
              <a:buNone/>
            </a:pPr>
            <a:r>
              <a:rPr lang="ru-RU" sz="2600" b="1" i="1" dirty="0" smtClean="0">
                <a:solidFill>
                  <a:srgbClr val="00B050"/>
                </a:solidFill>
              </a:rPr>
              <a:t> искусств и ремёсел»</a:t>
            </a:r>
            <a:endParaRPr lang="ru-RU" sz="2600" b="1" i="1" dirty="0">
              <a:solidFill>
                <a:srgbClr val="00B05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2273"/>
            <a:ext cx="8229600" cy="73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Французские просветители</a:t>
            </a:r>
            <a:endParaRPr lang="ru-RU" sz="3600" b="1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4" y="985292"/>
            <a:ext cx="2076862" cy="259228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64481"/>
            <a:ext cx="2082507" cy="259228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113" y="3721596"/>
            <a:ext cx="1839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Дени Дидро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4063" y="3696447"/>
            <a:ext cx="1833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Жан </a:t>
            </a:r>
            <a:r>
              <a:rPr lang="ru-RU" sz="2400" b="1" dirty="0" err="1" smtClean="0">
                <a:solidFill>
                  <a:srgbClr val="002060"/>
                </a:solidFill>
              </a:rPr>
              <a:t>Лерон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Д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´Аламбер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99193"/>
            <a:ext cx="3507757" cy="262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8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124"/>
            <a:ext cx="8229600" cy="83215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Новые формы общения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6732" y="1705372"/>
            <a:ext cx="6624736" cy="3312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/>
              <a:t>Задание:</a:t>
            </a:r>
          </a:p>
          <a:p>
            <a:pPr marL="0" indent="0">
              <a:buNone/>
            </a:pPr>
            <a:r>
              <a:rPr lang="ru-RU" sz="2400" dirty="0" smtClean="0"/>
              <a:t>1.Прочитайте текст учебника </a:t>
            </a:r>
            <a:r>
              <a:rPr lang="ru-RU" sz="2400" u="sng" dirty="0" smtClean="0"/>
              <a:t>на стр. 22</a:t>
            </a:r>
          </a:p>
          <a:p>
            <a:pPr marL="0" indent="0">
              <a:buNone/>
            </a:pPr>
            <a:r>
              <a:rPr lang="ru-RU" sz="2400" dirty="0" smtClean="0"/>
              <a:t>2.Ответьте на вопросы: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 smtClean="0"/>
              <a:t>Какие виды интеллектуальных кружков существовали в Европе в </a:t>
            </a:r>
            <a:r>
              <a:rPr lang="en-US" sz="2400" dirty="0" smtClean="0"/>
              <a:t>XVIII</a:t>
            </a:r>
            <a:r>
              <a:rPr lang="ru-RU" sz="2400" dirty="0" smtClean="0"/>
              <a:t> веке?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 smtClean="0"/>
              <a:t>Чем они отличались?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 smtClean="0"/>
              <a:t>В чём заключалась новизна форм поведения участников интеллектуальных объединений?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7300"/>
            <a:ext cx="796110" cy="86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475656" y="1057300"/>
            <a:ext cx="33611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текстом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6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341</Words>
  <Application>Microsoft Office PowerPoint</Application>
  <PresentationFormat>Экран (16:10)</PresentationFormat>
  <Paragraphs>84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Эпоха Просвещения</vt:lpstr>
      <vt:lpstr>Что такое Просвещение</vt:lpstr>
      <vt:lpstr>Что такое Просвещение</vt:lpstr>
      <vt:lpstr>Начало Просвещения</vt:lpstr>
      <vt:lpstr>Французские просветители</vt:lpstr>
      <vt:lpstr>Презентация PowerPoint</vt:lpstr>
      <vt:lpstr>Презентация PowerPoint</vt:lpstr>
      <vt:lpstr>Презентация PowerPoint</vt:lpstr>
      <vt:lpstr>Новые формы общения</vt:lpstr>
      <vt:lpstr>Закрепление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Эпоха Просвещения</dc:title>
  <dc:creator>Учитель</dc:creator>
  <cp:lastModifiedBy>Учитель</cp:lastModifiedBy>
  <cp:revision>21</cp:revision>
  <dcterms:created xsi:type="dcterms:W3CDTF">2026-06-19T06:19:25Z</dcterms:created>
  <dcterms:modified xsi:type="dcterms:W3CDTF">2026-06-19T09:42:41Z</dcterms:modified>
</cp:coreProperties>
</file>