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81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45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0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39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86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9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167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8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1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08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C8DD1-891A-4A1A-B835-BE271F749371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E0765-8BBF-43C7-BCC9-311F64238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1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026" descr="a_wide_vintage_antique_illustration_style_backgr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27702"/>
            <a:ext cx="10188624" cy="6885702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77240" y="502920"/>
            <a:ext cx="7543800" cy="777240"/>
          </a:xfrm>
          <a:solidFill>
            <a:srgbClr val="112D4E"/>
          </a:solidFill>
          <a:ln w="25400">
            <a:solidFill>
              <a:srgbClr val="C09140"/>
            </a:solidFill>
          </a:ln>
        </p:spPr>
        <p:txBody>
          <a:bodyPr wrap="square" lIns="109728" tIns="54864" rIns="109728" bIns="54864" anchor="ctr">
            <a:normAutofit/>
          </a:bodyPr>
          <a:lstStyle/>
          <a:p>
            <a:pPr algn="ctr"/>
            <a:r>
              <a:rPr lang="ru-RU" sz="3400" b="1" i="0" dirty="0">
                <a:solidFill>
                  <a:srgbClr val="FFFFFF"/>
                </a:solidFill>
                <a:latin typeface="Georgia" pitchFamily="18" charset="0"/>
                <a:cs typeface="Times New Roman" pitchFamily="18" charset="0"/>
              </a:rPr>
              <a:t>Общество в движении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ounded Rectangle 1027"/>
          <p:cNvSpPr/>
          <p:nvPr/>
        </p:nvSpPr>
        <p:spPr>
          <a:xfrm>
            <a:off x="5806440" y="5504688"/>
            <a:ext cx="2423160" cy="384048"/>
          </a:xfrm>
          <a:prstGeom prst="roundRect">
            <a:avLst/>
          </a:prstGeom>
          <a:solidFill>
            <a:srgbClr val="112D4E"/>
          </a:solidFill>
          <a:ln w="17780">
            <a:solidFill>
              <a:srgbClr val="C091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Автор: 100ballnik.com</a:t>
            </a:r>
          </a:p>
        </p:txBody>
      </p:sp>
      <p:sp>
        <p:nvSpPr>
          <p:cNvPr id="1029" name="Rectangle 1028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0" name="Rectangle 1029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1" name="TextBox 1030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1032" name="TextBox 1031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5909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6147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792088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Рабочий вопрос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61091" y="1649909"/>
            <a:ext cx="4531389" cy="1059012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Быстрое увеличение численности наемных промышленных рабочих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1091" y="2877842"/>
            <a:ext cx="4531389" cy="1059012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3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Рабочий день – 12-16 часов массового травматизма и смертности на производстве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1091" y="4077072"/>
            <a:ext cx="4531389" cy="1059012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3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Низкая заработная плата, плохие жилищные условия, недостаточное питание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61090" y="5301208"/>
            <a:ext cx="4531389" cy="1059012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3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Физическое развитие рабочих было хуже, рост рабочего было на 10-15 см меньше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36840"/>
            <a:ext cx="3776604" cy="4823380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Rectangle 6148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50" name="Rectangle 6149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51" name="TextBox 6150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6152" name="TextBox 6151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54582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7170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1512168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В  1830—1840-е  гг. нередкими были восстания ткачей, </a:t>
            </a:r>
          </a:p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особенно во Франции и Пруссии. В качестве средства борьбы с безработицей рабочие выдвигали новое требование — «право на труд». Преобладающей становилась новая форма социального протеста — забастовка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14" y="2132856"/>
            <a:ext cx="7578766" cy="4228952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Rectangle 7171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73" name="Rectangle 7172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74" name="TextBox 7173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7175" name="TextBox 7174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84751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8194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1152128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1885 – 1886 немецкими инженерами </a:t>
            </a:r>
            <a:r>
              <a:rPr lang="ru-RU" sz="15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к.бенцем</a:t>
            </a:r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5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г.даймлером</a:t>
            </a:r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 были сконструированы первые автомобили. Позже стали возникать автомобильные фирмы – «рено», «</a:t>
            </a:r>
            <a:r>
              <a:rPr lang="ru-RU" sz="15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фиат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6331644" cy="4697117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Rectangle 8195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97" name="Rectangle 8196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98" name="TextBox 8197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8199" name="TextBox 8198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787257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9220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1152128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По железной дороге можно было уже путешествовать с комфортом. Появляются спальные вагоны. В  Европе заимствовали идею, и стали делать спальные купе на двух, </a:t>
            </a:r>
          </a:p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трёх и  четырёх пассажиров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5"/>
            <a:ext cx="6840760" cy="4560507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Rectangle 9221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23" name="Rectangle 9222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24" name="TextBox 9223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9225" name="TextBox 9224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882950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87759" y="476672"/>
            <a:ext cx="8368481" cy="5904656"/>
          </a:xfrm>
          <a:prstGeom prst="round2Same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</a:p>
          <a:p>
            <a:pPr marL="342900" indent="-342900" algn="ctr">
              <a:buAutoNum type="arabicPeriod"/>
            </a:pPr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Параграф 2, вопросы и задания для работы с текстом параграфа (устно)</a:t>
            </a:r>
            <a:endParaRPr lang="ru-RU" sz="2400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Выучить определения и даты после параграфа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983694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5589848" cy="792088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Давайте вспомним! Назовите термины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700808"/>
            <a:ext cx="2664296" cy="792088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протекционизм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906" y="4005064"/>
            <a:ext cx="2666909" cy="792088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монополия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42110" y="1700808"/>
            <a:ext cx="5650369" cy="1944216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защита местного рынка от внешней конкуренции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42110" y="3992488"/>
            <a:ext cx="5650369" cy="1944216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крупное объединение, возникшее на основе концентрации производства и  стремящееся к  увеличению прибыли за счёт полного или частичного </a:t>
            </a:r>
          </a:p>
          <a:p>
            <a:pPr algn="l"/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контроля над рынком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9254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52748" y="4725144"/>
            <a:ext cx="2145456" cy="792088"/>
          </a:xfrm>
          <a:prstGeom prst="rect">
            <a:avLst/>
          </a:prstGeom>
          <a:solidFill>
            <a:srgbClr val="144162"/>
          </a:solidFill>
          <a:ln w="1524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1800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4725144"/>
            <a:ext cx="2145456" cy="792088"/>
          </a:xfrm>
          <a:prstGeom prst="rect">
            <a:avLst/>
          </a:prstGeom>
          <a:solidFill>
            <a:srgbClr val="144162"/>
          </a:solidFill>
          <a:ln w="1524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1850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4725144"/>
            <a:ext cx="2145456" cy="792088"/>
          </a:xfrm>
          <a:prstGeom prst="rect">
            <a:avLst/>
          </a:prstGeom>
          <a:solidFill>
            <a:srgbClr val="144162"/>
          </a:solidFill>
          <a:ln w="1524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1900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98544" y="4725144"/>
            <a:ext cx="1893936" cy="792088"/>
          </a:xfrm>
          <a:prstGeom prst="rect">
            <a:avLst/>
          </a:prstGeom>
          <a:solidFill>
            <a:srgbClr val="144162"/>
          </a:solidFill>
          <a:ln w="1524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1914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404664"/>
            <a:ext cx="8640960" cy="792088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Численность населения в </a:t>
            </a:r>
            <a:r>
              <a:rPr lang="ru-RU" sz="17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европе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748" y="2420888"/>
            <a:ext cx="2145456" cy="792088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188 млн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50604" y="2420888"/>
            <a:ext cx="2145456" cy="792088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266 млн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55220" y="2420888"/>
            <a:ext cx="2145456" cy="792088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401 млн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72784" y="2411276"/>
            <a:ext cx="2145456" cy="792088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468 млн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2838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10242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23528" y="5589240"/>
            <a:ext cx="3069568" cy="936104"/>
          </a:xfrm>
          <a:prstGeom prst="rect">
            <a:avLst/>
          </a:prstGeom>
          <a:solidFill>
            <a:srgbClr val="112D4E"/>
          </a:solidFill>
          <a:ln w="1524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Игнац</a:t>
            </a:r>
            <a:r>
              <a:rPr lang="ru-RU" sz="11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земмельвейс</a:t>
            </a:r>
            <a:r>
              <a:rPr lang="ru-RU" sz="11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 (1818 – 1865)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4788024" y="260648"/>
            <a:ext cx="4176464" cy="1656184"/>
          </a:xfrm>
          <a:prstGeom prst="cloudCallout">
            <a:avLst>
              <a:gd name="adj1" fmla="val -71590"/>
              <a:gd name="adj2" fmla="val 49757"/>
            </a:avLst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 lnSpcReduction="10000"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Почему в </a:t>
            </a:r>
            <a:r>
              <a:rPr lang="ru-RU" sz="17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европе</a:t>
            </a:r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 происходить падение смертности?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3880" y="2294012"/>
            <a:ext cx="4550608" cy="792088"/>
          </a:xfrm>
          <a:prstGeom prst="rect">
            <a:avLst/>
          </a:prstGeom>
          <a:solidFill>
            <a:srgbClr val="FFF8E5"/>
          </a:solidFill>
          <a:ln w="2032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Подсказка: посмотри с.18 учебника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3356992"/>
            <a:ext cx="4896544" cy="3168352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Промышленная революция вывела людей на новый уровень развития</a:t>
            </a:r>
          </a:p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Разрушение сословий сделало более доступным вступление в брак</a:t>
            </a:r>
          </a:p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В 17 веке было лишь 2 мирных года, в 18- 16, в 19 – впервые мирных лет больше, чем военных</a:t>
            </a:r>
          </a:p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Санитария и гигиена</a:t>
            </a: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43238"/>
            <a:ext cx="3069568" cy="4521458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Rectangle 10243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45" name="Rectangle 10244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46" name="TextBox 10245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10247" name="TextBox 10246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3764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050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1440160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С  последней трети XIX  в. во всех государствах Запада создаются системы канализации, налаживаются регулярный вывоз мусора, уборка улиц  — инфекционные заболевания отступили. был сделан важный шаг к победе над холерой  — эпидемиологическим бедствием XIX  в.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37" y="2348880"/>
            <a:ext cx="6513059" cy="4104456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Rectangle 2051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53" name="Rectangle 2052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54" name="TextBox 2053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2055" name="TextBox 2054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3095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11266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23528" y="5589240"/>
            <a:ext cx="3069568" cy="936104"/>
          </a:xfrm>
          <a:prstGeom prst="rect">
            <a:avLst/>
          </a:prstGeom>
          <a:solidFill>
            <a:srgbClr val="112D4E"/>
          </a:solidFill>
          <a:ln w="1524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Томас </a:t>
            </a:r>
            <a:r>
              <a:rPr lang="ru-RU" sz="11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эдиссон</a:t>
            </a:r>
            <a:r>
              <a:rPr lang="ru-RU" sz="11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 (1847 – 1931)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3635896" y="260648"/>
            <a:ext cx="5328592" cy="1656184"/>
          </a:xfrm>
          <a:prstGeom prst="cloudCallout">
            <a:avLst>
              <a:gd name="adj1" fmla="val -44420"/>
              <a:gd name="adj2" fmla="val 70461"/>
            </a:avLst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 lnSpcReduction="10000"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Какие последствия имела увеличение рождаемости в </a:t>
            </a:r>
            <a:r>
              <a:rPr lang="ru-RU" sz="17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европе</a:t>
            </a:r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3880" y="2294012"/>
            <a:ext cx="4550608" cy="792088"/>
          </a:xfrm>
          <a:prstGeom prst="rect">
            <a:avLst/>
          </a:prstGeom>
          <a:solidFill>
            <a:srgbClr val="FFF8E5"/>
          </a:solidFill>
          <a:ln w="2032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Подсказка: посмотри с.21 учебника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3356992"/>
            <a:ext cx="4896544" cy="3168352"/>
          </a:xfrm>
          <a:prstGeom prst="rect">
            <a:avLst/>
          </a:prstGeom>
          <a:solidFill>
            <a:srgbClr val="FFF8E5"/>
          </a:solidFill>
          <a:ln w="1397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Увеличение миграции</a:t>
            </a:r>
          </a:p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Пауперизм – катастрофическая массовая бедность</a:t>
            </a:r>
          </a:p>
          <a:p>
            <a:pPr marL="342900" indent="-342900" algn="l">
              <a:buAutoNum type="arabicPeriod"/>
            </a:pPr>
            <a:r>
              <a:rPr lang="ru-RU" sz="1300" b="0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112D4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20603050405020304" pitchFamily="18" charset="0"/>
                <a:cs typeface="Times New Roman" panose="02020603050405020304" pitchFamily="18" charset="0"/>
              </a:rPr>
              <a:t>Массовый отток населения из деревни, а также урбанизация, т.е. рост городов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9144"/>
            <a:ext cx="3069568" cy="3928088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Rectangle 11267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69" name="Rectangle 11268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70" name="TextBox 11269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11271" name="TextBox 11270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2782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074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1080120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Происходит демократизация городского пространства. Теперь вся территория города стала доступной для всех жителей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707" y="1772816"/>
            <a:ext cx="6258774" cy="4608512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3075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77" name="Rectangle 3076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78" name="TextBox 3077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3079" name="TextBox 3078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70816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099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864096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Появление метрополитеном в </a:t>
            </a:r>
            <a:r>
              <a:rPr lang="ru-RU" sz="17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будапеште</a:t>
            </a:r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 (1896) и </a:t>
            </a:r>
            <a:r>
              <a:rPr lang="ru-RU" sz="1700" b="1" i="0" cap="all" dirty="0" err="1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париже</a:t>
            </a:r>
            <a:r>
              <a:rPr lang="ru-RU" sz="17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 (1900)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71" y="1484784"/>
            <a:ext cx="7619909" cy="5040560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4100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02" name="Rectangle 4101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03" name="TextBox 4102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4104" name="TextBox 4103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30034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5122" descr="a_wide_vintage_antique_illustration_style_backg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5240">
            <a:solidFill>
              <a:srgbClr val="C0914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1008112"/>
          </a:xfrm>
          <a:prstGeom prst="rect">
            <a:avLst/>
          </a:prstGeom>
          <a:solidFill>
            <a:srgbClr val="112D4E"/>
          </a:solidFill>
          <a:ln w="21590">
            <a:solidFill>
              <a:srgbClr val="C0914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 rtlCol="0" anchor="ctr">
            <a:normAutofit/>
          </a:bodyPr>
          <a:lstStyle>
            <a:defPPr>
              <a:defRPr lang="ru-RU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b="1" i="0" cap="all" dirty="0">
                <a:ln w="9000" cmpd="sng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20603050405020304" pitchFamily="18" charset="0"/>
                <a:cs typeface="Times New Roman" panose="02020603050405020304" pitchFamily="18" charset="0"/>
              </a:rPr>
              <a:t>сословия сменились  классами, т.  е. большими группами людей, занимающих схожие позиции в  экономической структуре общества</a:t>
            </a:r>
            <a:endParaRPr lang="ru-RU" b="1" cap="all" dirty="0">
              <a:ln w="9000" cmpd="sng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11262"/>
            <a:ext cx="6336704" cy="4888669"/>
          </a:xfrm>
          <a:prstGeom prst="rect">
            <a:avLst/>
          </a:prstGeom>
          <a:noFill/>
          <a:ln w="15240">
            <a:solidFill>
              <a:srgbClr val="C0914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5123"/>
          <p:cNvSpPr/>
          <p:nvPr/>
        </p:nvSpPr>
        <p:spPr>
          <a:xfrm>
            <a:off x="0" y="6675120"/>
            <a:ext cx="9144000" cy="182880"/>
          </a:xfrm>
          <a:prstGeom prst="rect">
            <a:avLst/>
          </a:prstGeom>
          <a:solidFill>
            <a:srgbClr val="112D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25" name="Rectangle 5124"/>
          <p:cNvSpPr/>
          <p:nvPr/>
        </p:nvSpPr>
        <p:spPr>
          <a:xfrm>
            <a:off x="0" y="6656832"/>
            <a:ext cx="9144000" cy="18288"/>
          </a:xfrm>
          <a:prstGeom prst="rect">
            <a:avLst/>
          </a:prstGeom>
          <a:solidFill>
            <a:srgbClr val="C091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26" name="TextBox 5125"/>
          <p:cNvSpPr txBox="1"/>
          <p:nvPr/>
        </p:nvSpPr>
        <p:spPr>
          <a:xfrm>
            <a:off x="6995160" y="6693408"/>
            <a:ext cx="201168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 b="1">
                <a:solidFill>
                  <a:srgbClr val="FFFFFF"/>
                </a:solidFill>
                <a:latin typeface="Arial"/>
              </a:rPr>
              <a:t>100ballnik.com</a:t>
            </a:r>
          </a:p>
        </p:txBody>
      </p:sp>
      <p:sp>
        <p:nvSpPr>
          <p:cNvPr id="5127" name="TextBox 5126"/>
          <p:cNvSpPr txBox="1"/>
          <p:nvPr/>
        </p:nvSpPr>
        <p:spPr>
          <a:xfrm>
            <a:off x="137160" y="6693408"/>
            <a:ext cx="6858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23038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470</Words>
  <Application>Microsoft Office PowerPoint</Application>
  <PresentationFormat>Экран (4:3)</PresentationFormat>
  <Paragraphs>75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Georgia</vt:lpstr>
      <vt:lpstr>Times New Roman</vt:lpstr>
      <vt:lpstr>Тема Office</vt:lpstr>
      <vt:lpstr>Общество в движении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Общество в движении</dc:title>
  <dc:creator>КОТ</dc:creator>
  <cp:lastModifiedBy>Mendal</cp:lastModifiedBy>
  <cp:revision>6</cp:revision>
  <dcterms:created xsi:type="dcterms:W3CDTF">2025-08-27T14:25:26Z</dcterms:created>
  <dcterms:modified xsi:type="dcterms:W3CDTF">2026-08-24T09:54:47Z</dcterms:modified>
</cp:coreProperties>
</file>