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3e746846ee64274" /><Relationship Type="http://schemas.openxmlformats.org/officeDocument/2006/relationships/extended-properties" Target="/docProps/app.xml" Id="R83db8d7ef5f54210" /><Relationship Type="http://schemas.openxmlformats.org/officeDocument/2006/relationships/officeDocument" Target="/ppt/presentation.xml" Id="R5cd056cc399045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18cb99c2b54b5a"/>
  </p:sldMasterIdLst>
  <p:notesMasterIdLst>
    <p:notesMasterId xmlns:r="http://schemas.openxmlformats.org/officeDocument/2006/relationships" r:id="R1522e760db374741"/>
  </p:notesMasterIdLst>
  <p:sldIdLst>
    <p:sldId xmlns:r="http://schemas.openxmlformats.org/officeDocument/2006/relationships" id="256" r:id="Rdd5515d13e4b4de2"/>
    <p:sldId xmlns:r="http://schemas.openxmlformats.org/officeDocument/2006/relationships" id="257" r:id="Rb86641b0dad14ac0"/>
    <p:sldId xmlns:r="http://schemas.openxmlformats.org/officeDocument/2006/relationships" id="258" r:id="R161a0ed25d2849f5"/>
    <p:sldId xmlns:r="http://schemas.openxmlformats.org/officeDocument/2006/relationships" id="259" r:id="Re5395cd8f4b9420b"/>
    <p:sldId xmlns:r="http://schemas.openxmlformats.org/officeDocument/2006/relationships" id="260" r:id="R732590ff514a4833"/>
    <p:sldId xmlns:r="http://schemas.openxmlformats.org/officeDocument/2006/relationships" id="261" r:id="Rc7c330e4899e4c6b"/>
    <p:sldId xmlns:r="http://schemas.openxmlformats.org/officeDocument/2006/relationships" id="262" r:id="R9e840f2642714930"/>
    <p:sldId xmlns:r="http://schemas.openxmlformats.org/officeDocument/2006/relationships" id="263" r:id="Rd3b2bdf072c64803"/>
    <p:sldId xmlns:r="http://schemas.openxmlformats.org/officeDocument/2006/relationships" id="264" r:id="R927b5a861015425b"/>
    <p:sldId xmlns:r="http://schemas.openxmlformats.org/officeDocument/2006/relationships" id="265" r:id="R9ee9588d024545b0"/>
    <p:sldId xmlns:r="http://schemas.openxmlformats.org/officeDocument/2006/relationships" id="266" r:id="R11789c1ae29240d3"/>
    <p:sldId xmlns:r="http://schemas.openxmlformats.org/officeDocument/2006/relationships" id="267" r:id="R4dab6be6c7854247"/>
    <p:sldId xmlns:r="http://schemas.openxmlformats.org/officeDocument/2006/relationships" id="268" r:id="R0a46d20534ad4cad"/>
    <p:sldId xmlns:r="http://schemas.openxmlformats.org/officeDocument/2006/relationships" id="269" r:id="Rde68c7476cc54f2a"/>
    <p:sldId xmlns:r="http://schemas.openxmlformats.org/officeDocument/2006/relationships" id="270" r:id="Ra1879e9ea4fa46f5"/>
    <p:sldId xmlns:r="http://schemas.openxmlformats.org/officeDocument/2006/relationships" id="271" r:id="Rb59ee719f11e44a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8fc53b127ab44cf" /><Relationship Type="http://schemas.openxmlformats.org/officeDocument/2006/relationships/slideMaster" Target="/ppt/slideMasters/slideMaster1.xml" Id="R1718cb99c2b54b5a" /><Relationship Type="http://schemas.openxmlformats.org/officeDocument/2006/relationships/notesMaster" Target="/ppt/notesMasters/notesMaster1.xml" Id="R1522e760db374741" /><Relationship Type="http://schemas.openxmlformats.org/officeDocument/2006/relationships/presProps" Target="/ppt/presProps.xml" Id="R5841abf9e35b4791" /><Relationship Type="http://schemas.openxmlformats.org/officeDocument/2006/relationships/tableStyles" Target="/ppt/tableStyles.xml" Id="R99ba1eeeb8d8453c" /><Relationship Type="http://schemas.openxmlformats.org/officeDocument/2006/relationships/slide" Target="/ppt/slides/slide1.xml" Id="Rdd5515d13e4b4de2" /><Relationship Type="http://schemas.openxmlformats.org/officeDocument/2006/relationships/slide" Target="/ppt/slides/slide2.xml" Id="Rb86641b0dad14ac0" /><Relationship Type="http://schemas.openxmlformats.org/officeDocument/2006/relationships/slide" Target="/ppt/slides/slide3.xml" Id="R161a0ed25d2849f5" /><Relationship Type="http://schemas.openxmlformats.org/officeDocument/2006/relationships/slide" Target="/ppt/slides/slide4.xml" Id="Re5395cd8f4b9420b" /><Relationship Type="http://schemas.openxmlformats.org/officeDocument/2006/relationships/slide" Target="/ppt/slides/slide5.xml" Id="R732590ff514a4833" /><Relationship Type="http://schemas.openxmlformats.org/officeDocument/2006/relationships/slide" Target="/ppt/slides/slide6.xml" Id="Rc7c330e4899e4c6b" /><Relationship Type="http://schemas.openxmlformats.org/officeDocument/2006/relationships/slide" Target="/ppt/slides/slide7.xml" Id="R9e840f2642714930" /><Relationship Type="http://schemas.openxmlformats.org/officeDocument/2006/relationships/slide" Target="/ppt/slides/slide8.xml" Id="Rd3b2bdf072c64803" /><Relationship Type="http://schemas.openxmlformats.org/officeDocument/2006/relationships/slide" Target="/ppt/slides/slide9.xml" Id="R927b5a861015425b" /><Relationship Type="http://schemas.openxmlformats.org/officeDocument/2006/relationships/slide" Target="/ppt/slides/slide10.xml" Id="R9ee9588d024545b0" /><Relationship Type="http://schemas.openxmlformats.org/officeDocument/2006/relationships/slide" Target="/ppt/slides/slide11.xml" Id="R11789c1ae29240d3" /><Relationship Type="http://schemas.openxmlformats.org/officeDocument/2006/relationships/slide" Target="/ppt/slides/slide12.xml" Id="R4dab6be6c7854247" /><Relationship Type="http://schemas.openxmlformats.org/officeDocument/2006/relationships/slide" Target="/ppt/slides/slide13.xml" Id="R0a46d20534ad4cad" /><Relationship Type="http://schemas.openxmlformats.org/officeDocument/2006/relationships/slide" Target="/ppt/slides/slide14.xml" Id="Rde68c7476cc54f2a" /><Relationship Type="http://schemas.openxmlformats.org/officeDocument/2006/relationships/slide" Target="/ppt/slides/slide15.xml" Id="Ra1879e9ea4fa46f5" /><Relationship Type="http://schemas.openxmlformats.org/officeDocument/2006/relationships/slide" Target="/ppt/slides/slide16.xml" Id="Rb59ee719f11e44a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d72e60fe49a46c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81b1b77bec24bda" /><Relationship Type="http://schemas.openxmlformats.org/officeDocument/2006/relationships/notesMaster" Target="/ppt/notesMasters/notesMaster1.xml" Id="R36959c16de64423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105edea2b51c4338" /><Relationship Type="http://schemas.openxmlformats.org/officeDocument/2006/relationships/notesMaster" Target="/ppt/notesMasters/notesMaster1.xml" Id="Rf08a01d24411400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4741f9a425a6402f" /><Relationship Type="http://schemas.openxmlformats.org/officeDocument/2006/relationships/notesMaster" Target="/ppt/notesMasters/notesMaster1.xml" Id="R9e75d324eb6647cc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7e4a03372c41440f" /><Relationship Type="http://schemas.openxmlformats.org/officeDocument/2006/relationships/notesMaster" Target="/ppt/notesMasters/notesMaster1.xml" Id="R99d0931ec4df4835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8f182ed6c4604c17" /><Relationship Type="http://schemas.openxmlformats.org/officeDocument/2006/relationships/notesMaster" Target="/ppt/notesMasters/notesMaster1.xml" Id="R057425d8ee384932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c74a3d165c6f4732" /><Relationship Type="http://schemas.openxmlformats.org/officeDocument/2006/relationships/notesMaster" Target="/ppt/notesMasters/notesMaster1.xml" Id="R7964f0d10e86468d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838d625d85db4ac4" /><Relationship Type="http://schemas.openxmlformats.org/officeDocument/2006/relationships/notesMaster" Target="/ppt/notesMasters/notesMaster1.xml" Id="R0ccd95e29f734abe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a9d486b866ec4e92" /><Relationship Type="http://schemas.openxmlformats.org/officeDocument/2006/relationships/notesMaster" Target="/ppt/notesMasters/notesMaster1.xml" Id="R7ed5bacd259f4c7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8202f1863f74fd1" /><Relationship Type="http://schemas.openxmlformats.org/officeDocument/2006/relationships/notesMaster" Target="/ppt/notesMasters/notesMaster1.xml" Id="R06d2dafe5f4b458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c3fda8857d445da" /><Relationship Type="http://schemas.openxmlformats.org/officeDocument/2006/relationships/notesMaster" Target="/ppt/notesMasters/notesMaster1.xml" Id="Rbfad1c2d3ab8497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bc7262d9d8643a9" /><Relationship Type="http://schemas.openxmlformats.org/officeDocument/2006/relationships/notesMaster" Target="/ppt/notesMasters/notesMaster1.xml" Id="R2e33c4be24b7455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a02f48d93dc4995" /><Relationship Type="http://schemas.openxmlformats.org/officeDocument/2006/relationships/notesMaster" Target="/ppt/notesMasters/notesMaster1.xml" Id="Rdd9b710572bb4f6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06fe46ea43045d1" /><Relationship Type="http://schemas.openxmlformats.org/officeDocument/2006/relationships/notesMaster" Target="/ppt/notesMasters/notesMaster1.xml" Id="Rda97ceb2491547d0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4651987302a4f06" /><Relationship Type="http://schemas.openxmlformats.org/officeDocument/2006/relationships/notesMaster" Target="/ppt/notesMasters/notesMaster1.xml" Id="Rb0010dbe6a9f433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4eb83386c7140f7" /><Relationship Type="http://schemas.openxmlformats.org/officeDocument/2006/relationships/notesMaster" Target="/ppt/notesMasters/notesMaster1.xml" Id="Ra42212fcc7cb4f3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ff2fd4706124b3b" /><Relationship Type="http://schemas.openxmlformats.org/officeDocument/2006/relationships/notesMaster" Target="/ppt/notesMasters/notesMaster1.xml" Id="R2f24bbda1406411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Откройте урок проблемным вопросом. Попросите детей рассмотреть стоянку и назвать видимые занятия и средства выживания.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Вопрос классу: Что на иллюстрации показывает совместную жизнь людей?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Опора: § 2, заголовок и вводный вопрос, с. 19.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Пользовательский скан учебника «11zon_JPEG-to-PDF.pdf», § 2, с. 19–23.</a:t>
            </a:r>
          </a:p>
          <a:p xmlns:a="http://schemas.openxmlformats.org/drawingml/2006/main">
            <a:r>
              <a:t>- Иллюстрации: оригинальная AI-графика, созданная для этой презентации на основе содержания § 2.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Свяжите похолодание с появлением новых животных, орудий, одежды и жилищ. Уточните назначение копьеметалки и костей.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Вопрос классу: Какие изменения помогали людям жить в более суровом климате?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Опора: § 2, пункт 3, с. 21.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Пользовательский скан учебника «11zon_JPEG-to-PDF.pdf», § 2, с. 19–23.</a:t>
            </a:r>
          </a:p>
          <a:p xmlns:a="http://schemas.openxmlformats.org/drawingml/2006/main">
            <a:r>
              <a:t>- Иллюстрации: оригинальная AI-графика, созданная для этой презентации на основе содержания § 2.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Объясните три ступени и не смешивайте понятия рода и племени. Подчеркните общее хозяйство рода и признаки племени.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Вопрос классу: Чем племя отличалось от родовой общины?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Опора: § 2, пункт 4, с. 22.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Пользовательский скан учебника «11zon_JPEG-to-PDF.pdf», § 2, с. 19–23.</a:t>
            </a:r>
          </a:p>
          <a:p xmlns:a="http://schemas.openxmlformats.org/drawingml/2006/main">
            <a:r>
              <a:t>- Иллюстрации: оригинальная AI-графика, созданная для этой презентации на основе содержания § 2.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Дайте определение и назовите четыре основные расы по тексту. Главный акцент — равенство возможностей и отсутствие превосходства.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Вопрос классу: Какие природные условия влияли на внешний облик людей?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Опора: § 2, пункт 5, с. 22.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Пользовательский скан учебника «11zon_JPEG-to-PDF.pdf», § 2, с. 19–23.</a:t>
            </a:r>
          </a:p>
          <a:p xmlns:a="http://schemas.openxmlformats.org/drawingml/2006/main">
            <a:r>
              <a:t>- Иллюстрации: оригинальная AI-графика, созданная для этой презентации на основе содержания § 2.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Предложите ученикам закрыть определения и объяснить термины своими словами, затем сверить формулировку.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Вопрос классу: Какое понятие связано с хозяйством, а какие — с объединениями людей?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Опора: § 2, пункты 1, 4, 5, с. 19–22.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Пользовательский скан учебника «11zon_JPEG-to-PDF.pdf», § 2, с. 19–23.</a:t>
            </a:r>
          </a:p>
          <a:p xmlns:a="http://schemas.openxmlformats.org/drawingml/2006/main">
            <a:r>
              <a:t>- Иллюстрации: оригинальная AI-графика, созданная для этой презентации на основе содержания § 2.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Таблица помогает отделить временные ориентиры от имён. Попросите учеников соотнести каждую строку с разделом параграфа.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Вопрос классу: Какие две даты ограничивают ледниковый период?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Опора: § 2, с. 19, 21 и блок «Работаем с источником», с. 23.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Пользовательский скан учебника «11zon_JPEG-to-PDF.pdf», § 2, с. 19–23.</a:t>
            </a:r>
          </a:p>
          <a:p xmlns:a="http://schemas.openxmlformats.org/drawingml/2006/main">
            <a:r>
              <a:t>- Иллюстрации: оригинальная AI-графика, созданная для этой презентации на основе содержания § 2.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Используйте вопросы как устное закрепление. Затем выберите одно практическое задание и задание по источнику.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Вопрос классу: Какой ответ можно подтвердить сразу несколькими разделами параграфа?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Опора: § 2, вопросы и задания; «Работаем с источником», с. 23.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Пользовательский скан учебника «11zon_JPEG-to-PDF.pdf», § 2, с. 19–23.</a:t>
            </a:r>
          </a:p>
          <a:p xmlns:a="http://schemas.openxmlformats.org/drawingml/2006/main">
            <a:r>
              <a:t>- Иллюстрации: оригинальная AI-графика, созданная для этой презентации на основе содержания § 2.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Вернитесь к версиям со слайда 3 и соберите итоговый ответ. Просите подтверждать каждую часть ответом из изученного материала.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Вопрос классу: Как теперь вы ответите на главный вопрос одним предложением?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Опора: § 2, блок «Подведём итоги», с. 23.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Пользовательский скан учебника «11zon_JPEG-to-PDF.pdf», § 2, с. 19–23.</a:t>
            </a:r>
          </a:p>
          <a:p xmlns:a="http://schemas.openxmlformats.org/drawingml/2006/main">
            <a:r>
              <a:t>- Иллюстрации: оригинальная AI-графика, созданная для этой презентации на основе содержания § 2.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Кратко обозначьте маршрут урока. Не раскрывайте ответы заранее, а свяжите пункты с проблемным вопросом.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Вопрос классу: Какой пункт маршрута кажется самым важным для выживания?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Опора: § 2, пункты 1–5, с. 19–22.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Пользовательский скан учебника «11zon_JPEG-to-PDF.pdf», § 2, с. 19–23.</a:t>
            </a:r>
          </a:p>
          <a:p xmlns:a="http://schemas.openxmlformats.org/drawingml/2006/main">
            <a:r>
              <a:t>- Иллюстрации: оригинальная AI-графика, созданная для этой презентации на основе содержания § 2.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Зафиксируйте версии учеников устно или на доске. Вернитесь к ним на последнем слайде.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Вопрос классу: Какие три возможных ответа вы предложите сейчас?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Опора: § 2, вводный вопрос, с. 19.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Пользовательский скан учебника «11zon_JPEG-to-PDF.pdf», § 2, с. 19–23.</a:t>
            </a:r>
          </a:p>
          <a:p xmlns:a="http://schemas.openxmlformats.org/drawingml/2006/main">
            <a:r>
              <a:t>- Иллюстрации: оригинальная AI-графика, созданная для этой презентации на основе содержания § 2.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Покажите взаимосвязь природы, труда и коллектива. Это не новый факт, а схема сведений из первого пункта параграфа.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Вопрос классу: Можно ли было успешно охотиться на крупных животных в одиночку?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Опора: § 2, пункт 1, с. 19–20.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Пользовательский скан учебника «11zon_JPEG-to-PDF.pdf», § 2, с. 19–23.</a:t>
            </a:r>
          </a:p>
          <a:p xmlns:a="http://schemas.openxmlformats.org/drawingml/2006/main">
            <a:r>
              <a:t>- Иллюстрации: оригинальная AI-графика, созданная для этой презентации на основе содержания § 2.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Сначала назовите занятия по иллюстрации, затем введите термин. Уточните, что собиратели меняли места обитания.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Вопрос классу: Почему такое хозяйство называется присваивающим?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Опора: § 2, пункт 1, с. 19–20.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Пользовательский скан учебника «11zon_JPEG-to-PDF.pdf», § 2, с. 19–23.</a:t>
            </a:r>
          </a:p>
          <a:p xmlns:a="http://schemas.openxmlformats.org/drawingml/2006/main">
            <a:r>
              <a:t>- Иллюстрации: оригинальная AI-графика, созданная для этой презентации на основе содержания § 2.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Разберите два способа охоты и материал орудий. Подчеркните, что навыки обработки передавались и совершенствовались.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Вопрос классу: Почему охота на крупных животных была коллективной?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Опора: § 2, пункт 1, с. 19–20.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Пользовательский скан учебника «11zon_JPEG-to-PDF.pdf», § 2, с. 19–23.</a:t>
            </a:r>
          </a:p>
          <a:p xmlns:a="http://schemas.openxmlformats.org/drawingml/2006/main">
            <a:r>
              <a:t>- Иллюстрации: оригинальная AI-графика, созданная для этой презентации на основе содержания § 2.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Пройдите по цепочке слева направо. Попросите учеников объяснять каждую стрелку словами «потому что».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Вопрос классу: Как труд повлиял на руки, мышление и речь?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Опора: § 2, пункт 1, с. 20.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Пользовательский скан учебника «11zon_JPEG-to-PDF.pdf», § 2, с. 19–23.</a:t>
            </a:r>
          </a:p>
          <a:p xmlns:a="http://schemas.openxmlformats.org/drawingml/2006/main">
            <a:r>
              <a:t>- Иллюстрации: оригинальная AI-графика, созданная для этой презентации на основе содержания § 2.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Рассмотрите сцену и найдите все четыре функции огня. Не добавляйте свойства, которых нет в параграфе.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Вопрос классу: Какое значение огня вы считаете самым важным? Почему?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Опора: § 2, пункт 2, с. 20–21.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Пользовательский скан учебника «11zon_JPEG-to-PDF.pdf», § 2, с. 19–23.</a:t>
            </a:r>
          </a:p>
          <a:p xmlns:a="http://schemas.openxmlformats.org/drawingml/2006/main">
            <a:r>
              <a:t>- Иллюстрации: оригинальная AI-графика, созданная для этой презентации на основе содержания § 2.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Покажите последовательность овладения огнём. Обратите внимание на два способа добывания: трение и высекание искр.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Вопрос классу: Почему людям было важно уметь переносить огонь?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Опора: § 2, пункт 2, с. 20–21.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Пользовательский скан учебника «11zon_JPEG-to-PDF.pdf», § 2, с. 19–23.</a:t>
            </a:r>
          </a:p>
          <a:p xmlns:a="http://schemas.openxmlformats.org/drawingml/2006/main">
            <a:r>
              <a:t>- Иллюстрации: оригинальная AI-графика, созданная для этой презентации на основе содержания § 2.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c820e07c4a474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5ff5243a27b457b" /><Relationship Type="http://schemas.openxmlformats.org/officeDocument/2006/relationships/slideLayout" Target="/ppt/slideLayouts/slideLayout1.xml" Id="Rcfaf9bf8f0544c7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af9bf8f0544c7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5c7672b5a401a" /><Relationship Type="http://schemas.openxmlformats.org/officeDocument/2006/relationships/image" Target="/ppt/media/image.png" Id="Recfa876a9aa34a1d" /><Relationship Type="http://schemas.openxmlformats.org/officeDocument/2006/relationships/notesSlide" Target="/ppt/notesSlides/notesSlide1.xml" Id="R70aeb593e8314aca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c94dc9c6d4c2a" /><Relationship Type="http://schemas.openxmlformats.org/officeDocument/2006/relationships/image" Target="/ppt/media/image6.png" Id="R23c3c4fddc104288" /><Relationship Type="http://schemas.openxmlformats.org/officeDocument/2006/relationships/notesSlide" Target="/ppt/notesSlides/notesSlide10.xml" Id="R910e970d0a9d4d59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862cb3d5a455d" /><Relationship Type="http://schemas.openxmlformats.org/officeDocument/2006/relationships/image" Target="/ppt/media/image7.png" Id="R9f696f4123144765" /><Relationship Type="http://schemas.openxmlformats.org/officeDocument/2006/relationships/notesSlide" Target="/ppt/notesSlides/notesSlide11.xml" Id="R2795397706bc4a42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7b7d657914600" /><Relationship Type="http://schemas.openxmlformats.org/officeDocument/2006/relationships/notesSlide" Target="/ppt/notesSlides/notesSlide12.xml" Id="R58f1a1bca9cb4f33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4a32d514a4cd6" /><Relationship Type="http://schemas.openxmlformats.org/officeDocument/2006/relationships/notesSlide" Target="/ppt/notesSlides/notesSlide13.xml" Id="R4975d468a89a464d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df2e1009747b0" /><Relationship Type="http://schemas.openxmlformats.org/officeDocument/2006/relationships/notesSlide" Target="/ppt/notesSlides/notesSlide14.xml" Id="Rfe39176dc56b4448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d41edd75547ed" /><Relationship Type="http://schemas.openxmlformats.org/officeDocument/2006/relationships/notesSlide" Target="/ppt/notesSlides/notesSlide15.xml" Id="R36f1aac7c7354a74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30e2d266d4c9e" /><Relationship Type="http://schemas.openxmlformats.org/officeDocument/2006/relationships/image" Target="/ppt/media/image8.png" Id="R093f1d7e0cc444eb" /><Relationship Type="http://schemas.openxmlformats.org/officeDocument/2006/relationships/notesSlide" Target="/ppt/notesSlides/notesSlide16.xml" Id="R6df8a07ece9240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a6e8a84214b08" /><Relationship Type="http://schemas.openxmlformats.org/officeDocument/2006/relationships/notesSlide" Target="/ppt/notesSlides/notesSlide2.xml" Id="Ra516202c33fa49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eb95ee4e34f58" /><Relationship Type="http://schemas.openxmlformats.org/officeDocument/2006/relationships/notesSlide" Target="/ppt/notesSlides/notesSlide3.xml" Id="Ree816f10dc3042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898c7d130406d" /><Relationship Type="http://schemas.openxmlformats.org/officeDocument/2006/relationships/notesSlide" Target="/ppt/notesSlides/notesSlide4.xml" Id="Rd3c913e6ef7045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01c9981ac44a5" /><Relationship Type="http://schemas.openxmlformats.org/officeDocument/2006/relationships/image" Target="/ppt/media/image2.png" Id="R0f6531be050a4866" /><Relationship Type="http://schemas.openxmlformats.org/officeDocument/2006/relationships/notesSlide" Target="/ppt/notesSlides/notesSlide5.xml" Id="Rcd2b4c9aa5a44d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2ddb433d4456b" /><Relationship Type="http://schemas.openxmlformats.org/officeDocument/2006/relationships/image" Target="/ppt/media/image3.png" Id="Rfc5c756a15d046e2" /><Relationship Type="http://schemas.openxmlformats.org/officeDocument/2006/relationships/notesSlide" Target="/ppt/notesSlides/notesSlide6.xml" Id="Ra6b3b0f493214f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6bafc54a84b15" /><Relationship Type="http://schemas.openxmlformats.org/officeDocument/2006/relationships/notesSlide" Target="/ppt/notesSlides/notesSlide7.xml" Id="R2e043a0f986f4b4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df78f030f4109" /><Relationship Type="http://schemas.openxmlformats.org/officeDocument/2006/relationships/image" Target="/ppt/media/image4.png" Id="Ra79f098994144308" /><Relationship Type="http://schemas.openxmlformats.org/officeDocument/2006/relationships/notesSlide" Target="/ppt/notesSlides/notesSlide8.xml" Id="R6b7137c39e5a4ea2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dcb5048d846ee" /><Relationship Type="http://schemas.openxmlformats.org/officeDocument/2006/relationships/image" Target="/ppt/media/image5.png" Id="Re574154f72244403" /><Relationship Type="http://schemas.openxmlformats.org/officeDocument/2006/relationships/notesSlide" Target="/ppt/notesSlides/notesSlide9.xml" Id="R287d611111394b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cfa876a9aa34a1d"/>
          <a:srcRect xmlns:a="http://schemas.openxmlformats.org/drawingml/2006/main" l="25598" t="0" r="2559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7C2F59D-6911-4B3C-92CB-C4A342777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0007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1A16">
              <a:alpha val="9098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107BB52-4F20-4593-8C6F-A1B2C6A2E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7429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9A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F6F6274-8548-4DD5-A74F-0646162D7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90600"/>
            <a:ext cx="409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 i="0">
                <a:solidFill>
                  <a:srgbClr val="E9C778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E9C778"/>
                </a:solidFill>
                <a:latin typeface="Aptos"/>
                <a:ea typeface="Aptos"/>
                <a:cs typeface="Aptos"/>
              </a:rPr>
              <a:t>УРОК 2 · § 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1A15EEB-6CDB-4BF4-8F0F-934B64BE2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4905375" cy="2628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4650" b="1" i="0">
                <a:solidFill>
                  <a:srgbClr val="FFFDF7"/>
                </a:solidFill>
                <a:latin typeface="Georgia"/>
                <a:ea typeface="Georgia"/>
                <a:cs typeface="Georgia"/>
              </a:defRPr>
            </a:pPr>
            <a:r>
              <a:rPr sz="4650" b="1" i="0">
                <a:solidFill>
                  <a:srgbClr val="FFFDF7"/>
                </a:solidFill>
                <a:latin typeface="Georgia"/>
                <a:ea typeface="Georgia"/>
                <a:cs typeface="Georgia"/>
              </a:rPr>
              <a:t>Первобытные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4650" b="1" i="0">
                <a:solidFill>
                  <a:srgbClr val="FFFDF7"/>
                </a:solidFill>
                <a:latin typeface="Georgia"/>
                <a:ea typeface="Georgia"/>
                <a:cs typeface="Georgia"/>
              </a:defRPr>
            </a:pPr>
            <a:r>
              <a:rPr sz="4650" b="1" i="0">
                <a:solidFill>
                  <a:srgbClr val="FFFDF7"/>
                </a:solidFill>
                <a:latin typeface="Georgia"/>
                <a:ea typeface="Georgia"/>
                <a:cs typeface="Georgia"/>
              </a:rPr>
              <a:t>охотники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4650" b="1" i="0">
                <a:solidFill>
                  <a:srgbClr val="FFFDF7"/>
                </a:solidFill>
                <a:latin typeface="Georgia"/>
                <a:ea typeface="Georgia"/>
                <a:cs typeface="Georgia"/>
              </a:defRPr>
            </a:pPr>
            <a:r>
              <a:rPr sz="4650" b="1" i="0">
                <a:solidFill>
                  <a:srgbClr val="FFFDF7"/>
                </a:solidFill>
                <a:latin typeface="Georgia"/>
                <a:ea typeface="Georgia"/>
                <a:cs typeface="Georgia"/>
              </a:rPr>
              <a:t>и собиратели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CEC8266-6860-4C15-A9BF-998DCB774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6245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875" b="1" i="0">
                <a:solidFill>
                  <a:srgbClr val="EADCC9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EADCC9"/>
                </a:solidFill>
                <a:latin typeface="Aptos"/>
                <a:ea typeface="Aptos"/>
                <a:cs typeface="Aptos"/>
              </a:rPr>
              <a:t>История · 5 класс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3E3D448-D8C4-444F-BD36-EE2190DD3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57750"/>
            <a:ext cx="4572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0" i="1">
                <a:solidFill>
                  <a:srgbClr val="D8C4A7"/>
                </a:solidFill>
                <a:latin typeface="Aptos"/>
                <a:ea typeface="Aptos"/>
                <a:cs typeface="Aptos"/>
              </a:defRPr>
            </a:pPr>
            <a:r>
              <a:rPr sz="1800" b="0" i="1">
                <a:solidFill>
                  <a:srgbClr val="D8C4A7"/>
                </a:solidFill>
                <a:latin typeface="Aptos"/>
                <a:ea typeface="Aptos"/>
                <a:cs typeface="Aptos"/>
              </a:rPr>
              <a:t>Что помогло человеку выжить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800" b="0" i="1">
                <a:solidFill>
                  <a:srgbClr val="D8C4A7"/>
                </a:solidFill>
                <a:latin typeface="Aptos"/>
                <a:ea typeface="Aptos"/>
                <a:cs typeface="Aptos"/>
              </a:defRPr>
            </a:pPr>
            <a:r>
              <a:rPr sz="1800" b="0" i="1">
                <a:solidFill>
                  <a:srgbClr val="D8C4A7"/>
                </a:solidFill>
                <a:latin typeface="Aptos"/>
                <a:ea typeface="Aptos"/>
                <a:cs typeface="Aptos"/>
              </a:rPr>
              <a:t>в трудных природных условиях?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6696E9E-C401-4965-B14D-2A22FD2AE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57900"/>
            <a:ext cx="409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 i="0">
                <a:solidFill>
                  <a:srgbClr val="E9C778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E9C778"/>
                </a:solidFill>
                <a:latin typeface="Aptos"/>
                <a:ea typeface="Aptos"/>
                <a:cs typeface="Aptos"/>
              </a:rPr>
              <a:t>Автор: 100ballnik.com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150242F-C640-4579-9F47-35BDA6CEB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10972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200" b="0" i="0">
                <a:solidFill>
                  <a:srgbClr val="F7E8CE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F7E8CE"/>
                </a:solidFill>
                <a:latin typeface="Aptos"/>
                <a:ea typeface="Aptos"/>
                <a:cs typeface="Aptos"/>
              </a:rPr>
              <a:t>100ballnik.com  •  1</a:t>
            </a:r>
          </a:p>
        </p:txBody>
      </p:sp>
    </p:spTree>
    <p:extLst>
      <p:ext uri="{BB962C8B-B14F-4D97-AF65-F5344CB8AC3E}">
        <p14:creationId xmlns:p14="http://schemas.microsoft.com/office/powerpoint/2010/main" val="44294706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5E8D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D815DAA-F505-4923-936F-71E2EA4BE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685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1200" b="1" i="0">
                <a:solidFill>
                  <a:srgbClr val="A64F32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A64F32"/>
                </a:solidFill>
                <a:latin typeface="Aptos"/>
                <a:ea typeface="Aptos"/>
                <a:cs typeface="Aptos"/>
              </a:rPr>
              <a:t>ОРУДИЯ И ЖИЛИЩЕ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A6390CC-8201-4FC3-BF0C-65E1466B6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1000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450" b="1" i="0">
                <a:solidFill>
                  <a:srgbClr val="29231D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29231D"/>
                </a:solidFill>
                <a:latin typeface="Georgia"/>
                <a:ea typeface="Georgia"/>
                <a:cs typeface="Georgia"/>
              </a:rPr>
              <a:t>Ледниковый период: новые решения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1297B71-6F23-42A7-A4FA-0442D1C17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33375"/>
            <a:ext cx="552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950" b="1" i="0">
                <a:solidFill>
                  <a:srgbClr val="466A76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466A76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27B17AA-EE56-41E2-A219-56DCDA7A1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9A3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3c3c4fddc104288"/>
          <a:srcRect xmlns:a="http://schemas.openxmlformats.org/drawingml/2006/main" l="30124" t="0" r="30124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334000" y="1504950"/>
            <a:ext cx="6248400" cy="4324350"/>
          </a:xfrm>
          <a:prstGeom xmlns:a="http://schemas.openxmlformats.org/drawingml/2006/main" prst="roundRect">
            <a:avLst>
              <a:gd name="adj" fmla="val 3524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D173C59-E543-443D-B468-EC45C9C22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81150"/>
            <a:ext cx="314325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466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954A984-114A-40EE-ACEC-36AD8E349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581150"/>
            <a:ext cx="2876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575" b="1" i="0">
                <a:solidFill>
                  <a:srgbClr val="FFFDF7"/>
                </a:solidFill>
                <a:latin typeface="Aptos"/>
                <a:ea typeface="Aptos"/>
                <a:cs typeface="Aptos"/>
              </a:defRPr>
            </a:pPr>
            <a:r>
              <a:rPr sz="1575" b="1" i="0">
                <a:solidFill>
                  <a:srgbClr val="FFFDF7"/>
                </a:solidFill>
                <a:latin typeface="Aptos"/>
                <a:ea typeface="Aptos"/>
                <a:cs typeface="Aptos"/>
              </a:rPr>
              <a:t>≈ 70 ТЫС. ЛЕТ НАЗАД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6044484-52AC-4346-BCB3-8AA088D0B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71700"/>
            <a:ext cx="3886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875" b="1" i="0">
                <a:solidFill>
                  <a:srgbClr val="29231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29231D"/>
                </a:solidFill>
                <a:latin typeface="Aptos"/>
                <a:ea typeface="Aptos"/>
                <a:cs typeface="Aptos"/>
              </a:rPr>
              <a:t>начался ледниковый период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3419753-D99A-4BE0-8E15-DE021C73A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24150"/>
            <a:ext cx="42672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50" b="1" i="0">
                <a:solidFill>
                  <a:srgbClr val="3B3128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3B3128"/>
                </a:solidFill>
                <a:latin typeface="Aptos"/>
                <a:ea typeface="Aptos"/>
                <a:cs typeface="Aptos"/>
              </a:rPr>
              <a:t>Мамонты · шерстистые носороги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950" b="1" i="0">
                <a:solidFill>
                  <a:srgbClr val="3B3128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3B3128"/>
                </a:solidFill>
                <a:latin typeface="Aptos"/>
                <a:ea typeface="Aptos"/>
                <a:cs typeface="Aptos"/>
              </a:rPr>
              <a:t>бизоны · олени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B52D5F8-31B1-4ACE-8668-F2041224C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3380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A64F32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A64F32"/>
                </a:solidFill>
                <a:latin typeface="Aptos"/>
                <a:ea typeface="Aptos"/>
                <a:cs typeface="Aptos"/>
              </a:rPr>
              <a:t>НОВЫЕ ОРУДИЯ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A534FDB-B6A4-40DB-AF76-CE5E11EC0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57650"/>
            <a:ext cx="42672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29231D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29231D"/>
                </a:solidFill>
                <a:latin typeface="Aptos"/>
                <a:ea typeface="Aptos"/>
                <a:cs typeface="Aptos"/>
              </a:rPr>
              <a:t>копья · дротики · гарпуны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29231D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29231D"/>
                </a:solidFill>
                <a:latin typeface="Aptos"/>
                <a:ea typeface="Aptos"/>
                <a:cs typeface="Aptos"/>
              </a:rPr>
              <a:t>копьеметалка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3CD16D5-6C75-412D-BFF9-D6E2F1850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91100"/>
            <a:ext cx="2190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A64F32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A64F32"/>
                </a:solidFill>
                <a:latin typeface="Aptos"/>
                <a:ea typeface="Aptos"/>
                <a:cs typeface="Aptos"/>
              </a:rPr>
              <a:t>ЖИЛИЩА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590E209-946B-4266-BE1D-7736FEBFA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95900"/>
            <a:ext cx="4476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0" i="0">
                <a:solidFill>
                  <a:srgbClr val="3B3128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3B3128"/>
                </a:solidFill>
                <a:latin typeface="Aptos"/>
                <a:ea typeface="Aptos"/>
                <a:cs typeface="Aptos"/>
              </a:rPr>
              <a:t>гроты и пещеры · каркас из костей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650" b="0" i="0">
                <a:solidFill>
                  <a:srgbClr val="3B3128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3B3128"/>
                </a:solidFill>
                <a:latin typeface="Aptos"/>
                <a:ea typeface="Aptos"/>
                <a:cs typeface="Aptos"/>
              </a:rPr>
              <a:t>шкуры сверху · очаг внутри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013940E-2E07-42DC-9B85-A058D1976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10972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200" b="0" i="0">
                <a:solidFill>
                  <a:srgbClr val="6E5A49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6E5A49"/>
                </a:solidFill>
                <a:latin typeface="Aptos"/>
                <a:ea typeface="Aptos"/>
                <a:cs typeface="Aptos"/>
              </a:rPr>
              <a:t>100ballnik.com  •  10</a:t>
            </a:r>
          </a:p>
        </p:txBody>
      </p:sp>
    </p:spTree>
    <p:extLst>
      <p:ext uri="{BB962C8B-B14F-4D97-AF65-F5344CB8AC3E}">
        <p14:creationId xmlns:p14="http://schemas.microsoft.com/office/powerpoint/2010/main" val="169607405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8E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91C629D-57EF-42E3-86F2-7DAAB0092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685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1200" b="1" i="0">
                <a:solidFill>
                  <a:srgbClr val="A64F32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A64F32"/>
                </a:solidFill>
                <a:latin typeface="Aptos"/>
                <a:ea typeface="Aptos"/>
                <a:cs typeface="Aptos"/>
              </a:rPr>
              <a:t>РОД И ПЛЕМЯ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0E4F7FC-D7E4-4702-83E2-F7E5C22AD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1000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450" b="1" i="0">
                <a:solidFill>
                  <a:srgbClr val="29231D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29231D"/>
                </a:solidFill>
                <a:latin typeface="Georgia"/>
                <a:ea typeface="Georgia"/>
                <a:cs typeface="Georgia"/>
              </a:rPr>
              <a:t>От праобщины — к племени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F12C3ED-E48F-4A01-96A2-A7F678A89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33375"/>
            <a:ext cx="552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950" b="1" i="0">
                <a:solidFill>
                  <a:srgbClr val="466A76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466A76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8838AC3-44D9-4870-8CD6-A2F5F48DF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9A3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f696f4123144765"/>
          <a:srcRect xmlns:a="http://schemas.openxmlformats.org/drawingml/2006/main" l="33298" t="0" r="3329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1524000"/>
            <a:ext cx="5238750" cy="4305300"/>
          </a:xfrm>
          <a:prstGeom xmlns:a="http://schemas.openxmlformats.org/drawingml/2006/main" prst="roundRect">
            <a:avLst>
              <a:gd name="adj" fmla="val 3540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A85AB1A-A2AB-4334-B50D-4FB50D5F5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2562225"/>
            <a:ext cx="381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C99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029A1E2-946E-447A-8ACB-604745816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4010025"/>
            <a:ext cx="381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C99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B366500-29F0-4EDA-AE92-45002E9EB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1695450"/>
            <a:ext cx="571500" cy="571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66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46004D8-95FF-41E6-9CB7-93472A975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1695450"/>
            <a:ext cx="571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950" b="1" i="0">
                <a:solidFill>
                  <a:srgbClr val="FFFDF7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FFFDF7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BB73225-B81F-4D41-AC5E-826EDA942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1619250"/>
            <a:ext cx="4095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50" b="1" i="0">
                <a:solidFill>
                  <a:srgbClr val="466A7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466A76"/>
                </a:solidFill>
                <a:latin typeface="Aptos"/>
                <a:ea typeface="Aptos"/>
                <a:cs typeface="Aptos"/>
              </a:rPr>
              <a:t>ПРАОБЩИНА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E84C859-F161-46F4-A0C2-990300208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2000250"/>
            <a:ext cx="41719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650" b="1" i="0">
                <a:solidFill>
                  <a:srgbClr val="29231D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29231D"/>
                </a:solidFill>
                <a:latin typeface="Aptos"/>
                <a:ea typeface="Aptos"/>
                <a:cs typeface="Aptos"/>
              </a:rPr>
              <a:t>сообщество древних людей современного вида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0A91612-3D18-43A1-8130-9EF51576C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143250"/>
            <a:ext cx="571500" cy="571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64F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9E69358-18FC-49B3-B7C4-24F7BE8BE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143250"/>
            <a:ext cx="571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950" b="1" i="0">
                <a:solidFill>
                  <a:srgbClr val="FFFDF7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FFFDF7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B07CB44-A77F-4403-8537-9F803A654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067050"/>
            <a:ext cx="4095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50" b="1" i="0">
                <a:solidFill>
                  <a:srgbClr val="A64F32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A64F32"/>
                </a:solidFill>
                <a:latin typeface="Aptos"/>
                <a:ea typeface="Aptos"/>
                <a:cs typeface="Aptos"/>
              </a:rPr>
              <a:t>РОДОВАЯ ОБЩИНА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974F3B8-ED01-4191-B052-2505B8E23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448050"/>
            <a:ext cx="41719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650" b="1" i="0">
                <a:solidFill>
                  <a:srgbClr val="29231D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29231D"/>
                </a:solidFill>
                <a:latin typeface="Aptos"/>
                <a:ea typeface="Aptos"/>
                <a:cs typeface="Aptos"/>
              </a:rPr>
              <a:t>кровные родственники · общие предки · общее хозяйство · старейшина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C8AC82B-3786-4346-B0E1-7C3E6F6ED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4591050"/>
            <a:ext cx="571500" cy="571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C765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024EB37-82C4-49C2-B8F7-4E6B92E55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4591050"/>
            <a:ext cx="571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950" b="1" i="0">
                <a:solidFill>
                  <a:srgbClr val="FFFDF7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FFFDF7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51C250B-664B-4D50-9C5D-2D364049A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514850"/>
            <a:ext cx="4095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50" b="1" i="0">
                <a:solidFill>
                  <a:srgbClr val="6C7657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6C7657"/>
                </a:solidFill>
                <a:latin typeface="Aptos"/>
                <a:ea typeface="Aptos"/>
                <a:cs typeface="Aptos"/>
              </a:rPr>
              <a:t>ПЛЕМЯ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02B0FB9-D8CB-4E61-B497-B0506348F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895850"/>
            <a:ext cx="41719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575" b="1" i="0">
                <a:solidFill>
                  <a:srgbClr val="29231D"/>
                </a:solidFill>
                <a:latin typeface="Aptos"/>
                <a:ea typeface="Aptos"/>
                <a:cs typeface="Aptos"/>
              </a:defRPr>
            </a:pPr>
            <a:r>
              <a:rPr sz="1575" b="1" i="0">
                <a:solidFill>
                  <a:srgbClr val="29231D"/>
                </a:solidFill>
                <a:latin typeface="Aptos"/>
                <a:ea typeface="Aptos"/>
                <a:cs typeface="Aptos"/>
              </a:rPr>
              <a:t>несколько родов · территория · язык · обычаи · совет старейшин · вождь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21F8D2E-7ED0-4390-8C3E-AE283FAC4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10972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200" b="0" i="0">
                <a:solidFill>
                  <a:srgbClr val="6E5A49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6E5A49"/>
                </a:solidFill>
                <a:latin typeface="Aptos"/>
                <a:ea typeface="Aptos"/>
                <a:cs typeface="Aptos"/>
              </a:rPr>
              <a:t>100ballnik.com  •  11</a:t>
            </a:r>
          </a:p>
        </p:txBody>
      </p:sp>
    </p:spTree>
    <p:extLst>
      <p:ext uri="{BB962C8B-B14F-4D97-AF65-F5344CB8AC3E}">
        <p14:creationId xmlns:p14="http://schemas.microsoft.com/office/powerpoint/2010/main" val="1487794576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29231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C65A509-CF0B-409F-8537-ED8ED3C70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"/>
            <a:ext cx="2286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 i="0">
                <a:solidFill>
                  <a:srgbClr val="EAC978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EAC978"/>
                </a:solidFill>
                <a:latin typeface="Aptos"/>
                <a:ea typeface="Aptos"/>
                <a:cs typeface="Aptos"/>
              </a:rPr>
              <a:t>РАСЫ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B11A6E2-C8DC-42C1-9B3E-D7C89113B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93345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675" b="1" i="0">
                <a:solidFill>
                  <a:srgbClr val="FFFDF7"/>
                </a:solidFill>
                <a:latin typeface="Georgia"/>
                <a:ea typeface="Georgia"/>
                <a:cs typeface="Georgia"/>
              </a:defRPr>
            </a:pPr>
            <a:r>
              <a:rPr sz="3675" b="1" i="0">
                <a:solidFill>
                  <a:srgbClr val="FFFDF7"/>
                </a:solidFill>
                <a:latin typeface="Georgia"/>
                <a:ea typeface="Georgia"/>
                <a:cs typeface="Georgia"/>
              </a:rPr>
              <a:t>Различия во внешности —</a:t>
            </a:r>
          </a:p>
          <a:p xmlns:a="http://schemas.openxmlformats.org/drawingml/2006/main">
            <a:pPr algn="l">
              <a:lnSpc>
                <a:spcPct val="96000"/>
              </a:lnSpc>
              <a:buNone/>
              <a:defRPr sz="3675" b="1" i="0">
                <a:solidFill>
                  <a:srgbClr val="FFFDF7"/>
                </a:solidFill>
                <a:latin typeface="Georgia"/>
                <a:ea typeface="Georgia"/>
                <a:cs typeface="Georgia"/>
              </a:defRPr>
            </a:pPr>
            <a:r>
              <a:rPr sz="3675" b="1" i="0">
                <a:solidFill>
                  <a:srgbClr val="FFFDF7"/>
                </a:solidFill>
                <a:latin typeface="Georgia"/>
                <a:ea typeface="Georgia"/>
                <a:cs typeface="Georgia"/>
              </a:rPr>
              <a:t>равные возможности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C85BA2C-3FC7-4CC6-92EE-6B28BB57C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9800"/>
            <a:ext cx="100012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75" b="0" i="0">
                <a:solidFill>
                  <a:srgbClr val="EADFD2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EADFD2"/>
                </a:solidFill>
                <a:latin typeface="Aptos"/>
                <a:ea typeface="Aptos"/>
                <a:cs typeface="Aptos"/>
              </a:rPr>
              <a:t>Раса — большая группа людей с общими внешними признаками: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875" b="0" i="0">
                <a:solidFill>
                  <a:srgbClr val="EADFD2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EADFD2"/>
                </a:solidFill>
                <a:latin typeface="Aptos"/>
                <a:ea typeface="Aptos"/>
                <a:cs typeface="Aptos"/>
              </a:rPr>
              <a:t>цветом кожи, разрезом глаз, видом волос.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23F0401-CA08-4B71-8C44-C9DDD4F3E0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52800"/>
            <a:ext cx="2476500" cy="971550"/>
          </a:xfrm>
          <a:prstGeom xmlns:a="http://schemas.openxmlformats.org/drawingml/2006/main" prst="roundRect">
            <a:avLst>
              <a:gd name="adj" fmla="val 15686"/>
            </a:avLst>
          </a:prstGeom>
          <a:solidFill xmlns:a="http://schemas.openxmlformats.org/drawingml/2006/main">
            <a:srgbClr val="F1D9C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7D61252-BAFB-4B99-8555-E0C390064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352800"/>
            <a:ext cx="21717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350" b="1" i="0">
                <a:solidFill>
                  <a:srgbClr val="A64F32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A64F32"/>
                </a:solidFill>
                <a:latin typeface="Aptos"/>
                <a:ea typeface="Aptos"/>
                <a:cs typeface="Aptos"/>
              </a:rPr>
              <a:t>ЕВРОПЕОИДНАЯ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26EADF8-E8ED-4325-9EE9-623D7F2FF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3352800"/>
            <a:ext cx="2476500" cy="971550"/>
          </a:xfrm>
          <a:prstGeom xmlns:a="http://schemas.openxmlformats.org/drawingml/2006/main" prst="roundRect">
            <a:avLst>
              <a:gd name="adj" fmla="val 15686"/>
            </a:avLst>
          </a:prstGeom>
          <a:solidFill xmlns:a="http://schemas.openxmlformats.org/drawingml/2006/main">
            <a:srgbClr val="E8D8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DDB2D39-5A34-423B-B587-ACF86EBC8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3352800"/>
            <a:ext cx="21717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350" b="1" i="0">
                <a:solidFill>
                  <a:srgbClr val="D39A3F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D39A3F"/>
                </a:solidFill>
                <a:latin typeface="Aptos"/>
                <a:ea typeface="Aptos"/>
                <a:cs typeface="Aptos"/>
              </a:rPr>
              <a:t>МОНГОЛОИДНАЯ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288F224-AA8F-455C-82FA-27DDC59A7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3352800"/>
            <a:ext cx="2476500" cy="971550"/>
          </a:xfrm>
          <a:prstGeom xmlns:a="http://schemas.openxmlformats.org/drawingml/2006/main" prst="roundRect">
            <a:avLst>
              <a:gd name="adj" fmla="val 15686"/>
            </a:avLst>
          </a:prstGeom>
          <a:solidFill xmlns:a="http://schemas.openxmlformats.org/drawingml/2006/main">
            <a:srgbClr val="DCE8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A0A9B73-BADE-4754-AE66-6C0D11225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352800"/>
            <a:ext cx="21717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350" b="1" i="0">
                <a:solidFill>
                  <a:srgbClr val="466A76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466A76"/>
                </a:solidFill>
                <a:latin typeface="Aptos"/>
                <a:ea typeface="Aptos"/>
                <a:cs typeface="Aptos"/>
              </a:rPr>
              <a:t>НЕГРОИДНАЯ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999AD46-C30A-4D99-A0DD-047D3487F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3352800"/>
            <a:ext cx="2476500" cy="971550"/>
          </a:xfrm>
          <a:prstGeom xmlns:a="http://schemas.openxmlformats.org/drawingml/2006/main" prst="roundRect">
            <a:avLst>
              <a:gd name="adj" fmla="val 15686"/>
            </a:avLst>
          </a:prstGeom>
          <a:solidFill xmlns:a="http://schemas.openxmlformats.org/drawingml/2006/main">
            <a:srgbClr val="E4E7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FAF273D-CA62-4C03-A58F-2D0F435CA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352800"/>
            <a:ext cx="21717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350" b="1" i="0">
                <a:solidFill>
                  <a:srgbClr val="6C7657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6C7657"/>
                </a:solidFill>
                <a:latin typeface="Aptos"/>
                <a:ea typeface="Aptos"/>
                <a:cs typeface="Aptos"/>
              </a:rPr>
              <a:t>АВСТРАЛОИДНАЯ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3B73764-AEA8-434A-B47C-BF0A532CF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86300"/>
            <a:ext cx="10668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5250" b="1" i="0">
                <a:solidFill>
                  <a:srgbClr val="EAC978"/>
                </a:solidFill>
                <a:latin typeface="Aptos"/>
                <a:ea typeface="Aptos"/>
                <a:cs typeface="Aptos"/>
              </a:defRPr>
            </a:pPr>
            <a:r>
              <a:rPr sz="5250" b="1" i="0">
                <a:solidFill>
                  <a:srgbClr val="EAC978"/>
                </a:solidFill>
                <a:latin typeface="Aptos"/>
                <a:ea typeface="Aptos"/>
                <a:cs typeface="Aptos"/>
              </a:rPr>
              <a:t>=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2E75C7A-D7DC-4065-93DC-AA4A51A06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76375" y="5429250"/>
            <a:ext cx="9239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00" b="1" i="0">
                <a:solidFill>
                  <a:srgbClr val="FFFDF7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FFFDF7"/>
                </a:solidFill>
                <a:latin typeface="Aptos"/>
                <a:ea typeface="Aptos"/>
                <a:cs typeface="Aptos"/>
              </a:rPr>
              <a:t>Все расы обладают равными возможностями для развития.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2100" b="1" i="0">
                <a:solidFill>
                  <a:srgbClr val="FFFDF7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FFFDF7"/>
                </a:solidFill>
                <a:latin typeface="Aptos"/>
                <a:ea typeface="Aptos"/>
                <a:cs typeface="Aptos"/>
              </a:rPr>
              <a:t>Ни одна раса не превосходит другую.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9742AC9-9AE0-4647-AB51-0535C48C3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10972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200" b="0" i="0">
                <a:solidFill>
                  <a:srgbClr val="F7E8CE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F7E8CE"/>
                </a:solidFill>
                <a:latin typeface="Aptos"/>
                <a:ea typeface="Aptos"/>
                <a:cs typeface="Aptos"/>
              </a:rPr>
              <a:t>100ballnik.com  •  12</a:t>
            </a:r>
          </a:p>
        </p:txBody>
      </p:sp>
    </p:spTree>
    <p:extLst>
      <p:ext uri="{BB962C8B-B14F-4D97-AF65-F5344CB8AC3E}">
        <p14:creationId xmlns:p14="http://schemas.microsoft.com/office/powerpoint/2010/main" val="2044459399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5E8D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12CC075-6820-44E4-9284-2BE080EC8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685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1200" b="1" i="0">
                <a:solidFill>
                  <a:srgbClr val="A64F32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A64F32"/>
                </a:solidFill>
                <a:latin typeface="Aptos"/>
                <a:ea typeface="Aptos"/>
                <a:cs typeface="Aptos"/>
              </a:rPr>
              <a:t>СЛОВАРЬ ПАРАГРАФА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5143D6A-8D8A-43BD-9C1A-03BC6B3D5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1000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450" b="1" i="0">
                <a:solidFill>
                  <a:srgbClr val="29231D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29231D"/>
                </a:solidFill>
                <a:latin typeface="Georgia"/>
                <a:ea typeface="Georgia"/>
                <a:cs typeface="Georgia"/>
              </a:rPr>
              <a:t>Ключевые понятия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2A354C5-A720-482F-A4C4-1C2A386AE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33375"/>
            <a:ext cx="552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950" b="1" i="0">
                <a:solidFill>
                  <a:srgbClr val="466A76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466A76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D43A7CF-F3AE-4C19-B8BE-067469A06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9A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F33D224-2DC1-477A-BAAA-9C996E952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81150"/>
            <a:ext cx="5334000" cy="1790700"/>
          </a:xfrm>
          <a:prstGeom xmlns:a="http://schemas.openxmlformats.org/drawingml/2006/main" prst="roundRect">
            <a:avLst>
              <a:gd name="adj" fmla="val 12766"/>
            </a:avLst>
          </a:prstGeom>
          <a:solidFill xmlns:a="http://schemas.openxmlformats.org/drawingml/2006/main">
            <a:srgbClr val="F1D9C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1CDC3E3-AEC2-4318-A94C-046FC89D2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80975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425" b="1" i="0">
                <a:solidFill>
                  <a:srgbClr val="A64F32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A64F32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33E9888-3683-4F2C-A492-8244570E0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1790700"/>
            <a:ext cx="40767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1875" b="1" i="0">
                <a:solidFill>
                  <a:srgbClr val="A64F32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A64F32"/>
                </a:solidFill>
                <a:latin typeface="Aptos"/>
                <a:ea typeface="Aptos"/>
                <a:cs typeface="Aptos"/>
              </a:rPr>
              <a:t>ПРИСВАИВАЮЩЕЕ</a:t>
            </a:r>
          </a:p>
          <a:p xmlns:a="http://schemas.openxmlformats.org/drawingml/2006/main">
            <a:pPr algn="l">
              <a:lnSpc>
                <a:spcPct val="95000"/>
              </a:lnSpc>
              <a:buNone/>
              <a:defRPr sz="1875" b="1" i="0">
                <a:solidFill>
                  <a:srgbClr val="A64F32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A64F32"/>
                </a:solidFill>
                <a:latin typeface="Aptos"/>
                <a:ea typeface="Aptos"/>
                <a:cs typeface="Aptos"/>
              </a:rPr>
              <a:t>ХОЗЯЙСТВО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8D4A8DC-3BFE-4A02-8BB1-B464A7F88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552700"/>
            <a:ext cx="40767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725" b="0" i="0">
                <a:solidFill>
                  <a:srgbClr val="29231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29231D"/>
                </a:solidFill>
                <a:latin typeface="Aptos"/>
                <a:ea typeface="Aptos"/>
                <a:cs typeface="Aptos"/>
              </a:rPr>
              <a:t>основано на том,</a:t>
            </a:r>
          </a:p>
          <a:p xmlns:a="http://schemas.openxmlformats.org/drawingml/2006/main">
            <a:pPr algn="l">
              <a:lnSpc>
                <a:spcPct val="103000"/>
              </a:lnSpc>
              <a:buNone/>
              <a:defRPr sz="1725" b="0" i="0">
                <a:solidFill>
                  <a:srgbClr val="29231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29231D"/>
                </a:solidFill>
                <a:latin typeface="Aptos"/>
                <a:ea typeface="Aptos"/>
                <a:cs typeface="Aptos"/>
              </a:rPr>
              <a:t>что давала природа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EAE7320-9A39-4712-8A17-3B93D4A213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1581150"/>
            <a:ext cx="5334000" cy="1790700"/>
          </a:xfrm>
          <a:prstGeom xmlns:a="http://schemas.openxmlformats.org/drawingml/2006/main" prst="roundRect">
            <a:avLst>
              <a:gd name="adj" fmla="val 12766"/>
            </a:avLst>
          </a:prstGeom>
          <a:solidFill xmlns:a="http://schemas.openxmlformats.org/drawingml/2006/main">
            <a:srgbClr val="DCE8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141D46F-0344-4FC6-B0CB-5D5217870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180975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425" b="1" i="0">
                <a:solidFill>
                  <a:srgbClr val="466A76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466A76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EFB3617-FB6F-43CF-889D-28F0E22D0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1790700"/>
            <a:ext cx="40767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1875" b="1" i="0">
                <a:solidFill>
                  <a:srgbClr val="466A76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466A76"/>
                </a:solidFill>
                <a:latin typeface="Aptos"/>
                <a:ea typeface="Aptos"/>
                <a:cs typeface="Aptos"/>
              </a:rPr>
              <a:t>РОДОВАЯ</a:t>
            </a:r>
          </a:p>
          <a:p xmlns:a="http://schemas.openxmlformats.org/drawingml/2006/main">
            <a:pPr algn="l">
              <a:lnSpc>
                <a:spcPct val="95000"/>
              </a:lnSpc>
              <a:buNone/>
              <a:defRPr sz="1875" b="1" i="0">
                <a:solidFill>
                  <a:srgbClr val="466A76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466A76"/>
                </a:solidFill>
                <a:latin typeface="Aptos"/>
                <a:ea typeface="Aptos"/>
                <a:cs typeface="Aptos"/>
              </a:rPr>
              <a:t>ОБЩИНА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D389CE2-9D9E-4E2E-AA7E-E67881B37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2552700"/>
            <a:ext cx="40767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725" b="0" i="0">
                <a:solidFill>
                  <a:srgbClr val="29231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29231D"/>
                </a:solidFill>
                <a:latin typeface="Aptos"/>
                <a:ea typeface="Aptos"/>
                <a:cs typeface="Aptos"/>
              </a:rPr>
              <a:t>коллектив кровных родственников</a:t>
            </a:r>
          </a:p>
          <a:p xmlns:a="http://schemas.openxmlformats.org/drawingml/2006/main">
            <a:pPr algn="l">
              <a:lnSpc>
                <a:spcPct val="103000"/>
              </a:lnSpc>
              <a:buNone/>
              <a:defRPr sz="1725" b="0" i="0">
                <a:solidFill>
                  <a:srgbClr val="29231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29231D"/>
                </a:solidFill>
                <a:latin typeface="Aptos"/>
                <a:ea typeface="Aptos"/>
                <a:cs typeface="Aptos"/>
              </a:rPr>
              <a:t>с общими предками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321691A-F0E3-4562-A1A8-B2D24A7DD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52850"/>
            <a:ext cx="5334000" cy="1790700"/>
          </a:xfrm>
          <a:prstGeom xmlns:a="http://schemas.openxmlformats.org/drawingml/2006/main" prst="roundRect">
            <a:avLst>
              <a:gd name="adj" fmla="val 12766"/>
            </a:avLst>
          </a:prstGeom>
          <a:solidFill xmlns:a="http://schemas.openxmlformats.org/drawingml/2006/main">
            <a:srgbClr val="E4E7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D527CF0-5D2D-429D-A4F8-17305324D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98145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425" b="1" i="0">
                <a:solidFill>
                  <a:srgbClr val="6C7657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6C7657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7FEFDCE-E50B-47E2-A2B8-79E12E329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3962400"/>
            <a:ext cx="40767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1875" b="1" i="0">
                <a:solidFill>
                  <a:srgbClr val="6C7657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6C7657"/>
                </a:solidFill>
                <a:latin typeface="Aptos"/>
                <a:ea typeface="Aptos"/>
                <a:cs typeface="Aptos"/>
              </a:rPr>
              <a:t>ПЛЕМЯ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380BABE-46F4-40AD-80F8-3A389820C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4724400"/>
            <a:ext cx="40767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725" b="0" i="0">
                <a:solidFill>
                  <a:srgbClr val="29231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29231D"/>
                </a:solidFill>
                <a:latin typeface="Aptos"/>
                <a:ea typeface="Aptos"/>
                <a:cs typeface="Aptos"/>
              </a:rPr>
              <a:t>несколько родов с общей территорией,</a:t>
            </a:r>
          </a:p>
          <a:p xmlns:a="http://schemas.openxmlformats.org/drawingml/2006/main">
            <a:pPr algn="l">
              <a:lnSpc>
                <a:spcPct val="103000"/>
              </a:lnSpc>
              <a:buNone/>
              <a:defRPr sz="1725" b="0" i="0">
                <a:solidFill>
                  <a:srgbClr val="29231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29231D"/>
                </a:solidFill>
                <a:latin typeface="Aptos"/>
                <a:ea typeface="Aptos"/>
                <a:cs typeface="Aptos"/>
              </a:rPr>
              <a:t>языком, обычаями и вождём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66E2CA0-9C32-48E8-B0B8-A83E0C932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752850"/>
            <a:ext cx="5334000" cy="1790700"/>
          </a:xfrm>
          <a:prstGeom xmlns:a="http://schemas.openxmlformats.org/drawingml/2006/main" prst="roundRect">
            <a:avLst>
              <a:gd name="adj" fmla="val 12766"/>
            </a:avLst>
          </a:prstGeom>
          <a:solidFill xmlns:a="http://schemas.openxmlformats.org/drawingml/2006/main">
            <a:srgbClr val="EFE1B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48FDD1F-29AA-4038-9D9F-E16C76C9A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98145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425" b="1" i="0">
                <a:solidFill>
                  <a:srgbClr val="D39A3F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D39A3F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7E982CC-8B7E-40B7-80DC-6C3A4146B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962400"/>
            <a:ext cx="40767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1875" b="1" i="0">
                <a:solidFill>
                  <a:srgbClr val="D39A3F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D39A3F"/>
                </a:solidFill>
                <a:latin typeface="Aptos"/>
                <a:ea typeface="Aptos"/>
                <a:cs typeface="Aptos"/>
              </a:rPr>
              <a:t>РАСА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A4D1686-7EF0-404E-BB7B-CA6ED9B23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724400"/>
            <a:ext cx="40767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725" b="0" i="0">
                <a:solidFill>
                  <a:srgbClr val="29231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29231D"/>
                </a:solidFill>
                <a:latin typeface="Aptos"/>
                <a:ea typeface="Aptos"/>
                <a:cs typeface="Aptos"/>
              </a:rPr>
              <a:t>большая группа людей</a:t>
            </a:r>
          </a:p>
          <a:p xmlns:a="http://schemas.openxmlformats.org/drawingml/2006/main">
            <a:pPr algn="l">
              <a:lnSpc>
                <a:spcPct val="103000"/>
              </a:lnSpc>
              <a:buNone/>
              <a:defRPr sz="1725" b="0" i="0">
                <a:solidFill>
                  <a:srgbClr val="29231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29231D"/>
                </a:solidFill>
                <a:latin typeface="Aptos"/>
                <a:ea typeface="Aptos"/>
                <a:cs typeface="Aptos"/>
              </a:rPr>
              <a:t>с общими внешними признаками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93A8E27-4528-4BD6-85B5-C17941160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10972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200" b="0" i="0">
                <a:solidFill>
                  <a:srgbClr val="6E5A49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6E5A49"/>
                </a:solidFill>
                <a:latin typeface="Aptos"/>
                <a:ea typeface="Aptos"/>
                <a:cs typeface="Aptos"/>
              </a:rPr>
              <a:t>100ballnik.com  •  13</a:t>
            </a:r>
          </a:p>
        </p:txBody>
      </p:sp>
    </p:spTree>
    <p:extLst>
      <p:ext uri="{BB962C8B-B14F-4D97-AF65-F5344CB8AC3E}">
        <p14:creationId xmlns:p14="http://schemas.microsoft.com/office/powerpoint/2010/main" val="869803300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8E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F8F9E6C-ED4D-432B-AE1F-4EE54DB77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685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1200" b="1" i="0">
                <a:solidFill>
                  <a:srgbClr val="A64F32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A64F32"/>
                </a:solidFill>
                <a:latin typeface="Aptos"/>
                <a:ea typeface="Aptos"/>
                <a:cs typeface="Aptos"/>
              </a:rPr>
              <a:t>ОРИЕНТИРЫ ПАРАГРАФА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CA8A176-754E-4C00-970B-F9DE27F8A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1000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450" b="1" i="0">
                <a:solidFill>
                  <a:srgbClr val="29231D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29231D"/>
                </a:solidFill>
                <a:latin typeface="Georgia"/>
                <a:ea typeface="Georgia"/>
                <a:cs typeface="Georgia"/>
              </a:rPr>
              <a:t>Даты и имена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DB6D17F-DCFE-4629-A4DA-1594FCBBE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33375"/>
            <a:ext cx="552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950" b="1" i="0">
                <a:solidFill>
                  <a:srgbClr val="466A76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466A76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66331FE-0FF0-4449-9CDF-E140562F6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9A3F"/>
          </a:solidFill>
          <a:ln xmlns:a="http://schemas.openxmlformats.org/drawingml/2006/main" w="0">
            <a:noFill/>
            <a:prstDash val="solid"/>
          </a:ln>
        </p:spPr>
      </p:sp>
      <p:graphicFrame>
        <p:nvGraphicFramePr>
          <p:cNvPr id="12" name=""/>
          <p:cNvGraphicFramePr/>
          <p:nvPr/>
        </p:nvGraphicFramePr>
        <p:xfrm>
          <a:off xmlns:a="http://schemas.openxmlformats.org/drawingml/2006/main" x="609600" y="1619250"/>
          <a:ext xmlns:a="http://schemas.openxmlformats.org/drawingml/2006/main" cx="10972800" cy="4095750"/>
        </p:xfrm>
        <a:graphic xmlns:a="http://schemas.openxmlformats.org/drawingml/2006/main">
          <a:graphicData uri="http://schemas.openxmlformats.org/drawingml/2006/table">
            <a:tbl>
              <a:tblPr firstRow="1" bandRow="0"/>
              <a:tblGrid>
                <a:gridCol w="4000500"/>
                <a:gridCol w="6972300"/>
              </a:tblGrid>
              <a:tr h="819150">
                <a:tc>
                  <a:txBody>
                    <a:bodyPr lIns="152400" tIns="95250" rIns="152400" bIns="95250"/>
                    <a:lstStyle/>
                    <a:p>
                      <a:r>
                        <a:rPr sz="1650" b="1">
                          <a:solidFill>
                            <a:srgbClr val="FFFDF7"/>
                          </a:solidFill>
                          <a:latin typeface="Aptos"/>
                          <a:ea typeface="Aptos"/>
                          <a:cs typeface="Aptos"/>
                        </a:rPr>
                        <a:t>ДАТА / ИМЯ</a:t>
                      </a:r>
                    </a:p>
                  </a:txBody>
                  <a:tcPr marL="91440" marR="91440" marT="45720" marB="45720" anchor="ctr">
                    <a:solidFill>
                      <a:srgbClr val="29231D"/>
                    </a:solidFill>
                  </a:tcPr>
                </a:tc>
                <a:tc>
                  <a:txBody>
                    <a:bodyPr lIns="152400" tIns="95250" rIns="152400" bIns="95250"/>
                    <a:lstStyle/>
                    <a:p>
                      <a:r>
                        <a:rPr sz="1650" b="1">
                          <a:solidFill>
                            <a:srgbClr val="FFFDF7"/>
                          </a:solidFill>
                          <a:latin typeface="Aptos"/>
                          <a:ea typeface="Aptos"/>
                          <a:cs typeface="Aptos"/>
                        </a:rPr>
                        <a:t>С ЧЕМ СВЯЗАНО</a:t>
                      </a:r>
                    </a:p>
                  </a:txBody>
                  <a:tcPr marL="91440" marR="91440" marT="45720" marB="45720" anchor="ctr">
                    <a:solidFill>
                      <a:srgbClr val="29231D"/>
                    </a:solidFill>
                  </a:tcPr>
                </a:tc>
              </a:tr>
              <a:tr h="819150">
                <a:tc>
                  <a:txBody>
                    <a:bodyPr lIns="152400" tIns="95250" rIns="152400" bIns="95250"/>
                    <a:lstStyle/>
                    <a:p>
                      <a:r>
                        <a:rPr sz="1800" b="1">
                          <a:solidFill>
                            <a:srgbClr val="29231D"/>
                          </a:solidFill>
                          <a:latin typeface="Aptos"/>
                          <a:ea typeface="Aptos"/>
                          <a:cs typeface="Aptos"/>
                        </a:rPr>
                        <a:t>≈ 70 тыс. лет назад</a:t>
                      </a:r>
                    </a:p>
                  </a:txBody>
                  <a:tcPr marL="91440" marR="91440" marT="45720" marB="45720" anchor="ctr">
                    <a:solidFill>
                      <a:srgbClr val="F5E8D0"/>
                    </a:solidFill>
                  </a:tcPr>
                </a:tc>
                <a:tc>
                  <a:txBody>
                    <a:bodyPr lIns="152400" tIns="95250" rIns="152400" bIns="95250"/>
                    <a:lstStyle/>
                    <a:p>
                      <a:r>
                        <a:rPr sz="1800" b="0">
                          <a:solidFill>
                            <a:srgbClr val="29231D"/>
                          </a:solidFill>
                          <a:latin typeface="Aptos"/>
                          <a:ea typeface="Aptos"/>
                          <a:cs typeface="Aptos"/>
                        </a:rPr>
                        <a:t>начался ледниковый период</a:t>
                      </a:r>
                    </a:p>
                  </a:txBody>
                  <a:tcPr marL="91440" marR="91440" marT="45720" marB="45720" anchor="ctr">
                    <a:solidFill>
                      <a:srgbClr val="F5E8D0"/>
                    </a:solidFill>
                  </a:tcPr>
                </a:tc>
              </a:tr>
              <a:tr h="819150">
                <a:tc>
                  <a:txBody>
                    <a:bodyPr lIns="152400" tIns="95250" rIns="152400" bIns="95250"/>
                    <a:lstStyle/>
                    <a:p>
                      <a:r>
                        <a:rPr sz="1800" b="1">
                          <a:solidFill>
                            <a:srgbClr val="29231D"/>
                          </a:solidFill>
                          <a:latin typeface="Aptos"/>
                          <a:ea typeface="Aptos"/>
                          <a:cs typeface="Aptos"/>
                        </a:rPr>
                        <a:t>15–10 тыс. лет назад</a:t>
                      </a:r>
                    </a:p>
                  </a:txBody>
                  <a:tcPr marL="91440" marR="91440" marT="45720" marB="45720" anchor="ctr">
                    <a:solidFill>
                      <a:srgbClr val="FFFDF7"/>
                    </a:solidFill>
                  </a:tcPr>
                </a:tc>
                <a:tc>
                  <a:txBody>
                    <a:bodyPr lIns="152400" tIns="95250" rIns="152400" bIns="95250"/>
                    <a:lstStyle/>
                    <a:p>
                      <a:r>
                        <a:rPr sz="1800" b="0">
                          <a:solidFill>
                            <a:srgbClr val="29231D"/>
                          </a:solidFill>
                          <a:latin typeface="Aptos"/>
                          <a:ea typeface="Aptos"/>
                          <a:cs typeface="Aptos"/>
                        </a:rPr>
                        <a:t>закончился ледниковый период</a:t>
                      </a:r>
                    </a:p>
                  </a:txBody>
                  <a:tcPr marL="91440" marR="91440" marT="45720" marB="45720" anchor="ctr">
                    <a:solidFill>
                      <a:srgbClr val="FFFDF7"/>
                    </a:solidFill>
                  </a:tcPr>
                </a:tc>
              </a:tr>
              <a:tr h="819150">
                <a:tc>
                  <a:txBody>
                    <a:bodyPr lIns="152400" tIns="95250" rIns="152400" bIns="95250"/>
                    <a:lstStyle/>
                    <a:p>
                      <a:r>
                        <a:rPr sz="1800" b="1">
                          <a:solidFill>
                            <a:srgbClr val="29231D"/>
                          </a:solidFill>
                          <a:latin typeface="Aptos"/>
                          <a:ea typeface="Aptos"/>
                          <a:cs typeface="Aptos"/>
                        </a:rPr>
                        <a:t>XIX век · Н. Н. Миклухо-Маклай</a:t>
                      </a:r>
                    </a:p>
                  </a:txBody>
                  <a:tcPr marL="91440" marR="91440" marT="45720" marB="45720" anchor="ctr">
                    <a:solidFill>
                      <a:srgbClr val="F5E8D0"/>
                    </a:solidFill>
                  </a:tcPr>
                </a:tc>
                <a:tc>
                  <a:txBody>
                    <a:bodyPr lIns="152400" tIns="95250" rIns="152400" bIns="95250"/>
                    <a:lstStyle/>
                    <a:p>
                      <a:r>
                        <a:rPr sz="1800" b="0">
                          <a:solidFill>
                            <a:srgbClr val="29231D"/>
                          </a:solidFill>
                          <a:latin typeface="Aptos"/>
                          <a:ea typeface="Aptos"/>
                          <a:cs typeface="Aptos"/>
                        </a:rPr>
                        <a:t>исследовал жизнь папуасов Новой Гвинеи</a:t>
                      </a:r>
                    </a:p>
                  </a:txBody>
                  <a:tcPr marL="91440" marR="91440" marT="45720" marB="45720" anchor="ctr">
                    <a:solidFill>
                      <a:srgbClr val="F5E8D0"/>
                    </a:solidFill>
                  </a:tcPr>
                </a:tc>
              </a:tr>
              <a:tr h="819150">
                <a:tc>
                  <a:txBody>
                    <a:bodyPr lIns="152400" tIns="95250" rIns="152400" bIns="95250"/>
                    <a:lstStyle/>
                    <a:p>
                      <a:r>
                        <a:rPr sz="1800" b="1">
                          <a:solidFill>
                            <a:srgbClr val="29231D"/>
                          </a:solidFill>
                          <a:latin typeface="Aptos"/>
                          <a:ea typeface="Aptos"/>
                          <a:cs typeface="Aptos"/>
                        </a:rPr>
                        <a:t>З. Буриан</a:t>
                      </a:r>
                    </a:p>
                  </a:txBody>
                  <a:tcPr marL="91440" marR="91440" marT="45720" marB="45720" anchor="ctr">
                    <a:solidFill>
                      <a:srgbClr val="FFFDF7"/>
                    </a:solidFill>
                  </a:tcPr>
                </a:tc>
                <a:tc>
                  <a:txBody>
                    <a:bodyPr lIns="152400" tIns="95250" rIns="152400" bIns="95250"/>
                    <a:lstStyle/>
                    <a:p>
                      <a:r>
                        <a:rPr sz="1800" b="0">
                          <a:solidFill>
                            <a:srgbClr val="29231D"/>
                          </a:solidFill>
                          <a:latin typeface="Aptos"/>
                          <a:ea typeface="Aptos"/>
                          <a:cs typeface="Aptos"/>
                        </a:rPr>
                        <a:t>художник иллюстраций об охоте в древности</a:t>
                      </a:r>
                    </a:p>
                  </a:txBody>
                  <a:tcPr marL="91440" marR="91440" marT="45720" marB="45720" anchor="ctr">
                    <a:solidFill>
                      <a:srgbClr val="FFFDF7"/>
                    </a:solidFill>
                  </a:tcPr>
                </a:tc>
              </a:tr>
            </a:tbl>
          </a:graphicData>
        </a:graphic>
      </p:graphicFrame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23085BF-9700-4587-AC3C-AF36227FD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886450"/>
            <a:ext cx="9906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725" b="0" i="1">
                <a:solidFill>
                  <a:srgbClr val="466A76"/>
                </a:solidFill>
                <a:latin typeface="Aptos"/>
                <a:ea typeface="Aptos"/>
                <a:cs typeface="Aptos"/>
              </a:defRPr>
            </a:pPr>
            <a:r>
              <a:rPr sz="1725" b="0" i="1">
                <a:solidFill>
                  <a:srgbClr val="466A76"/>
                </a:solidFill>
                <a:latin typeface="Aptos"/>
                <a:ea typeface="Aptos"/>
                <a:cs typeface="Aptos"/>
              </a:rPr>
              <a:t>Даты показывают изменения климата, а имена связаны с иллюстрациями и источником.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36535B0-DFB6-4D91-A41D-F3D57851D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10972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200" b="0" i="0">
                <a:solidFill>
                  <a:srgbClr val="6E5A49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6E5A49"/>
                </a:solidFill>
                <a:latin typeface="Aptos"/>
                <a:ea typeface="Aptos"/>
                <a:cs typeface="Aptos"/>
              </a:rPr>
              <a:t>100ballnik.com  •  14</a:t>
            </a:r>
          </a:p>
        </p:txBody>
      </p:sp>
    </p:spTree>
    <p:extLst>
      <p:ext uri="{BB962C8B-B14F-4D97-AF65-F5344CB8AC3E}">
        <p14:creationId xmlns:p14="http://schemas.microsoft.com/office/powerpoint/2010/main" val="1544075051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5E8D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2FF9ACD-B2FD-4181-97D1-5F43A1835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685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1200" b="1" i="0">
                <a:solidFill>
                  <a:srgbClr val="A64F32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A64F32"/>
                </a:solidFill>
                <a:latin typeface="Aptos"/>
                <a:ea typeface="Aptos"/>
                <a:cs typeface="Aptos"/>
              </a:rPr>
              <a:t>ВОПРОСЫ И ЗАДАНИЯ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98EED8F-B458-48A4-9600-A1C46BECE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1000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450" b="1" i="0">
                <a:solidFill>
                  <a:srgbClr val="29231D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29231D"/>
                </a:solidFill>
                <a:latin typeface="Georgia"/>
                <a:ea typeface="Georgia"/>
                <a:cs typeface="Georgia"/>
              </a:rPr>
              <a:t>Проверим себя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62A22AC-C415-478D-9981-824C0DC51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33375"/>
            <a:ext cx="552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950" b="1" i="0">
                <a:solidFill>
                  <a:srgbClr val="466A76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466A76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452A483-7E87-47E6-B9F6-E608E9CC1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9A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B9A33D4-B887-4AAC-9CD3-5ED389501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8115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64F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89970F7-A552-4899-827F-F4C6C34C3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81150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575" b="1" i="0">
                <a:solidFill>
                  <a:srgbClr val="FFFDF7"/>
                </a:solidFill>
                <a:latin typeface="Aptos"/>
                <a:ea typeface="Aptos"/>
                <a:cs typeface="Aptos"/>
              </a:defRPr>
            </a:pPr>
            <a:r>
              <a:rPr sz="1575" b="1" i="0">
                <a:solidFill>
                  <a:srgbClr val="FFFDF7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DE72A83-D028-461F-9EF5-90D2BBCC8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562100"/>
            <a:ext cx="5905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875" b="1" i="0">
                <a:solidFill>
                  <a:srgbClr val="29231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29231D"/>
                </a:solidFill>
                <a:latin typeface="Aptos"/>
                <a:ea typeface="Aptos"/>
                <a:cs typeface="Aptos"/>
              </a:rPr>
              <a:t>Какую роль играли охота и собирательство?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96AADAB-CC75-4301-8BC9-A83329024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6220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66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ED4C732-FF0E-475B-9539-52E204E02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62200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575" b="1" i="0">
                <a:solidFill>
                  <a:srgbClr val="FFFDF7"/>
                </a:solidFill>
                <a:latin typeface="Aptos"/>
                <a:ea typeface="Aptos"/>
                <a:cs typeface="Aptos"/>
              </a:defRPr>
            </a:pPr>
            <a:r>
              <a:rPr sz="1575" b="1" i="0">
                <a:solidFill>
                  <a:srgbClr val="FFFDF7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7AF9AE5-2A4C-429B-B28A-B5562C9EE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343150"/>
            <a:ext cx="5905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875" b="1" i="0">
                <a:solidFill>
                  <a:srgbClr val="29231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29231D"/>
                </a:solidFill>
                <a:latin typeface="Aptos"/>
                <a:ea typeface="Aptos"/>
                <a:cs typeface="Aptos"/>
              </a:rPr>
              <a:t>Почему люди объединялись в большие группы?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53CCA85-E9A6-4975-B747-E7F3A1417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4325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64F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E63DE2D-FFFA-4272-9E51-AA4E71F52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43250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575" b="1" i="0">
                <a:solidFill>
                  <a:srgbClr val="FFFDF7"/>
                </a:solidFill>
                <a:latin typeface="Aptos"/>
                <a:ea typeface="Aptos"/>
                <a:cs typeface="Aptos"/>
              </a:defRPr>
            </a:pPr>
            <a:r>
              <a:rPr sz="1575" b="1" i="0">
                <a:solidFill>
                  <a:srgbClr val="FFFDF7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4BD9C30-D5F1-4F7D-ACD2-429CDE132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124200"/>
            <a:ext cx="5905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875" b="1" i="0">
                <a:solidFill>
                  <a:srgbClr val="29231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29231D"/>
                </a:solidFill>
                <a:latin typeface="Aptos"/>
                <a:ea typeface="Aptos"/>
                <a:cs typeface="Aptos"/>
              </a:rPr>
              <a:t>Как огонь изменил жизнь человека?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F230650-E580-49D2-AB61-F5FE66E48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2430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66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C50A58A-05DE-4E1F-A941-F4E60D8A5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24300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575" b="1" i="0">
                <a:solidFill>
                  <a:srgbClr val="FFFDF7"/>
                </a:solidFill>
                <a:latin typeface="Aptos"/>
                <a:ea typeface="Aptos"/>
                <a:cs typeface="Aptos"/>
              </a:defRPr>
            </a:pPr>
            <a:r>
              <a:rPr sz="1575" b="1" i="0">
                <a:solidFill>
                  <a:srgbClr val="FFFDF7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D98915B-756C-4A59-8707-D7D3C9353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905250"/>
            <a:ext cx="5905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875" b="1" i="0">
                <a:solidFill>
                  <a:srgbClr val="29231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29231D"/>
                </a:solidFill>
                <a:latin typeface="Aptos"/>
                <a:ea typeface="Aptos"/>
                <a:cs typeface="Aptos"/>
              </a:rPr>
              <a:t>Как природные условия влияли на развитие?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EF788BE-77C6-48FF-B105-981344B41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581150"/>
            <a:ext cx="4057650" cy="18288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DCE8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3A5FE02-5CDB-4326-BAD1-603E4EAA2C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1809750"/>
            <a:ext cx="3524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 i="0">
                <a:solidFill>
                  <a:srgbClr val="466A76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466A76"/>
                </a:solidFill>
                <a:latin typeface="Aptos"/>
                <a:ea typeface="Aptos"/>
                <a:cs typeface="Aptos"/>
              </a:rPr>
              <a:t>СРАВНИТЕ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14FC630-D76D-47C5-9274-A5700D55A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2247900"/>
            <a:ext cx="3524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75" b="1" i="0">
                <a:solidFill>
                  <a:srgbClr val="29231D"/>
                </a:solidFill>
                <a:latin typeface="Georgia"/>
                <a:ea typeface="Georgia"/>
                <a:cs typeface="Georgia"/>
              </a:defRPr>
            </a:pPr>
            <a:r>
              <a:rPr sz="2175" b="1" i="0">
                <a:solidFill>
                  <a:srgbClr val="29231D"/>
                </a:solidFill>
                <a:latin typeface="Georgia"/>
                <a:ea typeface="Georgia"/>
                <a:cs typeface="Georgia"/>
              </a:rPr>
              <a:t>Пещеру и жилище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2175" b="1" i="0">
                <a:solidFill>
                  <a:srgbClr val="29231D"/>
                </a:solidFill>
                <a:latin typeface="Georgia"/>
                <a:ea typeface="Georgia"/>
                <a:cs typeface="Georgia"/>
              </a:defRPr>
            </a:pPr>
            <a:r>
              <a:rPr sz="2175" b="1" i="0">
                <a:solidFill>
                  <a:srgbClr val="29231D"/>
                </a:solidFill>
                <a:latin typeface="Georgia"/>
                <a:ea typeface="Georgia"/>
                <a:cs typeface="Georgia"/>
              </a:rPr>
              <a:t>из костей и шкур.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F46EFCA-9452-4E96-B992-10639014E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028950"/>
            <a:ext cx="3524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00" b="0" i="0">
                <a:solidFill>
                  <a:srgbClr val="3B3128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3B3128"/>
                </a:solidFill>
                <a:latin typeface="Aptos"/>
                <a:ea typeface="Aptos"/>
                <a:cs typeface="Aptos"/>
              </a:rPr>
              <a:t>Назовите преимущества и недостатки.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BCA4F7A-9B63-4690-B121-D0F0C254A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638550"/>
            <a:ext cx="4057650" cy="18288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F1D9C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9F9E5D4-0BB4-4994-84F5-9528EC4DE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867150"/>
            <a:ext cx="3524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 i="0">
                <a:solidFill>
                  <a:srgbClr val="A64F32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A64F32"/>
                </a:solidFill>
                <a:latin typeface="Aptos"/>
                <a:ea typeface="Aptos"/>
                <a:cs typeface="Aptos"/>
              </a:rPr>
              <a:t>ОБЪЯСНИТЕ ЦЕПОЧКУ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B350717-484A-4A45-ABED-59D4012A4A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4305300"/>
            <a:ext cx="3524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025" b="1" i="0">
                <a:solidFill>
                  <a:srgbClr val="29231D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29231D"/>
                </a:solidFill>
                <a:latin typeface="Aptos"/>
                <a:ea typeface="Aptos"/>
                <a:cs typeface="Aptos"/>
              </a:rPr>
              <a:t>труд → руки → мышление → речь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CB88225-9FBB-42D0-874E-1F8267CCF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4991100"/>
            <a:ext cx="3524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00" b="0" i="0">
                <a:solidFill>
                  <a:srgbClr val="3B3128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3B3128"/>
                </a:solidFill>
                <a:latin typeface="Aptos"/>
                <a:ea typeface="Aptos"/>
                <a:cs typeface="Aptos"/>
              </a:rPr>
              <a:t>Почему каждое звено связано со следующим?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CF16164-B938-4B0B-B070-3FBE38773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05400"/>
            <a:ext cx="6286500" cy="704850"/>
          </a:xfrm>
          <a:prstGeom xmlns:a="http://schemas.openxmlformats.org/drawingml/2006/main" prst="roundRect">
            <a:avLst>
              <a:gd name="adj" fmla="val 16216"/>
            </a:avLst>
          </a:prstGeom>
          <a:solidFill xmlns:a="http://schemas.openxmlformats.org/drawingml/2006/main">
            <a:srgbClr val="E4E7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BAEA86F-F8F6-4D42-898A-D638526F4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219700"/>
            <a:ext cx="5829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 i="0">
                <a:solidFill>
                  <a:srgbClr val="6C7657"/>
                </a:solidFill>
                <a:latin typeface="Aptos"/>
                <a:ea typeface="Aptos"/>
                <a:cs typeface="Aptos"/>
              </a:defRPr>
            </a:pPr>
            <a:r>
              <a:rPr sz="1575" b="1" i="0">
                <a:solidFill>
                  <a:srgbClr val="6C7657"/>
                </a:solidFill>
                <a:latin typeface="Aptos"/>
                <a:ea typeface="Aptos"/>
                <a:cs typeface="Aptos"/>
              </a:rPr>
              <a:t>ИСТОЧНИК · Какие орудия папуасов напоминали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1575" b="1" i="0">
                <a:solidFill>
                  <a:srgbClr val="6C7657"/>
                </a:solidFill>
                <a:latin typeface="Aptos"/>
                <a:ea typeface="Aptos"/>
                <a:cs typeface="Aptos"/>
              </a:defRPr>
            </a:pPr>
            <a:r>
              <a:rPr sz="1575" b="1" i="0">
                <a:solidFill>
                  <a:srgbClr val="6C7657"/>
                </a:solidFill>
                <a:latin typeface="Aptos"/>
                <a:ea typeface="Aptos"/>
                <a:cs typeface="Aptos"/>
              </a:rPr>
              <a:t>орудия первобытных людей?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F5049C8-BE9E-49C7-A2E8-AC91E865F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10972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200" b="0" i="0">
                <a:solidFill>
                  <a:srgbClr val="6E5A49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6E5A49"/>
                </a:solidFill>
                <a:latin typeface="Aptos"/>
                <a:ea typeface="Aptos"/>
                <a:cs typeface="Aptos"/>
              </a:rPr>
              <a:t>100ballnik.com  •  15</a:t>
            </a:r>
          </a:p>
        </p:txBody>
      </p:sp>
    </p:spTree>
    <p:extLst>
      <p:ext uri="{BB962C8B-B14F-4D97-AF65-F5344CB8AC3E}">
        <p14:creationId xmlns:p14="http://schemas.microsoft.com/office/powerpoint/2010/main" val="803454336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93f1d7e0cc444eb"/>
          <a:srcRect xmlns:a="http://schemas.openxmlformats.org/drawingml/2006/main" l="25545" t="0" r="2554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77EA4FA-66B2-4D99-87BA-F39BA346C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858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1A16">
              <a:alpha val="9098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412A0C6-4A41-498D-990E-A634C801C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EAC978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EAC978"/>
                </a:solidFill>
                <a:latin typeface="Aptos"/>
                <a:ea typeface="Aptos"/>
                <a:cs typeface="Aptos"/>
              </a:rPr>
              <a:t>ОТВЕТ НА ГЛАВНЫЙ ВОПРОС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230B530-4A41-42EB-91C0-7803DB639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561975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3750" b="1" i="0">
                <a:solidFill>
                  <a:srgbClr val="FFFDF7"/>
                </a:solidFill>
                <a:latin typeface="Georgia"/>
                <a:ea typeface="Georgia"/>
                <a:cs typeface="Georgia"/>
              </a:defRPr>
            </a:pPr>
            <a:r>
              <a:rPr sz="3750" b="1" i="0">
                <a:solidFill>
                  <a:srgbClr val="FFFDF7"/>
                </a:solidFill>
                <a:latin typeface="Georgia"/>
                <a:ea typeface="Georgia"/>
                <a:cs typeface="Georgia"/>
              </a:rPr>
              <a:t>Выжить помогали</a:t>
            </a:r>
          </a:p>
          <a:p xmlns:a="http://schemas.openxmlformats.org/drawingml/2006/main">
            <a:pPr algn="l">
              <a:lnSpc>
                <a:spcPct val="94000"/>
              </a:lnSpc>
              <a:buNone/>
              <a:defRPr sz="3750" b="1" i="0">
                <a:solidFill>
                  <a:srgbClr val="FFFDF7"/>
                </a:solidFill>
                <a:latin typeface="Georgia"/>
                <a:ea typeface="Georgia"/>
                <a:cs typeface="Georgia"/>
              </a:defRPr>
            </a:pPr>
            <a:r>
              <a:rPr sz="3750" b="1" i="0">
                <a:solidFill>
                  <a:srgbClr val="FFFDF7"/>
                </a:solidFill>
                <a:latin typeface="Georgia"/>
                <a:ea typeface="Georgia"/>
                <a:cs typeface="Georgia"/>
              </a:rPr>
              <a:t>труд и жизнь вместе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1043649-F44C-4E12-885C-DBB0F8F39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752725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64F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1C10463-6344-4A43-8F9B-F3156A38B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705100"/>
            <a:ext cx="495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875" b="1" i="0">
                <a:solidFill>
                  <a:srgbClr val="EFE5D8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EFE5D8"/>
                </a:solidFill>
                <a:latin typeface="Aptos"/>
                <a:ea typeface="Aptos"/>
                <a:cs typeface="Aptos"/>
              </a:rPr>
              <a:t>охота и собирательство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785CEBC-7080-4438-B2A2-91EB61F7F3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337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66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4BDBCB9-1C45-411E-BD33-6FCAB8BF7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286125"/>
            <a:ext cx="495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875" b="1" i="0">
                <a:solidFill>
                  <a:srgbClr val="EFE5D8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EFE5D8"/>
                </a:solidFill>
                <a:latin typeface="Aptos"/>
                <a:ea typeface="Aptos"/>
                <a:cs typeface="Aptos"/>
              </a:rPr>
              <a:t>огонь, орудия и жилища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B6562D9-EFFD-4A76-AE91-FA80C8A209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914775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64F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A018AED-0847-4803-AD24-168A877C8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867150"/>
            <a:ext cx="495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875" b="1" i="0">
                <a:solidFill>
                  <a:srgbClr val="EFE5D8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EFE5D8"/>
                </a:solidFill>
                <a:latin typeface="Aptos"/>
                <a:ea typeface="Aptos"/>
                <a:cs typeface="Aptos"/>
              </a:rPr>
              <a:t>родовая община и племя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2EE451B-0BE3-4963-B5C2-8B0E9ECA2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49580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66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F72A463-1917-437C-ADDA-06F79A1D0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448175"/>
            <a:ext cx="495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875" b="1" i="0">
                <a:solidFill>
                  <a:srgbClr val="EFE5D8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EFE5D8"/>
                </a:solidFill>
                <a:latin typeface="Aptos"/>
                <a:ea typeface="Aptos"/>
                <a:cs typeface="Aptos"/>
              </a:rPr>
              <a:t>приспособление к природным условиям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D061CA1-27E5-469D-8A56-04F8779B6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38750"/>
            <a:ext cx="5334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D735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C313534-EBC4-4261-AF7A-89387418F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0"/>
            <a:ext cx="5334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425" b="1" i="0">
                <a:solidFill>
                  <a:srgbClr val="EAC978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EAC978"/>
                </a:solidFill>
                <a:latin typeface="Aptos"/>
                <a:ea typeface="Aptos"/>
                <a:cs typeface="Aptos"/>
              </a:rPr>
              <a:t>Презентация подготовлена: 100ballnik.com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696A434-2B10-492E-98D6-109C8D77B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10972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200" b="0" i="0">
                <a:solidFill>
                  <a:srgbClr val="F7E8CE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F7E8CE"/>
                </a:solidFill>
                <a:latin typeface="Aptos"/>
                <a:ea typeface="Aptos"/>
                <a:cs typeface="Aptos"/>
              </a:rPr>
              <a:t>100ballnik.com  •  16</a:t>
            </a:r>
          </a:p>
        </p:txBody>
      </p:sp>
    </p:spTree>
    <p:extLst>
      <p:ext uri="{BB962C8B-B14F-4D97-AF65-F5344CB8AC3E}">
        <p14:creationId xmlns:p14="http://schemas.microsoft.com/office/powerpoint/2010/main" val="11611239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5E8D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62F6748-7C7E-439D-B653-2C99FE702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685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1200" b="1" i="0">
                <a:solidFill>
                  <a:srgbClr val="A64F32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A64F32"/>
                </a:solidFill>
                <a:latin typeface="Aptos"/>
                <a:ea typeface="Aptos"/>
                <a:cs typeface="Aptos"/>
              </a:rPr>
              <a:t>СЕГОДНЯ МЫ УЗНАЕМ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733E41A-926B-4197-950C-2BC3510E5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1000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450" b="1" i="0">
                <a:solidFill>
                  <a:srgbClr val="29231D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29231D"/>
                </a:solidFill>
                <a:latin typeface="Georgia"/>
                <a:ea typeface="Georgia"/>
                <a:cs typeface="Georgia"/>
              </a:rPr>
              <a:t>Маршрут урока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21A4EC3-D671-45C4-83AF-82A9C6978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33375"/>
            <a:ext cx="552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950" b="1" i="0">
                <a:solidFill>
                  <a:srgbClr val="466A76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466A76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B4EAAF7-FAFB-4D1C-8145-7A9BB81188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9A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9E18C61-577E-4393-AC38-BA76E6F65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" y="16192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39A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469DBD7-9577-4423-853B-F515EDAD8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8669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64F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F0A5AC1-C780-4CF2-A3C2-D9CD35F00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85975"/>
            <a:ext cx="47625" cy="476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66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5A26C49-6E00-424C-B410-E9032A44D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619250"/>
            <a:ext cx="66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800" b="1" i="0">
                <a:solidFill>
                  <a:srgbClr val="A64F32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A64F32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1B92886-B78B-46DB-BEB2-095DF95D1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160020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025" b="1" i="0">
                <a:solidFill>
                  <a:srgbClr val="29231D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29231D"/>
                </a:solidFill>
                <a:latin typeface="Aptos"/>
                <a:ea typeface="Aptos"/>
                <a:cs typeface="Aptos"/>
              </a:rPr>
              <a:t>Чем занимались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AA711F9-4B3C-4AE6-8021-2A8859AD0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1981200"/>
            <a:ext cx="495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50" b="0" i="0">
                <a:solidFill>
                  <a:srgbClr val="3B3128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3B3128"/>
                </a:solidFill>
                <a:latin typeface="Aptos"/>
                <a:ea typeface="Aptos"/>
                <a:cs typeface="Aptos"/>
              </a:rPr>
              <a:t>Охота, рыболовство, собирательство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F11BC4A-E49A-4A9B-BE06-D76D5DF19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1771650"/>
            <a:ext cx="3619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4F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9FAD7D4-4B78-4E2F-AA04-265D3FFCE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1685925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64F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4DDD1B9-EB9A-4E25-BD16-C5E4938AD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686050"/>
            <a:ext cx="66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800" b="1" i="0">
                <a:solidFill>
                  <a:srgbClr val="466A76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466A76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14E588B-693E-44C0-B00D-44E16E4F0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266700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025" b="1" i="0">
                <a:solidFill>
                  <a:srgbClr val="29231D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29231D"/>
                </a:solidFill>
                <a:latin typeface="Aptos"/>
                <a:ea typeface="Aptos"/>
                <a:cs typeface="Aptos"/>
              </a:rPr>
              <a:t>Зачем был нужен огонь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800A39F-28FF-4AA5-838B-8DF27B03E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3048000"/>
            <a:ext cx="495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50" b="0" i="0">
                <a:solidFill>
                  <a:srgbClr val="3B3128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3B3128"/>
                </a:solidFill>
                <a:latin typeface="Aptos"/>
                <a:ea typeface="Aptos"/>
                <a:cs typeface="Aptos"/>
              </a:rPr>
              <a:t>Пища, тепло, защита, освещение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BD7240E-33BE-4CA0-9B07-905D9219D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838450"/>
            <a:ext cx="3619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66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F7E77D1-0C1F-4857-9765-292C1EC02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2752725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66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0DF65E2-DCC6-4A86-A08E-ABD2CC2D0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752850"/>
            <a:ext cx="66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800" b="1" i="0">
                <a:solidFill>
                  <a:srgbClr val="A64F32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A64F32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5BC3B82-6249-4225-B813-1F4FF5F30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373380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025" b="1" i="0">
                <a:solidFill>
                  <a:srgbClr val="29231D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29231D"/>
                </a:solidFill>
                <a:latin typeface="Aptos"/>
                <a:ea typeface="Aptos"/>
                <a:cs typeface="Aptos"/>
              </a:rPr>
              <a:t>Как менялась жизнь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11F94C9-FF5B-41A9-8138-4389BAA64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4114800"/>
            <a:ext cx="495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50" b="0" i="0">
                <a:solidFill>
                  <a:srgbClr val="3B3128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3B3128"/>
                </a:solidFill>
                <a:latin typeface="Aptos"/>
                <a:ea typeface="Aptos"/>
                <a:cs typeface="Aptos"/>
              </a:rPr>
              <a:t>Орудия, жилища, род и племя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6D76B9D-A6DB-4D54-B314-111D6865A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3905250"/>
            <a:ext cx="3619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4F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7C53CF5-BDE3-4F1D-A0EE-7F70F5C26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3819525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64F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7B2C557-92F0-458C-9DB5-DF536902B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819650"/>
            <a:ext cx="66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800" b="1" i="0">
                <a:solidFill>
                  <a:srgbClr val="466A76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466A76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ED4A30F-A108-48DF-8EC3-3525D7915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480060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025" b="1" i="0">
                <a:solidFill>
                  <a:srgbClr val="29231D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29231D"/>
                </a:solidFill>
                <a:latin typeface="Aptos"/>
                <a:ea typeface="Aptos"/>
                <a:cs typeface="Aptos"/>
              </a:rPr>
              <a:t>Как влияла природа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7CC5890-E48E-4745-B914-7106E1368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5181600"/>
            <a:ext cx="495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50" b="0" i="0">
                <a:solidFill>
                  <a:srgbClr val="3B3128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3B3128"/>
                </a:solidFill>
                <a:latin typeface="Aptos"/>
                <a:ea typeface="Aptos"/>
                <a:cs typeface="Aptos"/>
              </a:rPr>
              <a:t>Приспособление к климатическим условиям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6A7B7E5-2682-481C-BB54-526DB2C28E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35242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250" b="1" i="0">
                <a:solidFill>
                  <a:srgbClr val="466A76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466A76"/>
                </a:solidFill>
                <a:latin typeface="Georgia"/>
                <a:ea typeface="Georgia"/>
                <a:cs typeface="Georgia"/>
              </a:rPr>
              <a:t>К концу урока вы сможете объяснить,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2250" b="1" i="0">
                <a:solidFill>
                  <a:srgbClr val="466A76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466A76"/>
                </a:solidFill>
                <a:latin typeface="Georgia"/>
                <a:ea typeface="Georgia"/>
                <a:cs typeface="Georgia"/>
              </a:rPr>
              <a:t>что помогало людям выживать.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73C980B-E0AF-49D1-9994-08F0CB559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10972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200" b="0" i="0">
                <a:solidFill>
                  <a:srgbClr val="6E5A49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6E5A49"/>
                </a:solidFill>
                <a:latin typeface="Aptos"/>
                <a:ea typeface="Aptos"/>
                <a:cs typeface="Aptos"/>
              </a:rPr>
              <a:t>100ballnik.com  •  2</a:t>
            </a:r>
          </a:p>
        </p:txBody>
      </p:sp>
    </p:spTree>
    <p:extLst>
      <p:ext uri="{BB962C8B-B14F-4D97-AF65-F5344CB8AC3E}">
        <p14:creationId xmlns:p14="http://schemas.microsoft.com/office/powerpoint/2010/main" val="17410946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29231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340D1A8-1CB8-4270-AD9E-8FCBA1722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715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 i="0">
                <a:solidFill>
                  <a:srgbClr val="E8C477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E8C477"/>
                </a:solidFill>
                <a:latin typeface="Aptos"/>
                <a:ea typeface="Aptos"/>
                <a:cs typeface="Aptos"/>
              </a:rPr>
              <a:t>ГЛАВНЫЙ ВОПРОС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3DEC5F9-8AB8-459C-9A78-60F265E7E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162050"/>
            <a:ext cx="7905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4950" b="1" i="0">
                <a:solidFill>
                  <a:srgbClr val="FFFDF7"/>
                </a:solidFill>
                <a:latin typeface="Georgia"/>
                <a:ea typeface="Georgia"/>
                <a:cs typeface="Georgia"/>
              </a:defRPr>
            </a:pPr>
            <a:r>
              <a:rPr sz="4950" b="1" i="0">
                <a:solidFill>
                  <a:srgbClr val="FFFDF7"/>
                </a:solidFill>
                <a:latin typeface="Georgia"/>
                <a:ea typeface="Georgia"/>
                <a:cs typeface="Georgia"/>
              </a:rPr>
              <a:t>Что помогло</a:t>
            </a:r>
          </a:p>
          <a:p xmlns:a="http://schemas.openxmlformats.org/drawingml/2006/main">
            <a:pPr algn="l">
              <a:lnSpc>
                <a:spcPct val="92000"/>
              </a:lnSpc>
              <a:buNone/>
              <a:defRPr sz="4950" b="1" i="0">
                <a:solidFill>
                  <a:srgbClr val="FFFDF7"/>
                </a:solidFill>
                <a:latin typeface="Georgia"/>
                <a:ea typeface="Georgia"/>
                <a:cs typeface="Georgia"/>
              </a:defRPr>
            </a:pPr>
            <a:r>
              <a:rPr sz="4950" b="1" i="0">
                <a:solidFill>
                  <a:srgbClr val="FFFDF7"/>
                </a:solidFill>
                <a:latin typeface="Georgia"/>
                <a:ea typeface="Georgia"/>
                <a:cs typeface="Georgia"/>
              </a:rPr>
              <a:t>древнему человеку</a:t>
            </a:r>
          </a:p>
          <a:p xmlns:a="http://schemas.openxmlformats.org/drawingml/2006/main">
            <a:pPr algn="l">
              <a:lnSpc>
                <a:spcPct val="92000"/>
              </a:lnSpc>
              <a:buNone/>
              <a:defRPr sz="4950" b="1" i="0">
                <a:solidFill>
                  <a:srgbClr val="FFFDF7"/>
                </a:solidFill>
                <a:latin typeface="Georgia"/>
                <a:ea typeface="Georgia"/>
                <a:cs typeface="Georgia"/>
              </a:defRPr>
            </a:pPr>
            <a:r>
              <a:rPr sz="4950" b="1" i="0">
                <a:solidFill>
                  <a:srgbClr val="FFFDF7"/>
                </a:solidFill>
                <a:latin typeface="Georgia"/>
                <a:ea typeface="Georgia"/>
                <a:cs typeface="Georgia"/>
              </a:rPr>
              <a:t>выжить?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6397954-6D1F-4D55-B81E-D7BCD5A4E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543300"/>
            <a:ext cx="7239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250" b="0" i="1">
                <a:solidFill>
                  <a:srgbClr val="CFBDA5"/>
                </a:solidFill>
                <a:latin typeface="Aptos"/>
                <a:ea typeface="Aptos"/>
                <a:cs typeface="Aptos"/>
              </a:defRPr>
            </a:pPr>
            <a:r>
              <a:rPr sz="2250" b="0" i="1">
                <a:solidFill>
                  <a:srgbClr val="CFBDA5"/>
                </a:solidFill>
                <a:latin typeface="Aptos"/>
                <a:ea typeface="Aptos"/>
                <a:cs typeface="Aptos"/>
              </a:rPr>
              <a:t>в трудных природных условиях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BA86552-13B8-4682-B7B0-C61B11047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104900"/>
            <a:ext cx="20002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4250" b="1" i="0">
                <a:solidFill>
                  <a:srgbClr val="A64F32"/>
                </a:solidFill>
                <a:latin typeface="Georgia"/>
                <a:ea typeface="Georgia"/>
                <a:cs typeface="Georgia"/>
              </a:defRPr>
            </a:pPr>
            <a:r>
              <a:rPr sz="14250" b="1" i="0">
                <a:solidFill>
                  <a:srgbClr val="A64F32"/>
                </a:solidFill>
                <a:latin typeface="Georgia"/>
                <a:ea typeface="Georgia"/>
                <a:cs typeface="Georgia"/>
              </a:rPr>
              <a:t>?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27D283A-50F9-41F9-B3D4-97BA07A62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533900"/>
            <a:ext cx="10191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D735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CFD7565-4230-42D0-A3E9-A1B4B66DB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857750"/>
            <a:ext cx="723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875" b="1" i="0">
                <a:solidFill>
                  <a:srgbClr val="E8C477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E8C477"/>
                </a:solidFill>
                <a:latin typeface="Aptos"/>
                <a:ea typeface="Aptos"/>
                <a:cs typeface="Aptos"/>
              </a:rPr>
              <a:t>Собирайте доказательства на каждом слайде.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E534560-5550-463F-9E50-5C3516243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3149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725" b="0" i="0">
                <a:solidFill>
                  <a:srgbClr val="E7DDD0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E7DDD0"/>
                </a:solidFill>
                <a:latin typeface="Aptos"/>
                <a:ea typeface="Aptos"/>
                <a:cs typeface="Aptos"/>
              </a:rPr>
              <a:t>Ответ сформулируем в конце урока.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A836B89-9696-4C73-8318-E49F33184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50863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7C3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B140EA6-779E-4EF0-A6C6-53629992E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53340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969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19E7519-F45C-4747-8C32-1A9655AFD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2300" y="5553075"/>
            <a:ext cx="47625" cy="476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8929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1BA90C5-3455-4AA9-85CD-ABABD50AA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10972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200" b="0" i="0">
                <a:solidFill>
                  <a:srgbClr val="F7E8CE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F7E8CE"/>
                </a:solidFill>
                <a:latin typeface="Aptos"/>
                <a:ea typeface="Aptos"/>
                <a:cs typeface="Aptos"/>
              </a:rPr>
              <a:t>100ballnik.com  •  3</a:t>
            </a:r>
          </a:p>
        </p:txBody>
      </p:sp>
    </p:spTree>
    <p:extLst>
      <p:ext uri="{BB962C8B-B14F-4D97-AF65-F5344CB8AC3E}">
        <p14:creationId xmlns:p14="http://schemas.microsoft.com/office/powerpoint/2010/main" val="83762131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8E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CAA4570-09D0-4C30-9D56-338DC9328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685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1200" b="1" i="0">
                <a:solidFill>
                  <a:srgbClr val="A64F32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A64F32"/>
                </a:solidFill>
                <a:latin typeface="Aptos"/>
                <a:ea typeface="Aptos"/>
                <a:cs typeface="Aptos"/>
              </a:rPr>
              <a:t>СОБИРАЕМ ПЕРВУЮ ВЕРСИЮ ОТВЕТА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023557A-FE98-42E5-A40B-F06F7A186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1000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450" b="1" i="0">
                <a:solidFill>
                  <a:srgbClr val="29231D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29231D"/>
                </a:solidFill>
                <a:latin typeface="Georgia"/>
                <a:ea typeface="Georgia"/>
                <a:cs typeface="Georgia"/>
              </a:rPr>
              <a:t>Три опоры выживания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503FBB7-16FD-4D7A-9D10-95BD1BFFA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33375"/>
            <a:ext cx="552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950" b="1" i="0">
                <a:solidFill>
                  <a:srgbClr val="466A76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466A76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8272EE9-A0EB-4814-B88D-75C7AF6AB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9A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5E84888-E7F6-4AB0-856E-3002610F0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828800"/>
            <a:ext cx="76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950" b="1" i="0">
                <a:solidFill>
                  <a:srgbClr val="6C7657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6C7657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916A3DA-EF5F-4B93-A100-B927B768D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362200"/>
            <a:ext cx="2857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765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B7CAB4A-9CC1-4F38-87EF-CF34F16AA0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62890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925" b="1" i="0">
                <a:solidFill>
                  <a:srgbClr val="29231D"/>
                </a:solidFill>
                <a:latin typeface="Georgia"/>
                <a:ea typeface="Georgia"/>
                <a:cs typeface="Georgia"/>
              </a:defRPr>
            </a:pPr>
            <a:r>
              <a:rPr sz="2925" b="1" i="0">
                <a:solidFill>
                  <a:srgbClr val="29231D"/>
                </a:solidFill>
                <a:latin typeface="Georgia"/>
                <a:ea typeface="Georgia"/>
                <a:cs typeface="Georgia"/>
              </a:rPr>
              <a:t>Природа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43B1344-7E9D-47EB-84D4-5E721477D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390900"/>
            <a:ext cx="2857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75" b="0" i="0">
                <a:solidFill>
                  <a:srgbClr val="3B3128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3B3128"/>
                </a:solidFill>
                <a:latin typeface="Aptos"/>
                <a:ea typeface="Aptos"/>
                <a:cs typeface="Aptos"/>
              </a:rPr>
              <a:t>давала пищу и материалы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5F1F995-043E-4C35-9708-DB8B40C0E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44577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C765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A9BC69B-3335-41C0-9686-49A3D1147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445770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2550" b="1" i="0">
                <a:solidFill>
                  <a:srgbClr val="FFFDF7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FFFDF7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25B8DCC-1B3F-48A0-B0F8-7CAB43D59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1828800"/>
            <a:ext cx="76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950" b="1" i="0">
                <a:solidFill>
                  <a:srgbClr val="A64F32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A64F32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C04FBF4-AFE2-40CF-BBEE-1C489223E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362200"/>
            <a:ext cx="2857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4F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DFA5196-5385-453D-90EE-1055236C23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62890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925" b="1" i="0">
                <a:solidFill>
                  <a:srgbClr val="29231D"/>
                </a:solidFill>
                <a:latin typeface="Georgia"/>
                <a:ea typeface="Georgia"/>
                <a:cs typeface="Georgia"/>
              </a:defRPr>
            </a:pPr>
            <a:r>
              <a:rPr sz="2925" b="1" i="0">
                <a:solidFill>
                  <a:srgbClr val="29231D"/>
                </a:solidFill>
                <a:latin typeface="Georgia"/>
                <a:ea typeface="Georgia"/>
                <a:cs typeface="Georgia"/>
              </a:rPr>
              <a:t>Труд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0D6AAF1-9986-4907-807A-0CDA252B1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390900"/>
            <a:ext cx="2857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75" b="0" i="0">
                <a:solidFill>
                  <a:srgbClr val="3B3128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3B3128"/>
                </a:solidFill>
                <a:latin typeface="Aptos"/>
                <a:ea typeface="Aptos"/>
                <a:cs typeface="Aptos"/>
              </a:rPr>
              <a:t>создавал и улучшал орудия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CFB4B04-B53E-4CF4-AE34-E9C99B267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4577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64F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73617BA-BD3C-4A7F-BBED-74F57DB03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45770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2550" b="1" i="0">
                <a:solidFill>
                  <a:srgbClr val="FFFDF7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FFFDF7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A086DFA-20CB-465C-A84D-A34C7A76E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1828800"/>
            <a:ext cx="76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950" b="1" i="0">
                <a:solidFill>
                  <a:srgbClr val="466A76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466A76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8FABBB2-6072-40BA-B92E-8B5CEB658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2362200"/>
            <a:ext cx="2857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66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14DB877-432D-46B7-AFE6-23A041B6A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262890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925" b="1" i="0">
                <a:solidFill>
                  <a:srgbClr val="29231D"/>
                </a:solidFill>
                <a:latin typeface="Georgia"/>
                <a:ea typeface="Georgia"/>
                <a:cs typeface="Georgia"/>
              </a:defRPr>
            </a:pPr>
            <a:r>
              <a:rPr sz="2925" b="1" i="0">
                <a:solidFill>
                  <a:srgbClr val="29231D"/>
                </a:solidFill>
                <a:latin typeface="Georgia"/>
                <a:ea typeface="Georgia"/>
                <a:cs typeface="Georgia"/>
              </a:rPr>
              <a:t>Коллектив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9533816-4E94-49F7-9A67-2C671024E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3390900"/>
            <a:ext cx="2857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75" b="0" i="0">
                <a:solidFill>
                  <a:srgbClr val="3B3128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3B3128"/>
                </a:solidFill>
                <a:latin typeface="Aptos"/>
                <a:ea typeface="Aptos"/>
                <a:cs typeface="Aptos"/>
              </a:rPr>
              <a:t>делал охоту возможной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1EC55A1-11F1-4C4B-A5DE-179465DF9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3150" y="44577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66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37A562A-9E07-4211-B95C-FE92BE6FD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3150" y="445770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2550" b="1" i="0">
                <a:solidFill>
                  <a:srgbClr val="FFFDF7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FFFDF7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E93F391-048B-4EB2-A60A-DFEC6E908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429250"/>
            <a:ext cx="97917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C99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01BC6BE-9EAC-4FB5-8990-ECAF5DFCAA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657850"/>
            <a:ext cx="9791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2025" b="1" i="0">
                <a:solidFill>
                  <a:srgbClr val="A64F32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A64F32"/>
                </a:solidFill>
                <a:latin typeface="Aptos"/>
                <a:ea typeface="Aptos"/>
                <a:cs typeface="Aptos"/>
              </a:rPr>
              <a:t>Эти опоры действовали вместе — дальше проверим каждую.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1E67A21-065E-4CD1-8200-BF7C3E585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10972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200" b="0" i="0">
                <a:solidFill>
                  <a:srgbClr val="6E5A49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6E5A49"/>
                </a:solidFill>
                <a:latin typeface="Aptos"/>
                <a:ea typeface="Aptos"/>
                <a:cs typeface="Aptos"/>
              </a:rPr>
              <a:t>100ballnik.com  •  4</a:t>
            </a:r>
          </a:p>
        </p:txBody>
      </p:sp>
    </p:spTree>
    <p:extLst>
      <p:ext uri="{BB962C8B-B14F-4D97-AF65-F5344CB8AC3E}">
        <p14:creationId xmlns:p14="http://schemas.microsoft.com/office/powerpoint/2010/main" val="209813492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5E8D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F79A6AE-2970-43E3-AE99-754EE703F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685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1200" b="1" i="0">
                <a:solidFill>
                  <a:srgbClr val="A64F32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A64F32"/>
                </a:solidFill>
                <a:latin typeface="Aptos"/>
                <a:ea typeface="Aptos"/>
                <a:cs typeface="Aptos"/>
              </a:rPr>
              <a:t>ЗАНЯТИЯ ПЕРВОБЫТНОГО ЧЕЛОВЕКА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8448CAD-F155-45C4-A936-50301A743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1000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450" b="1" i="0">
                <a:solidFill>
                  <a:srgbClr val="29231D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29231D"/>
                </a:solidFill>
                <a:latin typeface="Georgia"/>
                <a:ea typeface="Georgia"/>
                <a:cs typeface="Georgia"/>
              </a:rPr>
              <a:t>Природа давала всё необходимое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34CE63A-79DE-4655-9AB8-73FB4D1C1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33375"/>
            <a:ext cx="552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950" b="1" i="0">
                <a:solidFill>
                  <a:srgbClr val="466A76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466A76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F3CBD7F-9B89-4293-9155-EB845673B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9A3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f6531be050a4866"/>
          <a:srcRect xmlns:a="http://schemas.openxmlformats.org/drawingml/2006/main" l="28813" t="0" r="2881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1543050"/>
            <a:ext cx="6572250" cy="4267200"/>
          </a:xfrm>
          <a:prstGeom xmlns:a="http://schemas.openxmlformats.org/drawingml/2006/main" prst="roundRect">
            <a:avLst>
              <a:gd name="adj" fmla="val 3571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58A8C66-7600-4941-89C0-2D7EB1D04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695450"/>
            <a:ext cx="1619250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A64F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8F363C9-3FC1-4331-A194-3EB02FF24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1695450"/>
            <a:ext cx="1352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575" b="1" i="0">
                <a:solidFill>
                  <a:srgbClr val="FFFDF7"/>
                </a:solidFill>
                <a:latin typeface="Aptos"/>
                <a:ea typeface="Aptos"/>
                <a:cs typeface="Aptos"/>
              </a:defRPr>
            </a:pPr>
            <a:r>
              <a:rPr sz="1575" b="1" i="0">
                <a:solidFill>
                  <a:srgbClr val="FFFDF7"/>
                </a:solidFill>
                <a:latin typeface="Aptos"/>
                <a:ea typeface="Aptos"/>
                <a:cs typeface="Aptos"/>
              </a:rPr>
              <a:t>ОХОТА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F0CA069-DC5D-49FA-8EE8-6386A8800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1695450"/>
            <a:ext cx="2133600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466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E65C30D-FC26-4B7E-914A-4CDB913B9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1695450"/>
            <a:ext cx="1866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575" b="1" i="0">
                <a:solidFill>
                  <a:srgbClr val="FFFDF7"/>
                </a:solidFill>
                <a:latin typeface="Aptos"/>
                <a:ea typeface="Aptos"/>
                <a:cs typeface="Aptos"/>
              </a:defRPr>
            </a:pPr>
            <a:r>
              <a:rPr sz="1575" b="1" i="0">
                <a:solidFill>
                  <a:srgbClr val="FFFDF7"/>
                </a:solidFill>
                <a:latin typeface="Aptos"/>
                <a:ea typeface="Aptos"/>
                <a:cs typeface="Aptos"/>
              </a:rPr>
              <a:t>РЫБОЛОВСТВО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3E1A8F2-F295-470F-83E2-307C63106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266950"/>
            <a:ext cx="3924300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6C765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C4165A3-9F02-4CE6-9021-6AB5F48F2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2266950"/>
            <a:ext cx="3657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575" b="1" i="0">
                <a:solidFill>
                  <a:srgbClr val="FFFDF7"/>
                </a:solidFill>
                <a:latin typeface="Aptos"/>
                <a:ea typeface="Aptos"/>
                <a:cs typeface="Aptos"/>
              </a:defRPr>
            </a:pPr>
            <a:r>
              <a:rPr sz="1575" b="1" i="0">
                <a:solidFill>
                  <a:srgbClr val="FFFDF7"/>
                </a:solidFill>
                <a:latin typeface="Aptos"/>
                <a:ea typeface="Aptos"/>
                <a:cs typeface="Aptos"/>
              </a:rPr>
              <a:t>СОБИРАТЕЛЬСТВО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EB00E84-A724-4C0F-81F8-38AF441DD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124200"/>
            <a:ext cx="38862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625" b="1" i="0">
                <a:solidFill>
                  <a:srgbClr val="29231D"/>
                </a:solidFill>
                <a:latin typeface="Georgia"/>
                <a:ea typeface="Georgia"/>
                <a:cs typeface="Georgia"/>
              </a:defRPr>
            </a:pPr>
            <a:r>
              <a:rPr sz="2625" b="1" i="0">
                <a:solidFill>
                  <a:srgbClr val="29231D"/>
                </a:solidFill>
                <a:latin typeface="Georgia"/>
                <a:ea typeface="Georgia"/>
                <a:cs typeface="Georgia"/>
              </a:rPr>
              <a:t>Люди брали то,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 sz="2625" b="1" i="0">
                <a:solidFill>
                  <a:srgbClr val="29231D"/>
                </a:solidFill>
                <a:latin typeface="Georgia"/>
                <a:ea typeface="Georgia"/>
                <a:cs typeface="Georgia"/>
              </a:defRPr>
            </a:pPr>
            <a:r>
              <a:rPr sz="2625" b="1" i="0">
                <a:solidFill>
                  <a:srgbClr val="29231D"/>
                </a:solidFill>
                <a:latin typeface="Georgia"/>
                <a:ea typeface="Georgia"/>
                <a:cs typeface="Georgia"/>
              </a:rPr>
              <a:t>что давала природа.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5E68228-7596-4235-BE35-CE83727D5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248150"/>
            <a:ext cx="3924300" cy="125730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F1D9C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D8DC719-A07F-4664-A414-90DCB38B2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4438650"/>
            <a:ext cx="35242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 i="0">
                <a:solidFill>
                  <a:srgbClr val="A64F32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A64F32"/>
                </a:solidFill>
                <a:latin typeface="Aptos"/>
                <a:ea typeface="Aptos"/>
                <a:cs typeface="Aptos"/>
              </a:rPr>
              <a:t>ПРИСВАИВАЮЩЕЕ ХОЗЯЙСТВО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1FB771B-38BB-44B7-9E15-705186D50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4819650"/>
            <a:ext cx="3429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3B3128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3B3128"/>
                </a:solidFill>
                <a:latin typeface="Aptos"/>
                <a:ea typeface="Aptos"/>
                <a:cs typeface="Aptos"/>
              </a:rPr>
              <a:t>Хозяйство, основанное на том,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3B3128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3B3128"/>
                </a:solidFill>
                <a:latin typeface="Aptos"/>
                <a:ea typeface="Aptos"/>
                <a:cs typeface="Aptos"/>
              </a:rPr>
              <a:t>что давала природа.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86FEA9E-4534-465F-96B9-A155356CA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10972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200" b="0" i="0">
                <a:solidFill>
                  <a:srgbClr val="6E5A49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6E5A49"/>
                </a:solidFill>
                <a:latin typeface="Aptos"/>
                <a:ea typeface="Aptos"/>
                <a:cs typeface="Aptos"/>
              </a:rPr>
              <a:t>100ballnik.com  •  5</a:t>
            </a:r>
          </a:p>
        </p:txBody>
      </p:sp>
    </p:spTree>
    <p:extLst>
      <p:ext uri="{BB962C8B-B14F-4D97-AF65-F5344CB8AC3E}">
        <p14:creationId xmlns:p14="http://schemas.microsoft.com/office/powerpoint/2010/main" val="87689828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8E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726CA47-4C32-40FB-9D01-1E1A87060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685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1200" b="1" i="0">
                <a:solidFill>
                  <a:srgbClr val="A64F32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A64F32"/>
                </a:solidFill>
                <a:latin typeface="Aptos"/>
                <a:ea typeface="Aptos"/>
                <a:cs typeface="Aptos"/>
              </a:rPr>
              <a:t>ОХОТА И ПЕРВЫЕ ОРУДИЯ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0152361-049B-4621-B0B1-F09E2A757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1000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450" b="1" i="0">
                <a:solidFill>
                  <a:srgbClr val="29231D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29231D"/>
                </a:solidFill>
                <a:latin typeface="Georgia"/>
                <a:ea typeface="Georgia"/>
                <a:cs typeface="Georgia"/>
              </a:rPr>
              <a:t>Охота требовала действовать вместе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F7053E8-23B8-4048-8DB0-BC1085C00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33375"/>
            <a:ext cx="552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950" b="1" i="0">
                <a:solidFill>
                  <a:srgbClr val="466A76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466A76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B634A61-EC4C-4FBB-9846-3E8186184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9A3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c5c756a15d046e2"/>
          <a:srcRect xmlns:a="http://schemas.openxmlformats.org/drawingml/2006/main" l="28122" t="0" r="2812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1524000"/>
            <a:ext cx="6953250" cy="4362450"/>
          </a:xfrm>
          <a:prstGeom xmlns:a="http://schemas.openxmlformats.org/drawingml/2006/main" prst="roundRect">
            <a:avLst>
              <a:gd name="adj" fmla="val 3493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D9E85A8-5FA6-49F5-AEE9-11A014363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1657350"/>
            <a:ext cx="304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 i="0">
                <a:solidFill>
                  <a:srgbClr val="A64F32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A64F32"/>
                </a:solidFill>
                <a:latin typeface="Aptos"/>
                <a:ea typeface="Aptos"/>
                <a:cs typeface="Aptos"/>
              </a:rPr>
              <a:t>СПОСОБЫ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E6883D8-453C-4541-AE99-B50BBAEFF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2162175"/>
            <a:ext cx="123825" cy="1238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64F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F6C0066-810A-4106-8A5A-DCC4C2FA7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2095500"/>
            <a:ext cx="299085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950" b="1" i="0">
                <a:solidFill>
                  <a:srgbClr val="29231D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29231D"/>
                </a:solidFill>
                <a:latin typeface="Aptos"/>
                <a:ea typeface="Aptos"/>
                <a:cs typeface="Aptos"/>
              </a:rPr>
              <a:t>Ловушки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B02AE1A-4704-4998-91A4-01C475706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2381250"/>
            <a:ext cx="29908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725" b="0" i="0">
                <a:solidFill>
                  <a:srgbClr val="3B3128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3B3128"/>
                </a:solidFill>
                <a:latin typeface="Aptos"/>
                <a:ea typeface="Aptos"/>
                <a:cs typeface="Aptos"/>
              </a:rPr>
              <a:t>для крупных животных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35CD74B-CB03-475A-906C-9A19DAC47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019425"/>
            <a:ext cx="123825" cy="1238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66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3056203-6187-4604-AE5F-D0C0A015F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2952750"/>
            <a:ext cx="299085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950" b="1" i="0">
                <a:solidFill>
                  <a:srgbClr val="29231D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29231D"/>
                </a:solidFill>
                <a:latin typeface="Aptos"/>
                <a:ea typeface="Aptos"/>
                <a:cs typeface="Aptos"/>
              </a:rPr>
              <a:t>Загон зверя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C192848-C615-4CB7-8A4F-08EA6F497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238500"/>
            <a:ext cx="29908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725" b="0" i="0">
                <a:solidFill>
                  <a:srgbClr val="3B3128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3B3128"/>
                </a:solidFill>
                <a:latin typeface="Aptos"/>
                <a:ea typeface="Aptos"/>
                <a:cs typeface="Aptos"/>
              </a:rPr>
              <a:t>только коллективно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A7B7C8C-B021-43D9-9C5D-42AAA32E9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981450"/>
            <a:ext cx="3276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 i="0">
                <a:solidFill>
                  <a:srgbClr val="A64F32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A64F32"/>
                </a:solidFill>
                <a:latin typeface="Aptos"/>
                <a:ea typeface="Aptos"/>
                <a:cs typeface="Aptos"/>
              </a:rPr>
              <a:t>ОРУДИЯ ИЗ КАМНЯ И ДЕРЕВА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6BFA6A9-41C4-4B2E-A3D6-BA3EE1091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4362450"/>
            <a:ext cx="32766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 i="0">
                <a:solidFill>
                  <a:srgbClr val="29231D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29231D"/>
                </a:solidFill>
                <a:latin typeface="Aptos"/>
                <a:ea typeface="Aptos"/>
                <a:cs typeface="Aptos"/>
              </a:rPr>
              <a:t>оббитая галька · рубило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025" b="1" i="0">
                <a:solidFill>
                  <a:srgbClr val="29231D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29231D"/>
                </a:solidFill>
                <a:latin typeface="Aptos"/>
                <a:ea typeface="Aptos"/>
                <a:cs typeface="Aptos"/>
              </a:rPr>
              <a:t>дубина · рогатина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6B86733-58AF-4411-85E3-D58C07BE9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5295900"/>
            <a:ext cx="3276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9A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241746A-8354-4BA7-89E4-458E92175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5505450"/>
            <a:ext cx="3276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75" b="0" i="1">
                <a:solidFill>
                  <a:srgbClr val="3B3128"/>
                </a:solidFill>
                <a:latin typeface="Aptos"/>
                <a:ea typeface="Aptos"/>
                <a:cs typeface="Aptos"/>
              </a:defRPr>
            </a:pPr>
            <a:r>
              <a:rPr sz="1575" b="0" i="1">
                <a:solidFill>
                  <a:srgbClr val="3B3128"/>
                </a:solidFill>
                <a:latin typeface="Aptos"/>
                <a:ea typeface="Aptos"/>
                <a:cs typeface="Aptos"/>
              </a:rPr>
              <a:t>Успешная охота давала мясную пищу.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F1FCA2D-B8B6-4514-9438-6E77ADD53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10972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200" b="0" i="0">
                <a:solidFill>
                  <a:srgbClr val="6E5A49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6E5A49"/>
                </a:solidFill>
                <a:latin typeface="Aptos"/>
                <a:ea typeface="Aptos"/>
                <a:cs typeface="Aptos"/>
              </a:rPr>
              <a:t>100ballnik.com  •  6</a:t>
            </a:r>
          </a:p>
        </p:txBody>
      </p:sp>
    </p:spTree>
    <p:extLst>
      <p:ext uri="{BB962C8B-B14F-4D97-AF65-F5344CB8AC3E}">
        <p14:creationId xmlns:p14="http://schemas.microsoft.com/office/powerpoint/2010/main" val="208217149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5E8D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786A3FC-D57B-4E49-9FD6-34D1C5906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685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1200" b="1" i="0">
                <a:solidFill>
                  <a:srgbClr val="A64F32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A64F32"/>
                </a:solidFill>
                <a:latin typeface="Aptos"/>
                <a:ea typeface="Aptos"/>
                <a:cs typeface="Aptos"/>
              </a:rPr>
              <a:t>ПРИЧИНА И СЛЕДСТВИЕ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973E4EE-E4AE-4F78-9BF2-F99BB48F0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1000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450" b="1" i="0">
                <a:solidFill>
                  <a:srgbClr val="29231D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29231D"/>
                </a:solidFill>
                <a:latin typeface="Georgia"/>
                <a:ea typeface="Georgia"/>
                <a:cs typeface="Georgia"/>
              </a:rPr>
              <a:t>Труд менял человека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F38F396-0D57-417F-9F02-B4399AE3C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33375"/>
            <a:ext cx="552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950" b="1" i="0">
                <a:solidFill>
                  <a:srgbClr val="466A76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466A76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8CC4AAE-CEA7-4B4B-8449-68DD1156D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9A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76F8A02-E937-4EBC-A440-BE6DB480F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3181350"/>
            <a:ext cx="5143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4F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A1B7ECD-C328-4693-8662-1473C1046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57525" y="2876550"/>
            <a:ext cx="2667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3600" b="1" i="0">
                <a:solidFill>
                  <a:srgbClr val="A64F32"/>
                </a:solidFill>
                <a:latin typeface="Aptos"/>
                <a:ea typeface="Aptos"/>
                <a:cs typeface="Aptos"/>
              </a:defRPr>
            </a:pPr>
            <a:r>
              <a:rPr sz="3600" b="1" i="0">
                <a:solidFill>
                  <a:srgbClr val="A64F32"/>
                </a:solidFill>
                <a:latin typeface="Aptos"/>
                <a:ea typeface="Aptos"/>
                <a:cs typeface="Aptos"/>
              </a:rPr>
              <a:t>›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B3F17E1-BAA4-463E-984E-944D41548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24525" y="3181350"/>
            <a:ext cx="5143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9A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1320E4E-5EA6-427F-87A3-65AF13E01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2876550"/>
            <a:ext cx="2667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3600" b="1" i="0">
                <a:solidFill>
                  <a:srgbClr val="D39A3F"/>
                </a:solidFill>
                <a:latin typeface="Aptos"/>
                <a:ea typeface="Aptos"/>
                <a:cs typeface="Aptos"/>
              </a:defRPr>
            </a:pPr>
            <a:r>
              <a:rPr sz="3600" b="1" i="0">
                <a:solidFill>
                  <a:srgbClr val="D39A3F"/>
                </a:solidFill>
                <a:latin typeface="Aptos"/>
                <a:ea typeface="Aptos"/>
                <a:cs typeface="Aptos"/>
              </a:rPr>
              <a:t>›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8A4861F-6253-4010-A2E1-B9BD213AF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181350"/>
            <a:ext cx="5143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66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803CC97-6AE5-4C6D-AA06-497AE43D4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77275" y="2876550"/>
            <a:ext cx="2667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3600" b="1" i="0">
                <a:solidFill>
                  <a:srgbClr val="466A76"/>
                </a:solidFill>
                <a:latin typeface="Aptos"/>
                <a:ea typeface="Aptos"/>
                <a:cs typeface="Aptos"/>
              </a:defRPr>
            </a:pPr>
            <a:r>
              <a:rPr sz="3600" b="1" i="0">
                <a:solidFill>
                  <a:srgbClr val="466A76"/>
                </a:solidFill>
                <a:latin typeface="Aptos"/>
                <a:ea typeface="Aptos"/>
                <a:cs typeface="Aptos"/>
              </a:rPr>
              <a:t>›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1539E18-BA5C-416B-A311-A887397A6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1733550"/>
            <a:ext cx="628650" cy="6286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64F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4D14CE5-467A-4C2E-AA1B-16CA4CDDD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1733550"/>
            <a:ext cx="6286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2250" b="1" i="0">
                <a:solidFill>
                  <a:srgbClr val="FFFDF7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FFFDF7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8519DBC-233F-48B0-9AD5-A8F344865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47950"/>
            <a:ext cx="2238375" cy="1409700"/>
          </a:xfrm>
          <a:prstGeom xmlns:a="http://schemas.openxmlformats.org/drawingml/2006/main" prst="roundRect">
            <a:avLst>
              <a:gd name="adj" fmla="val 10811"/>
            </a:avLst>
          </a:prstGeom>
          <a:solidFill xmlns:a="http://schemas.openxmlformats.org/drawingml/2006/main">
            <a:srgbClr val="FFFDF7"/>
          </a:solidFill>
          <a:ln xmlns:a="http://schemas.openxmlformats.org/drawingml/2006/main" w="19050">
            <a:solidFill>
              <a:srgbClr val="A64F32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47A70ED-F742-4AA3-9064-9C4B228C0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895600"/>
            <a:ext cx="18954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950" b="1" i="0">
                <a:solidFill>
                  <a:srgbClr val="29231D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29231D"/>
                </a:solidFill>
                <a:latin typeface="Aptos"/>
                <a:ea typeface="Aptos"/>
                <a:cs typeface="Aptos"/>
              </a:rPr>
              <a:t>Трудовая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950" b="1" i="0">
                <a:solidFill>
                  <a:srgbClr val="29231D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29231D"/>
                </a:solidFill>
                <a:latin typeface="Aptos"/>
                <a:ea typeface="Aptos"/>
                <a:cs typeface="Aptos"/>
              </a:rPr>
              <a:t>деятельность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2EF6FCA-231F-4F4B-B91D-A2E16B45A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725" y="1733550"/>
            <a:ext cx="628650" cy="6286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39A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2FF489D-0499-4364-BEFE-7B486A96F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725" y="1733550"/>
            <a:ext cx="6286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2250" b="1" i="0">
                <a:solidFill>
                  <a:srgbClr val="FFFDF7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FFFDF7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2505AE3-4691-4E12-B478-7FFA94B3B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2647950"/>
            <a:ext cx="2238375" cy="1409700"/>
          </a:xfrm>
          <a:prstGeom xmlns:a="http://schemas.openxmlformats.org/drawingml/2006/main" prst="roundRect">
            <a:avLst>
              <a:gd name="adj" fmla="val 10811"/>
            </a:avLst>
          </a:prstGeom>
          <a:solidFill xmlns:a="http://schemas.openxmlformats.org/drawingml/2006/main">
            <a:srgbClr val="FFFDF7"/>
          </a:solidFill>
          <a:ln xmlns:a="http://schemas.openxmlformats.org/drawingml/2006/main" w="19050">
            <a:solidFill>
              <a:srgbClr val="D39A3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C75E058-03F5-454D-A970-FFEA5C3D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2895600"/>
            <a:ext cx="18954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950" b="1" i="0">
                <a:solidFill>
                  <a:srgbClr val="29231D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29231D"/>
                </a:solidFill>
                <a:latin typeface="Aptos"/>
                <a:ea typeface="Aptos"/>
                <a:cs typeface="Aptos"/>
              </a:rPr>
              <a:t>Руки становились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950" b="1" i="0">
                <a:solidFill>
                  <a:srgbClr val="29231D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29231D"/>
                </a:solidFill>
                <a:latin typeface="Aptos"/>
                <a:ea typeface="Aptos"/>
                <a:cs typeface="Aptos"/>
              </a:rPr>
              <a:t>ловкими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592D045-3539-42F3-A0DD-76A1F672E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1733550"/>
            <a:ext cx="628650" cy="6286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66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79C1CC7-136E-406F-BD21-5D2FF1456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1733550"/>
            <a:ext cx="6286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2250" b="1" i="0">
                <a:solidFill>
                  <a:srgbClr val="FFFDF7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FFFDF7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2D034F5-509E-44AB-9BE2-70D1503BA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647950"/>
            <a:ext cx="2238375" cy="1409700"/>
          </a:xfrm>
          <a:prstGeom xmlns:a="http://schemas.openxmlformats.org/drawingml/2006/main" prst="roundRect">
            <a:avLst>
              <a:gd name="adj" fmla="val 10811"/>
            </a:avLst>
          </a:prstGeom>
          <a:solidFill xmlns:a="http://schemas.openxmlformats.org/drawingml/2006/main">
            <a:srgbClr val="FFFDF7"/>
          </a:solidFill>
          <a:ln xmlns:a="http://schemas.openxmlformats.org/drawingml/2006/main" w="19050">
            <a:solidFill>
              <a:srgbClr val="466A7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01D24A3-A252-4B78-80E8-8B1215907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895600"/>
            <a:ext cx="18954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950" b="1" i="0">
                <a:solidFill>
                  <a:srgbClr val="29231D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29231D"/>
                </a:solidFill>
                <a:latin typeface="Aptos"/>
                <a:ea typeface="Aptos"/>
                <a:cs typeface="Aptos"/>
              </a:rPr>
              <a:t>Развивались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950" b="1" i="0">
                <a:solidFill>
                  <a:srgbClr val="29231D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29231D"/>
                </a:solidFill>
                <a:latin typeface="Aptos"/>
                <a:ea typeface="Aptos"/>
                <a:cs typeface="Aptos"/>
              </a:rPr>
              <a:t>мышление и мозг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9ABC8EE-475A-4544-887B-35BBA1936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96475" y="1733550"/>
            <a:ext cx="628650" cy="6286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C765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8781BF3-7BDF-4821-BB4A-18D350CB8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96475" y="1733550"/>
            <a:ext cx="6286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2250" b="1" i="0">
                <a:solidFill>
                  <a:srgbClr val="FFFDF7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FFFDF7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765A5D5-1646-41DE-A4E9-342A0FF8C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2647950"/>
            <a:ext cx="2238375" cy="1409700"/>
          </a:xfrm>
          <a:prstGeom xmlns:a="http://schemas.openxmlformats.org/drawingml/2006/main" prst="roundRect">
            <a:avLst>
              <a:gd name="adj" fmla="val 10811"/>
            </a:avLst>
          </a:prstGeom>
          <a:solidFill xmlns:a="http://schemas.openxmlformats.org/drawingml/2006/main">
            <a:srgbClr val="FFFDF7"/>
          </a:solidFill>
          <a:ln xmlns:a="http://schemas.openxmlformats.org/drawingml/2006/main" w="19050">
            <a:solidFill>
              <a:srgbClr val="6C7657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AD24ADA-6C7C-49A6-BD41-29E7343F1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67825" y="2895600"/>
            <a:ext cx="18954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950" b="1" i="0">
                <a:solidFill>
                  <a:srgbClr val="29231D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29231D"/>
                </a:solidFill>
                <a:latin typeface="Aptos"/>
                <a:ea typeface="Aptos"/>
                <a:cs typeface="Aptos"/>
              </a:rPr>
              <a:t>В общении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950" b="1" i="0">
                <a:solidFill>
                  <a:srgbClr val="29231D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29231D"/>
                </a:solidFill>
                <a:latin typeface="Aptos"/>
                <a:ea typeface="Aptos"/>
                <a:cs typeface="Aptos"/>
              </a:rPr>
              <a:t>развивалась речь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C1C97BE-702A-4222-974D-CCB2A474F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914900"/>
            <a:ext cx="9067800" cy="876300"/>
          </a:xfrm>
          <a:prstGeom xmlns:a="http://schemas.openxmlformats.org/drawingml/2006/main" prst="roundRect">
            <a:avLst>
              <a:gd name="adj" fmla="val 17391"/>
            </a:avLst>
          </a:prstGeom>
          <a:solidFill xmlns:a="http://schemas.openxmlformats.org/drawingml/2006/main">
            <a:srgbClr val="DCE8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4C2A13D-DE88-4536-823F-3A486FAA5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5067300"/>
            <a:ext cx="84963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75" b="1" i="0">
                <a:solidFill>
                  <a:srgbClr val="466A76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466A76"/>
                </a:solidFill>
                <a:latin typeface="Aptos"/>
                <a:ea typeface="Aptos"/>
                <a:cs typeface="Aptos"/>
              </a:rPr>
              <a:t>Навыки обработки орудий передавались из поколения в поколение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875" b="1" i="0">
                <a:solidFill>
                  <a:srgbClr val="466A76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466A76"/>
                </a:solidFill>
                <a:latin typeface="Aptos"/>
                <a:ea typeface="Aptos"/>
                <a:cs typeface="Aptos"/>
              </a:rPr>
              <a:t>и совершенствовались.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D095D99-30DD-41FC-AB31-2C896F3DC7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10972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200" b="0" i="0">
                <a:solidFill>
                  <a:srgbClr val="6E5A49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6E5A49"/>
                </a:solidFill>
                <a:latin typeface="Aptos"/>
                <a:ea typeface="Aptos"/>
                <a:cs typeface="Aptos"/>
              </a:rPr>
              <a:t>100ballnik.com  •  7</a:t>
            </a:r>
          </a:p>
        </p:txBody>
      </p:sp>
    </p:spTree>
    <p:extLst>
      <p:ext uri="{BB962C8B-B14F-4D97-AF65-F5344CB8AC3E}">
        <p14:creationId xmlns:p14="http://schemas.microsoft.com/office/powerpoint/2010/main" val="593170645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79f098994144308"/>
          <a:srcRect xmlns:a="http://schemas.openxmlformats.org/drawingml/2006/main" l="25545" t="0" r="2554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AFE0DB8-6974-41C0-AA24-51A910A38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52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1A16">
              <a:alpha val="8509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452A378-E22F-487B-BE11-F5F09F96A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"/>
            <a:ext cx="6572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 i="0">
                <a:solidFill>
                  <a:srgbClr val="EAC978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EAC978"/>
                </a:solidFill>
                <a:latin typeface="Aptos"/>
                <a:ea typeface="Aptos"/>
                <a:cs typeface="Aptos"/>
              </a:rPr>
              <a:t>ОГОНЬ ИЗМЕНИЛ ЖИЗНЬ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A8F42AC-785C-49E5-B73F-3B9ECE8D8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9600"/>
            <a:ext cx="8286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3450" b="1" i="0">
                <a:solidFill>
                  <a:srgbClr val="FFFDF7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FFFDF7"/>
                </a:solidFill>
                <a:latin typeface="Georgia"/>
                <a:ea typeface="Georgia"/>
                <a:cs typeface="Georgia"/>
              </a:rPr>
              <a:t>Четыре возможности огня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824FC3D-45EC-4FA9-9478-89CA275FB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28800"/>
            <a:ext cx="295275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A64F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1DA06A7-DDA7-49BE-9F2D-B49CC0CC1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828800"/>
            <a:ext cx="2686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425" b="1" i="0">
                <a:solidFill>
                  <a:srgbClr val="FFFDF7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FFFDF7"/>
                </a:solidFill>
                <a:latin typeface="Aptos"/>
                <a:ea typeface="Aptos"/>
                <a:cs typeface="Aptos"/>
              </a:rPr>
              <a:t>ПРИГОТОВЛЕНИЕ ПИЩИ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A45384C-1897-4BE1-887E-E46D0C0AD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1828800"/>
            <a:ext cx="238125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D39A3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B3400C5-F39A-41C4-8899-88C6AA83C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1828800"/>
            <a:ext cx="2114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425" b="1" i="0">
                <a:solidFill>
                  <a:srgbClr val="FFFDF7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FFFDF7"/>
                </a:solidFill>
                <a:latin typeface="Aptos"/>
                <a:ea typeface="Aptos"/>
                <a:cs typeface="Aptos"/>
              </a:rPr>
              <a:t>ОБОГРЕВ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A46EA16-9933-463D-B665-7FFB1D869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76850"/>
            <a:ext cx="28575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466A7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A17AA67-BA84-4D0A-84C2-DB028E828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276850"/>
            <a:ext cx="2590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425" b="1" i="0">
                <a:solidFill>
                  <a:srgbClr val="FFFDF7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FFFDF7"/>
                </a:solidFill>
                <a:latin typeface="Aptos"/>
                <a:ea typeface="Aptos"/>
                <a:cs typeface="Aptos"/>
              </a:rPr>
              <a:t>ЗАЩИТА ОТ ЗВЕРЕЙ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92E59D9-8462-4162-B832-A9481727F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5276850"/>
            <a:ext cx="314325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6C7657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13A3DC8-0527-4FA6-B8C4-D1E70C4B7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5276850"/>
            <a:ext cx="2876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425" b="1" i="0">
                <a:solidFill>
                  <a:srgbClr val="FFFDF7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FFFDF7"/>
                </a:solidFill>
                <a:latin typeface="Aptos"/>
                <a:ea typeface="Aptos"/>
                <a:cs typeface="Aptos"/>
              </a:rPr>
              <a:t>ОСВЕЩЕНИЕ ПЕЩЕРЫ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5B5EAE7-49A1-4A86-A7C0-466D5C93D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10972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200" b="0" i="0">
                <a:solidFill>
                  <a:srgbClr val="F7E8CE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F7E8CE"/>
                </a:solidFill>
                <a:latin typeface="Aptos"/>
                <a:ea typeface="Aptos"/>
                <a:cs typeface="Aptos"/>
              </a:rPr>
              <a:t>100ballnik.com  •  8</a:t>
            </a:r>
          </a:p>
        </p:txBody>
      </p:sp>
    </p:spTree>
    <p:extLst>
      <p:ext uri="{BB962C8B-B14F-4D97-AF65-F5344CB8AC3E}">
        <p14:creationId xmlns:p14="http://schemas.microsoft.com/office/powerpoint/2010/main" val="85675157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8E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B99C909-19C6-467F-A75F-50E7925A1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685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1200" b="1" i="0">
                <a:solidFill>
                  <a:srgbClr val="A64F32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A64F32"/>
                </a:solidFill>
                <a:latin typeface="Aptos"/>
                <a:ea typeface="Aptos"/>
                <a:cs typeface="Aptos"/>
              </a:rPr>
              <a:t>ОТ ПОДДЕРЖАНИЯ ПЛАМЕНИ — К УМЕНИЮ ДОБЫВАТЬ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6B5F54E-8988-4DD3-A9CB-CF2F683CC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"/>
            <a:ext cx="1000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450" b="1" i="0">
                <a:solidFill>
                  <a:srgbClr val="29231D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29231D"/>
                </a:solidFill>
                <a:latin typeface="Georgia"/>
                <a:ea typeface="Georgia"/>
                <a:cs typeface="Georgia"/>
              </a:rPr>
              <a:t>Как научились добывать огонь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CCD0C71-5188-418C-B5A6-91071BCC7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33375"/>
            <a:ext cx="552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950" b="1" i="0">
                <a:solidFill>
                  <a:srgbClr val="466A76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466A76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37EDD0A-ED65-447F-97C1-C3FC3ADB4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9A3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74154f72244403"/>
          <a:srcRect xmlns:a="http://schemas.openxmlformats.org/drawingml/2006/main" l="30604" t="0" r="30604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1524000"/>
            <a:ext cx="6191250" cy="4381500"/>
          </a:xfrm>
          <a:prstGeom xmlns:a="http://schemas.openxmlformats.org/drawingml/2006/main" prst="roundRect">
            <a:avLst>
              <a:gd name="adj" fmla="val 3478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BBB6F3F-34E7-4A86-AB44-5317C0F16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6764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64F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56E8331-B563-409C-82B0-F87AD6356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67640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875" b="1" i="0">
                <a:solidFill>
                  <a:srgbClr val="FFFDF7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FFFDF7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5572643-A1C9-4B67-8772-92F1DC578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1657350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50" b="1" i="0">
                <a:solidFill>
                  <a:srgbClr val="A64F32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A64F32"/>
                </a:solidFill>
                <a:latin typeface="Aptos"/>
                <a:ea typeface="Aptos"/>
                <a:cs typeface="Aptos"/>
              </a:rPr>
              <a:t>Сначала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F370D65-A4E0-4C20-93E2-FB9F0141C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2009775"/>
            <a:ext cx="3238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875" b="1" i="0">
                <a:solidFill>
                  <a:srgbClr val="29231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29231D"/>
                </a:solidFill>
                <a:latin typeface="Aptos"/>
                <a:ea typeface="Aptos"/>
                <a:cs typeface="Aptos"/>
              </a:rPr>
              <a:t>непрерывно поддерживали</a:t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875" b="1" i="0">
                <a:solidFill>
                  <a:srgbClr val="29231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29231D"/>
                </a:solidFill>
                <a:latin typeface="Aptos"/>
                <a:ea typeface="Aptos"/>
                <a:cs typeface="Aptos"/>
              </a:rPr>
              <a:t>найденное пламя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B8BD007-9FA6-4E62-82E6-7FE317BC4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2305050"/>
            <a:ext cx="381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C99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4868FC6-E0AC-4A80-988C-1CBA06189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02895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66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D719C1E-221E-4816-9891-1A37E3A7A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02895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875" b="1" i="0">
                <a:solidFill>
                  <a:srgbClr val="FFFDF7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FFFDF7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B777134-FE25-4B84-96DF-D7E911780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3009900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50" b="1" i="0">
                <a:solidFill>
                  <a:srgbClr val="466A7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466A76"/>
                </a:solidFill>
                <a:latin typeface="Aptos"/>
                <a:ea typeface="Aptos"/>
                <a:cs typeface="Aptos"/>
              </a:rPr>
              <a:t>Позднее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DA7D661-76CB-4DDC-A688-926452BD2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3362325"/>
            <a:ext cx="3238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875" b="1" i="0">
                <a:solidFill>
                  <a:srgbClr val="29231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29231D"/>
                </a:solidFill>
                <a:latin typeface="Aptos"/>
                <a:ea typeface="Aptos"/>
                <a:cs typeface="Aptos"/>
              </a:rPr>
              <a:t>добывали огонь трением</a:t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875" b="1" i="0">
                <a:solidFill>
                  <a:srgbClr val="29231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29231D"/>
                </a:solidFill>
                <a:latin typeface="Aptos"/>
                <a:ea typeface="Aptos"/>
                <a:cs typeface="Aptos"/>
              </a:rPr>
              <a:t>или высеканием искр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C9F7820-FE4A-435F-BC4A-3FED39F24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657600"/>
            <a:ext cx="381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C99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F78864B-590F-4B86-8824-9C8F61C63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43815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C765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D3F0D9D-5E45-4256-94CE-B8E7FE4F8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438150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875" b="1" i="0">
                <a:solidFill>
                  <a:srgbClr val="FFFDF7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FFFDF7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BB08C97-A813-41C5-84CC-7EC749CB7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4362450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50" b="1" i="0">
                <a:solidFill>
                  <a:srgbClr val="6C7657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6C7657"/>
                </a:solidFill>
                <a:latin typeface="Aptos"/>
                <a:ea typeface="Aptos"/>
                <a:cs typeface="Aptos"/>
              </a:rPr>
              <a:t>Затем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9DDFF61-9792-471D-BE45-86F9BD462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4714875"/>
            <a:ext cx="3238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875" b="1" i="0">
                <a:solidFill>
                  <a:srgbClr val="29231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29231D"/>
                </a:solidFill>
                <a:latin typeface="Aptos"/>
                <a:ea typeface="Aptos"/>
                <a:cs typeface="Aptos"/>
              </a:rPr>
              <a:t>сохраняли и переносили</a:t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875" b="1" i="0">
                <a:solidFill>
                  <a:srgbClr val="29231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29231D"/>
                </a:solidFill>
                <a:latin typeface="Aptos"/>
                <a:ea typeface="Aptos"/>
                <a:cs typeface="Aptos"/>
              </a:rPr>
              <a:t>на большие расстояния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7A02C3A-B7DA-4E23-8FB9-0046D0C1D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10972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1200" b="0" i="0">
                <a:solidFill>
                  <a:srgbClr val="6E5A49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6E5A49"/>
                </a:solidFill>
                <a:latin typeface="Aptos"/>
                <a:ea typeface="Aptos"/>
                <a:cs typeface="Aptos"/>
              </a:rPr>
              <a:t>100ballnik.com  •  9</a:t>
            </a:r>
          </a:p>
        </p:txBody>
      </p:sp>
    </p:spTree>
    <p:extLst>
      <p:ext uri="{BB962C8B-B14F-4D97-AF65-F5344CB8AC3E}">
        <p14:creationId xmlns:p14="http://schemas.microsoft.com/office/powerpoint/2010/main" val="196712109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100ballnik.com</dc:creator>
  <lastModifiedBy>100ballnik.com</lastModifiedBy>
  <dc:title>Первобытные охотники и собиратели — Урок 2</dc:title>
  <dcterms:created xsi:type="dcterms:W3CDTF">2026-08-25T10:54:06.7730000Z</dcterms:created>
  <dcterms:modified xsi:type="dcterms:W3CDTF">2026-08-25T10:54:06.7730000Z</dcterms:modified>
</coreProperties>
</file>