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ide_detailed_illustration_of_a_prehistoric_stone_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21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85800" y="731520"/>
            <a:ext cx="5486400" cy="52120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51560" y="1097280"/>
            <a:ext cx="475488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A2B4F"/>
                </a:solidFill>
                <a:latin typeface="Aptos Display"/>
              </a:rPr>
              <a:t>Древнейшие люди</a:t>
            </a:r>
          </a:p>
          <a:p>
            <a:r>
              <a:rPr sz="1700">
                <a:solidFill>
                  <a:srgbClr val="6E7587"/>
                </a:solidFill>
                <a:latin typeface="Aptos"/>
              </a:rPr>
              <a:t>§ 1. Древнейшие люди
Учебник: В. Р. Мединский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051560" y="3063240"/>
            <a:ext cx="4389120" cy="457200"/>
          </a:xfrm>
          <a:prstGeom prst="roundRect">
            <a:avLst/>
          </a:prstGeom>
          <a:solidFill>
            <a:srgbClr val="FFA7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b="1" sz="1600">
                <a:solidFill>
                  <a:srgbClr val="FFFFFF"/>
                </a:solidFill>
                <a:latin typeface="Aptos"/>
              </a:rPr>
              <a:t>§ 1. Древнейшие люди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60120" y="3657600"/>
            <a:ext cx="4983480" cy="1508760"/>
          </a:xfrm>
          <a:prstGeom prst="roundRect">
            <a:avLst/>
          </a:prstGeom>
          <a:solidFill>
            <a:srgbClr val="F5F9FF"/>
          </a:solidFill>
          <a:ln w="12700"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46304" rIns="146304" tIns="109728" bIns="109728"/>
          <a:lstStyle/>
          <a:p>
            <a:pPr algn="l"/>
            <a:r>
              <a:rPr b="1" sz="1800">
                <a:solidFill>
                  <a:srgbClr val="1A2B4F"/>
                </a:solidFill>
                <a:latin typeface="Aptos"/>
              </a:rPr>
              <a:t>Что узнаем на уроке</a:t>
            </a:r>
          </a:p>
          <a:p>
            <a:pPr>
              <a:spcBef>
                <a:spcPts val="400"/>
              </a:spcBef>
            </a:pPr>
            <a:r>
              <a:rPr sz="1550">
                <a:solidFill>
                  <a:srgbClr val="2B2B2B"/>
                </a:solidFill>
                <a:latin typeface="Aptos"/>
              </a:rPr>
              <a:t>кто такие древнейшие люди;</a:t>
            </a:r>
          </a:p>
          <a:p>
            <a:pPr>
              <a:spcBef>
                <a:spcPts val="400"/>
              </a:spcBef>
            </a:pPr>
            <a:r>
              <a:rPr sz="1550">
                <a:solidFill>
                  <a:srgbClr val="2B2B2B"/>
                </a:solidFill>
                <a:latin typeface="Aptos"/>
              </a:rPr>
              <a:t>какими были их внешний вид и занятия;</a:t>
            </a:r>
          </a:p>
          <a:p>
            <a:pPr>
              <a:spcBef>
                <a:spcPts val="400"/>
              </a:spcBef>
            </a:pPr>
            <a:r>
              <a:rPr sz="1550">
                <a:solidFill>
                  <a:srgbClr val="2B2B2B"/>
                </a:solidFill>
                <a:latin typeface="Aptos"/>
              </a:rPr>
              <a:t>какую роль сыграли орудия труда и огонь.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0040" y="6400800"/>
            <a:ext cx="36576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6E7587"/>
                </a:solidFill>
                <a:latin typeface="Aptos"/>
              </a:rPr>
              <a:t>Автор презентации: 100ballnik.com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86384"/>
          </a:xfrm>
          <a:prstGeom prst="rect">
            <a:avLst/>
          </a:prstGeom>
          <a:solidFill>
            <a:srgbClr val="1A2B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86384"/>
            <a:ext cx="12191695" cy="64008"/>
          </a:xfrm>
          <a:prstGeom prst="rect">
            <a:avLst/>
          </a:prstGeom>
          <a:solidFill>
            <a:srgbClr val="EF53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128016"/>
            <a:ext cx="1024128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Aptos Display"/>
              </a:rPr>
              <a:t>Почему огонь изменил жизнь человека?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561320" y="164592"/>
            <a:ext cx="1143000" cy="310896"/>
          </a:xfrm>
          <a:prstGeom prst="roundRect">
            <a:avLst/>
          </a:prstGeom>
          <a:solidFill>
            <a:srgbClr val="EF53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100" b="1">
                <a:solidFill>
                  <a:srgbClr val="FFFFFF"/>
                </a:solidFill>
                <a:latin typeface="Aptos"/>
              </a:rPr>
              <a:t>Значение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85800" y="1143000"/>
            <a:ext cx="10789920" cy="438912"/>
          </a:xfrm>
          <a:prstGeom prst="roundRect">
            <a:avLst/>
          </a:prstGeom>
          <a:solidFill>
            <a:srgbClr val="FFA7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600" b="1">
                <a:solidFill>
                  <a:srgbClr val="FFFFFF"/>
                </a:solidFill>
                <a:latin typeface="Aptos"/>
              </a:rPr>
              <a:t>Значение огня в жизни древнейших людей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828800"/>
            <a:ext cx="5303520" cy="1417320"/>
          </a:xfrm>
          <a:prstGeom prst="roundRect">
            <a:avLst/>
          </a:prstGeom>
          <a:solidFill>
            <a:srgbClr val="E3F2FD"/>
          </a:solidFill>
          <a:ln w="12700"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46304" rIns="146304" tIns="109728" bIns="109728"/>
          <a:lstStyle/>
          <a:p>
            <a:pPr algn="l"/>
            <a:r>
              <a:rPr b="1" sz="1800">
                <a:solidFill>
                  <a:srgbClr val="1A2B4F"/>
                </a:solidFill>
                <a:latin typeface="Aptos"/>
              </a:rPr>
              <a:t>Обогрев</a:t>
            </a:r>
          </a:p>
          <a:p>
            <a:pPr>
              <a:spcBef>
                <a:spcPts val="400"/>
              </a:spcBef>
            </a:pPr>
            <a:r>
              <a:rPr sz="1550">
                <a:solidFill>
                  <a:srgbClr val="2B2B2B"/>
                </a:solidFill>
                <a:latin typeface="Aptos"/>
              </a:rPr>
              <a:t>помогал согреваться в холодное время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126480" y="1828800"/>
            <a:ext cx="5303520" cy="1417320"/>
          </a:xfrm>
          <a:prstGeom prst="roundRect">
            <a:avLst/>
          </a:prstGeom>
          <a:solidFill>
            <a:srgbClr val="FFF8E1"/>
          </a:solidFill>
          <a:ln w="12700"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46304" rIns="146304" tIns="109728" bIns="109728"/>
          <a:lstStyle/>
          <a:p>
            <a:pPr algn="l"/>
            <a:r>
              <a:rPr b="1" sz="1800">
                <a:solidFill>
                  <a:srgbClr val="1A2B4F"/>
                </a:solidFill>
                <a:latin typeface="Aptos"/>
              </a:rPr>
              <a:t>Защита</a:t>
            </a:r>
          </a:p>
          <a:p>
            <a:pPr>
              <a:spcBef>
                <a:spcPts val="400"/>
              </a:spcBef>
            </a:pPr>
            <a:r>
              <a:rPr sz="1550">
                <a:solidFill>
                  <a:srgbClr val="2B2B2B"/>
                </a:solidFill>
                <a:latin typeface="Aptos"/>
              </a:rPr>
              <a:t>отпугивал опасных животных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1520" y="3794760"/>
            <a:ext cx="5303520" cy="1417320"/>
          </a:xfrm>
          <a:prstGeom prst="roundRect">
            <a:avLst/>
          </a:prstGeom>
          <a:solidFill>
            <a:srgbClr val="E8F5E9"/>
          </a:solidFill>
          <a:ln w="12700"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46304" rIns="146304" tIns="109728" bIns="109728"/>
          <a:lstStyle/>
          <a:p>
            <a:pPr algn="l"/>
            <a:r>
              <a:rPr b="1" sz="1800">
                <a:solidFill>
                  <a:srgbClr val="1A2B4F"/>
                </a:solidFill>
                <a:latin typeface="Aptos"/>
              </a:rPr>
              <a:t>Свет</a:t>
            </a:r>
          </a:p>
          <a:p>
            <a:pPr>
              <a:spcBef>
                <a:spcPts val="400"/>
              </a:spcBef>
            </a:pPr>
            <a:r>
              <a:rPr sz="1550">
                <a:solidFill>
                  <a:srgbClr val="2B2B2B"/>
                </a:solidFill>
                <a:latin typeface="Aptos"/>
              </a:rPr>
              <a:t>освещал пещеру и место стоянки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126480" y="3794760"/>
            <a:ext cx="5303520" cy="1417320"/>
          </a:xfrm>
          <a:prstGeom prst="roundRect">
            <a:avLst/>
          </a:prstGeom>
          <a:solidFill>
            <a:srgbClr val="FFEBEE"/>
          </a:solidFill>
          <a:ln w="12700"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46304" rIns="146304" tIns="109728" bIns="109728"/>
          <a:lstStyle/>
          <a:p>
            <a:pPr algn="l"/>
            <a:r>
              <a:rPr b="1" sz="1800">
                <a:solidFill>
                  <a:srgbClr val="1A2B4F"/>
                </a:solidFill>
                <a:latin typeface="Aptos"/>
              </a:rPr>
              <a:t>Пища</a:t>
            </a:r>
          </a:p>
          <a:p>
            <a:pPr>
              <a:spcBef>
                <a:spcPts val="400"/>
              </a:spcBef>
            </a:pPr>
            <a:r>
              <a:rPr sz="1550">
                <a:solidFill>
                  <a:srgbClr val="2B2B2B"/>
                </a:solidFill>
                <a:latin typeface="Aptos"/>
              </a:rPr>
              <a:t>позволял готовить еду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0040" y="6400800"/>
            <a:ext cx="36576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6E7587"/>
                </a:solidFill>
                <a:latin typeface="Aptos"/>
              </a:rPr>
              <a:t>Автор презентации: 100ballnik.com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86384"/>
          </a:xfrm>
          <a:prstGeom prst="rect">
            <a:avLst/>
          </a:prstGeom>
          <a:solidFill>
            <a:srgbClr val="1A2B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86384"/>
            <a:ext cx="12191695" cy="64008"/>
          </a:xfrm>
          <a:prstGeom prst="rect">
            <a:avLst/>
          </a:prstGeom>
          <a:solidFill>
            <a:srgbClr val="2E7D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128016"/>
            <a:ext cx="1024128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Aptos Display"/>
              </a:rPr>
              <a:t>Мини-тест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561320" y="164592"/>
            <a:ext cx="1143000" cy="310896"/>
          </a:xfrm>
          <a:prstGeom prst="roundRect">
            <a:avLst/>
          </a:prstGeom>
          <a:solidFill>
            <a:srgbClr val="2E7D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100" b="1">
                <a:solidFill>
                  <a:srgbClr val="FFFFFF"/>
                </a:solidFill>
                <a:latin typeface="Aptos"/>
              </a:rPr>
              <a:t>Проверка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94360" y="1115568"/>
            <a:ext cx="10972800" cy="1143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46304" rIns="146304" tIns="109728" bIns="109728"/>
          <a:lstStyle/>
          <a:p>
            <a:pPr algn="l"/>
            <a:r>
              <a:rPr b="1" sz="1800">
                <a:solidFill>
                  <a:srgbClr val="1A2B4F"/>
                </a:solidFill>
                <a:latin typeface="Aptos"/>
              </a:rPr>
              <a:t>1. Первые люди появились примерно...</a:t>
            </a:r>
          </a:p>
          <a:p>
            <a:pPr>
              <a:spcBef>
                <a:spcPts val="400"/>
              </a:spcBef>
            </a:pPr>
            <a:r>
              <a:rPr sz="1550">
                <a:solidFill>
                  <a:srgbClr val="2B2B2B"/>
                </a:solidFill>
                <a:latin typeface="Aptos"/>
              </a:rPr>
              <a:t>а) 2 млн лет назад      б) 100 тыс. лет назад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2487168"/>
            <a:ext cx="10972800" cy="1143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46304" rIns="146304" tIns="109728" bIns="109728"/>
          <a:lstStyle/>
          <a:p>
            <a:pPr algn="l"/>
            <a:r>
              <a:rPr b="1" sz="1800">
                <a:solidFill>
                  <a:srgbClr val="1A2B4F"/>
                </a:solidFill>
                <a:latin typeface="Aptos"/>
              </a:rPr>
              <a:t>2. Главное отличие человека от животных — это...</a:t>
            </a:r>
          </a:p>
          <a:p>
            <a:pPr>
              <a:spcBef>
                <a:spcPts val="400"/>
              </a:spcBef>
            </a:pPr>
            <a:r>
              <a:rPr sz="1550">
                <a:solidFill>
                  <a:srgbClr val="2B2B2B"/>
                </a:solidFill>
                <a:latin typeface="Aptos"/>
              </a:rPr>
              <a:t>а) умение делать орудия труда      б) быстрый бег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" y="3858768"/>
            <a:ext cx="10972800" cy="13258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46304" rIns="146304" tIns="109728" bIns="109728"/>
          <a:lstStyle/>
          <a:p>
            <a:pPr algn="l"/>
            <a:r>
              <a:rPr b="1" sz="1800">
                <a:solidFill>
                  <a:srgbClr val="1A2B4F"/>
                </a:solidFill>
                <a:latin typeface="Aptos"/>
              </a:rPr>
              <a:t>3. Основные занятия древнейших людей — это...</a:t>
            </a:r>
          </a:p>
          <a:p>
            <a:pPr>
              <a:spcBef>
                <a:spcPts val="400"/>
              </a:spcBef>
            </a:pPr>
            <a:r>
              <a:rPr sz="1550">
                <a:solidFill>
                  <a:srgbClr val="2B2B2B"/>
                </a:solidFill>
                <a:latin typeface="Aptos"/>
              </a:rPr>
              <a:t>а) земледелие и ремесло      б) охота и собирательство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154680" y="5577840"/>
            <a:ext cx="5852160" cy="438912"/>
          </a:xfrm>
          <a:prstGeom prst="round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600" b="1">
                <a:solidFill>
                  <a:srgbClr val="FFFFFF"/>
                </a:solidFill>
                <a:latin typeface="Aptos"/>
              </a:rPr>
              <a:t>Обсудим ответы вместе в конце урока!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0040" y="6400800"/>
            <a:ext cx="36576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6E7587"/>
                </a:solidFill>
                <a:latin typeface="Aptos"/>
              </a:rPr>
              <a:t>Автор презентации: 100ballnik.com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86384"/>
          </a:xfrm>
          <a:prstGeom prst="rect">
            <a:avLst/>
          </a:prstGeom>
          <a:solidFill>
            <a:srgbClr val="1A2B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86384"/>
            <a:ext cx="12191695" cy="64008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128016"/>
            <a:ext cx="1024128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Aptos Display"/>
              </a:rPr>
              <a:t>Ответы и вывод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561320" y="164592"/>
            <a:ext cx="1143000" cy="310896"/>
          </a:xfrm>
          <a:prstGeom prst="roundRect">
            <a:avLst/>
          </a:prstGeom>
          <a:solidFill>
            <a:srgbClr val="66BB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100" b="1">
                <a:solidFill>
                  <a:srgbClr val="FFFFFF"/>
                </a:solidFill>
                <a:latin typeface="Aptos"/>
              </a:rPr>
              <a:t>Итог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85800" y="1234440"/>
            <a:ext cx="3383280" cy="1828800"/>
          </a:xfrm>
          <a:prstGeom prst="roundRect">
            <a:avLst/>
          </a:prstGeom>
          <a:solidFill>
            <a:srgbClr val="E8F5E9"/>
          </a:solidFill>
          <a:ln w="12700"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46304" rIns="146304" tIns="109728" bIns="109728"/>
          <a:lstStyle/>
          <a:p>
            <a:pPr algn="l"/>
            <a:r>
              <a:rPr b="1" sz="1800">
                <a:solidFill>
                  <a:srgbClr val="1A2B4F"/>
                </a:solidFill>
                <a:latin typeface="Aptos"/>
              </a:rPr>
              <a:t>Ответы</a:t>
            </a:r>
          </a:p>
          <a:p>
            <a:pPr>
              <a:spcBef>
                <a:spcPts val="400"/>
              </a:spcBef>
            </a:pPr>
            <a:r>
              <a:rPr sz="1550">
                <a:solidFill>
                  <a:srgbClr val="2B2B2B"/>
                </a:solidFill>
                <a:latin typeface="Aptos"/>
              </a:rPr>
              <a:t>1 — а</a:t>
            </a:r>
          </a:p>
          <a:p>
            <a:pPr>
              <a:spcBef>
                <a:spcPts val="400"/>
              </a:spcBef>
            </a:pPr>
            <a:r>
              <a:rPr sz="1550">
                <a:solidFill>
                  <a:srgbClr val="2B2B2B"/>
                </a:solidFill>
                <a:latin typeface="Aptos"/>
              </a:rPr>
              <a:t>2 — а</a:t>
            </a:r>
          </a:p>
          <a:p>
            <a:pPr>
              <a:spcBef>
                <a:spcPts val="400"/>
              </a:spcBef>
            </a:pPr>
            <a:r>
              <a:rPr sz="1550">
                <a:solidFill>
                  <a:srgbClr val="2B2B2B"/>
                </a:solidFill>
                <a:latin typeface="Aptos"/>
              </a:rPr>
              <a:t>3 — б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389120" y="1234440"/>
            <a:ext cx="7086600" cy="18288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46304" rIns="146304" tIns="109728" bIns="109728"/>
          <a:lstStyle/>
          <a:p>
            <a:pPr algn="l"/>
            <a:r>
              <a:rPr b="1" sz="1800">
                <a:solidFill>
                  <a:srgbClr val="1A2B4F"/>
                </a:solidFill>
                <a:latin typeface="Aptos"/>
              </a:rPr>
              <a:t>Главный вывод урока</a:t>
            </a:r>
          </a:p>
          <a:p>
            <a:pPr>
              <a:spcBef>
                <a:spcPts val="400"/>
              </a:spcBef>
            </a:pPr>
            <a:r>
              <a:rPr sz="1550">
                <a:solidFill>
                  <a:srgbClr val="2B2B2B"/>
                </a:solidFill>
                <a:latin typeface="Aptos"/>
              </a:rPr>
              <a:t>Древнейшие люди были первыми, кто стал активно трудиться, жить сообща, охотиться, собирать пищу и использовать огонь.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85800" y="3474720"/>
            <a:ext cx="10789920" cy="1965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46304" rIns="146304" tIns="109728" bIns="109728"/>
          <a:lstStyle/>
          <a:p>
            <a:pPr algn="l"/>
            <a:r>
              <a:rPr b="1" sz="1800">
                <a:solidFill>
                  <a:srgbClr val="1A2B4F"/>
                </a:solidFill>
                <a:latin typeface="Aptos"/>
              </a:rPr>
              <a:t>Вопросы для самопроверки</a:t>
            </a:r>
          </a:p>
          <a:p>
            <a:pPr>
              <a:spcBef>
                <a:spcPts val="400"/>
              </a:spcBef>
            </a:pPr>
            <a:r>
              <a:rPr sz="1550">
                <a:solidFill>
                  <a:srgbClr val="2B2B2B"/>
                </a:solidFill>
                <a:latin typeface="Aptos"/>
              </a:rPr>
              <a:t>Чем древнейшие люди отличались от животных?</a:t>
            </a:r>
          </a:p>
          <a:p>
            <a:pPr>
              <a:spcBef>
                <a:spcPts val="400"/>
              </a:spcBef>
            </a:pPr>
            <a:r>
              <a:rPr sz="1550">
                <a:solidFill>
                  <a:srgbClr val="2B2B2B"/>
                </a:solidFill>
                <a:latin typeface="Aptos"/>
              </a:rPr>
              <a:t>Почему орудия труда были так важны?</a:t>
            </a:r>
          </a:p>
          <a:p>
            <a:pPr>
              <a:spcBef>
                <a:spcPts val="400"/>
              </a:spcBef>
            </a:pPr>
            <a:r>
              <a:rPr sz="1550">
                <a:solidFill>
                  <a:srgbClr val="2B2B2B"/>
                </a:solidFill>
                <a:latin typeface="Aptos"/>
              </a:rPr>
              <a:t>Какую роль сыграл огонь в истории человечества?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743200" y="5715000"/>
            <a:ext cx="6583680" cy="438912"/>
          </a:xfrm>
          <a:prstGeom prst="roundRect">
            <a:avLst/>
          </a:prstGeom>
          <a:solidFill>
            <a:srgbClr val="FFA7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600" b="1">
                <a:solidFill>
                  <a:srgbClr val="FFFFFF"/>
                </a:solidFill>
                <a:latin typeface="Aptos"/>
              </a:rPr>
              <a:t>Молодец! Ты познакомился с жизнью древнейших людей.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0040" y="6400800"/>
            <a:ext cx="36576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6E7587"/>
                </a:solidFill>
                <a:latin typeface="Aptos"/>
              </a:rPr>
              <a:t>Автор презентации: 100ballnik.com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86384"/>
          </a:xfrm>
          <a:prstGeom prst="rect">
            <a:avLst/>
          </a:prstGeom>
          <a:solidFill>
            <a:srgbClr val="1A2B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86384"/>
            <a:ext cx="12191695" cy="64008"/>
          </a:xfrm>
          <a:prstGeom prst="rect">
            <a:avLst/>
          </a:prstGeom>
          <a:solidFill>
            <a:srgbClr val="2E7D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128016"/>
            <a:ext cx="1024128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Aptos Display"/>
              </a:rPr>
              <a:t>Первобытный мир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561320" y="164592"/>
            <a:ext cx="1143000" cy="310896"/>
          </a:xfrm>
          <a:prstGeom prst="roundRect">
            <a:avLst/>
          </a:prstGeom>
          <a:solidFill>
            <a:srgbClr val="2E7D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100" b="1">
                <a:solidFill>
                  <a:srgbClr val="FFFFFF"/>
                </a:solidFill>
                <a:latin typeface="Aptos"/>
              </a:rPr>
              <a:t>Введение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11480" y="1051560"/>
            <a:ext cx="4617720" cy="1965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46304" rIns="146304" tIns="109728" bIns="109728"/>
          <a:lstStyle/>
          <a:p>
            <a:pPr algn="l"/>
            <a:r>
              <a:rPr b="1" sz="1800">
                <a:solidFill>
                  <a:srgbClr val="1A2B4F"/>
                </a:solidFill>
                <a:latin typeface="Aptos"/>
              </a:rPr>
              <a:t>Что такое первобытный мир?</a:t>
            </a:r>
          </a:p>
          <a:p>
            <a:pPr>
              <a:spcBef>
                <a:spcPts val="400"/>
              </a:spcBef>
            </a:pPr>
            <a:r>
              <a:rPr sz="1550">
                <a:solidFill>
                  <a:srgbClr val="2B2B2B"/>
                </a:solidFill>
                <a:latin typeface="Aptos"/>
              </a:rPr>
              <a:t>Это самый древний период истории человечества.</a:t>
            </a:r>
          </a:p>
          <a:p>
            <a:pPr>
              <a:spcBef>
                <a:spcPts val="400"/>
              </a:spcBef>
            </a:pPr>
            <a:r>
              <a:rPr sz="1550">
                <a:solidFill>
                  <a:srgbClr val="2B2B2B"/>
                </a:solidFill>
                <a:latin typeface="Aptos"/>
              </a:rPr>
              <a:t>Люди ещё не знали земледелия и жили в полной зависимости от природы.</a:t>
            </a:r>
          </a:p>
          <a:p>
            <a:pPr>
              <a:spcBef>
                <a:spcPts val="400"/>
              </a:spcBef>
            </a:pPr>
            <a:r>
              <a:rPr sz="1550">
                <a:solidFill>
                  <a:srgbClr val="2B2B2B"/>
                </a:solidFill>
                <a:latin typeface="Aptos"/>
              </a:rPr>
              <a:t>Основные занятия — изготовление простых орудий, собирательство и охота.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11480" y="3246120"/>
            <a:ext cx="4617720" cy="23774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46304" rIns="146304" tIns="109728" bIns="109728"/>
          <a:lstStyle/>
          <a:p>
            <a:pPr algn="l"/>
            <a:r>
              <a:rPr b="1" sz="1800">
                <a:solidFill>
                  <a:srgbClr val="1A2B4F"/>
                </a:solidFill>
                <a:latin typeface="Aptos"/>
              </a:rPr>
              <a:t>Вопрос о происхождении человека</a:t>
            </a:r>
          </a:p>
          <a:p>
            <a:pPr>
              <a:spcBef>
                <a:spcPts val="400"/>
              </a:spcBef>
            </a:pPr>
            <a:r>
              <a:rPr sz="1550">
                <a:solidFill>
                  <a:srgbClr val="2B2B2B"/>
                </a:solidFill>
                <a:latin typeface="Aptos"/>
              </a:rPr>
              <a:t>Учёные считают, что человек развивался постепенно на протяжении очень долгого времени.</a:t>
            </a:r>
          </a:p>
          <a:p>
            <a:pPr>
              <a:spcBef>
                <a:spcPts val="400"/>
              </a:spcBef>
            </a:pPr>
            <a:r>
              <a:rPr sz="1550">
                <a:solidFill>
                  <a:srgbClr val="2B2B2B"/>
                </a:solidFill>
                <a:latin typeface="Aptos"/>
              </a:rPr>
              <a:t>Об этом рассказывают находки костей, следов стоянок и древних орудий труда.</a:t>
            </a:r>
          </a:p>
          <a:p>
            <a:pPr>
              <a:spcBef>
                <a:spcPts val="400"/>
              </a:spcBef>
            </a:pPr>
            <a:r>
              <a:rPr sz="1550">
                <a:solidFill>
                  <a:srgbClr val="2B2B2B"/>
                </a:solidFill>
                <a:latin typeface="Aptos"/>
              </a:rPr>
              <a:t>Первые люди появились очень давно — около 2 миллионов лет назад.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0" y="1170432"/>
            <a:ext cx="6126480" cy="420624"/>
          </a:xfrm>
          <a:prstGeom prst="round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600" b="1">
                <a:solidFill>
                  <a:srgbClr val="FFFFFF"/>
                </a:solidFill>
                <a:latin typeface="Aptos"/>
              </a:rPr>
              <a:t>Схема: путь первых людей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623560" y="1828800"/>
            <a:ext cx="1737360" cy="1463040"/>
          </a:xfrm>
          <a:prstGeom prst="roundRect">
            <a:avLst/>
          </a:prstGeom>
          <a:solidFill>
            <a:srgbClr val="E0F7FA"/>
          </a:solidFill>
          <a:ln w="12700"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46304" rIns="146304" tIns="109728" bIns="109728"/>
          <a:lstStyle/>
          <a:p>
            <a:pPr algn="l"/>
            <a:r>
              <a:rPr b="1" sz="1800">
                <a:solidFill>
                  <a:srgbClr val="1A2B4F"/>
                </a:solidFill>
                <a:latin typeface="Aptos"/>
              </a:rPr>
              <a:t>Живой мир</a:t>
            </a:r>
          </a:p>
          <a:p>
            <a:pPr>
              <a:spcBef>
                <a:spcPts val="400"/>
              </a:spcBef>
            </a:pPr>
            <a:r>
              <a:rPr sz="1550">
                <a:solidFill>
                  <a:srgbClr val="2B2B2B"/>
                </a:solidFill>
                <a:latin typeface="Aptos"/>
              </a:rPr>
              <a:t>очень далёкое прошлое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543800" y="1828800"/>
            <a:ext cx="1737360" cy="1463040"/>
          </a:xfrm>
          <a:prstGeom prst="roundRect">
            <a:avLst/>
          </a:prstGeom>
          <a:solidFill>
            <a:srgbClr val="E3F2FD"/>
          </a:solidFill>
          <a:ln w="12700"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46304" rIns="146304" tIns="109728" bIns="109728"/>
          <a:lstStyle/>
          <a:p>
            <a:pPr algn="l"/>
            <a:r>
              <a:rPr b="1" sz="1800">
                <a:solidFill>
                  <a:srgbClr val="1A2B4F"/>
                </a:solidFill>
                <a:latin typeface="Aptos"/>
              </a:rPr>
              <a:t>Первые люди</a:t>
            </a:r>
          </a:p>
          <a:p>
            <a:pPr>
              <a:spcBef>
                <a:spcPts val="400"/>
              </a:spcBef>
            </a:pPr>
            <a:r>
              <a:rPr sz="1550">
                <a:solidFill>
                  <a:srgbClr val="2B2B2B"/>
                </a:solidFill>
                <a:latin typeface="Aptos"/>
              </a:rPr>
              <a:t>около 2 млн лет назад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464040" y="1828800"/>
            <a:ext cx="1737360" cy="1463040"/>
          </a:xfrm>
          <a:prstGeom prst="roundRect">
            <a:avLst/>
          </a:prstGeom>
          <a:solidFill>
            <a:srgbClr val="E8F5E9"/>
          </a:solidFill>
          <a:ln w="12700"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46304" rIns="146304" tIns="109728" bIns="109728"/>
          <a:lstStyle/>
          <a:p>
            <a:pPr algn="l"/>
            <a:r>
              <a:rPr b="1" sz="1800">
                <a:solidFill>
                  <a:srgbClr val="1A2B4F"/>
                </a:solidFill>
                <a:latin typeface="Aptos"/>
              </a:rPr>
              <a:t>Древняя жизнь</a:t>
            </a:r>
          </a:p>
          <a:p>
            <a:pPr>
              <a:spcBef>
                <a:spcPts val="400"/>
              </a:spcBef>
            </a:pPr>
            <a:r>
              <a:rPr sz="1550">
                <a:solidFill>
                  <a:srgbClr val="2B2B2B"/>
                </a:solidFill>
                <a:latin typeface="Aptos"/>
              </a:rPr>
              <a:t>труд, охота, огонь</a:t>
            </a:r>
          </a:p>
        </p:txBody>
      </p:sp>
      <p:sp>
        <p:nvSpPr>
          <p:cNvPr id="12" name="Chevron 11"/>
          <p:cNvSpPr/>
          <p:nvPr/>
        </p:nvSpPr>
        <p:spPr>
          <a:xfrm>
            <a:off x="7269480" y="2331720"/>
            <a:ext cx="457200" cy="411480"/>
          </a:xfrm>
          <a:prstGeom prst="chevron">
            <a:avLst/>
          </a:prstGeom>
          <a:solidFill>
            <a:srgbClr val="2E7D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Chevron 12"/>
          <p:cNvSpPr/>
          <p:nvPr/>
        </p:nvSpPr>
        <p:spPr>
          <a:xfrm>
            <a:off x="9189720" y="2331720"/>
            <a:ext cx="457200" cy="411480"/>
          </a:xfrm>
          <a:prstGeom prst="chevron">
            <a:avLst/>
          </a:prstGeom>
          <a:solidFill>
            <a:srgbClr val="2E7D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5486400" y="3703320"/>
            <a:ext cx="6172200" cy="19202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46304" rIns="146304" tIns="109728" bIns="109728"/>
          <a:lstStyle/>
          <a:p>
            <a:pPr algn="l"/>
            <a:r>
              <a:rPr b="1" sz="1800">
                <a:solidFill>
                  <a:srgbClr val="1A2B4F"/>
                </a:solidFill>
                <a:latin typeface="Aptos"/>
              </a:rPr>
              <a:t>Где жили древнейшие люди?</a:t>
            </a:r>
          </a:p>
          <a:p>
            <a:pPr>
              <a:spcBef>
                <a:spcPts val="400"/>
              </a:spcBef>
            </a:pPr>
            <a:r>
              <a:rPr sz="1550">
                <a:solidFill>
                  <a:srgbClr val="2B2B2B"/>
                </a:solidFill>
                <a:latin typeface="Aptos"/>
              </a:rPr>
              <a:t>Первые люди появились в тёплых районах, особенно в Восточной Африке.</a:t>
            </a:r>
          </a:p>
          <a:p>
            <a:pPr>
              <a:spcBef>
                <a:spcPts val="400"/>
              </a:spcBef>
            </a:pPr>
            <a:r>
              <a:rPr sz="1550">
                <a:solidFill>
                  <a:srgbClr val="2B2B2B"/>
                </a:solidFill>
                <a:latin typeface="Aptos"/>
              </a:rPr>
              <a:t>Они селились там, где было проще найти пищу и укрытие.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20040" y="6400800"/>
            <a:ext cx="36576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6E7587"/>
                </a:solidFill>
                <a:latin typeface="Aptos"/>
              </a:rPr>
              <a:t>Автор презентации: 100ballnik.com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86384"/>
          </a:xfrm>
          <a:prstGeom prst="rect">
            <a:avLst/>
          </a:prstGeom>
          <a:solidFill>
            <a:srgbClr val="1A2B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86384"/>
            <a:ext cx="12191695" cy="64008"/>
          </a:xfrm>
          <a:prstGeom prst="rect">
            <a:avLst/>
          </a:prstGeom>
          <a:solidFill>
            <a:srgbClr val="FFA7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128016"/>
            <a:ext cx="1024128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Aptos Display"/>
              </a:rPr>
              <a:t>Облик древнейших людей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561320" y="164592"/>
            <a:ext cx="1143000" cy="310896"/>
          </a:xfrm>
          <a:prstGeom prst="roundRect">
            <a:avLst/>
          </a:prstGeom>
          <a:solidFill>
            <a:srgbClr val="FFA7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100" b="1">
                <a:solidFill>
                  <a:srgbClr val="FFFFFF"/>
                </a:solidFill>
                <a:latin typeface="Aptos"/>
              </a:rPr>
              <a:t>Облик</a:t>
            </a:r>
          </a:p>
        </p:txBody>
      </p:sp>
      <p:pic>
        <p:nvPicPr>
          <p:cNvPr id="6" name="Picture 5" descr="a_wide_detailed_semi_realistic_digital_illustrat_2_batch_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1097280"/>
            <a:ext cx="6126480" cy="347472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6903720" y="1097280"/>
            <a:ext cx="4709160" cy="34747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46304" rIns="146304" tIns="109728" bIns="109728"/>
          <a:lstStyle/>
          <a:p>
            <a:pPr algn="l"/>
            <a:r>
              <a:rPr b="1" sz="1800">
                <a:solidFill>
                  <a:srgbClr val="1A2B4F"/>
                </a:solidFill>
                <a:latin typeface="Aptos"/>
              </a:rPr>
              <a:t>Какими они были?</a:t>
            </a:r>
          </a:p>
          <a:p>
            <a:pPr>
              <a:spcBef>
                <a:spcPts val="400"/>
              </a:spcBef>
            </a:pPr>
            <a:r>
              <a:rPr sz="1550">
                <a:solidFill>
                  <a:srgbClr val="2B2B2B"/>
                </a:solidFill>
                <a:latin typeface="Aptos"/>
              </a:rPr>
              <a:t>Во многом напоминали обезьян: низкий лоб, выступающие челюсти, сильные руки.</a:t>
            </a:r>
          </a:p>
          <a:p>
            <a:pPr>
              <a:spcBef>
                <a:spcPts val="400"/>
              </a:spcBef>
            </a:pPr>
            <a:r>
              <a:rPr sz="1550">
                <a:solidFill>
                  <a:srgbClr val="2B2B2B"/>
                </a:solidFill>
                <a:latin typeface="Aptos"/>
              </a:rPr>
              <a:t>Тело было покрыто густыми волосами, одежда делалась из шкур животных.</a:t>
            </a:r>
          </a:p>
          <a:p>
            <a:pPr>
              <a:spcBef>
                <a:spcPts val="400"/>
              </a:spcBef>
            </a:pPr>
            <a:r>
              <a:rPr sz="1550">
                <a:solidFill>
                  <a:srgbClr val="2B2B2B"/>
                </a:solidFill>
                <a:latin typeface="Aptos"/>
              </a:rPr>
              <a:t>Но человек уже лучше ходил прямо и всё активнее использовал руки для труда.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4800600"/>
            <a:ext cx="11109960" cy="1097280"/>
          </a:xfrm>
          <a:prstGeom prst="roundRect">
            <a:avLst/>
          </a:prstGeom>
          <a:solidFill>
            <a:srgbClr val="FFF8E1"/>
          </a:solidFill>
          <a:ln w="12700"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46304" rIns="146304" tIns="109728" bIns="109728"/>
          <a:lstStyle/>
          <a:p>
            <a:pPr algn="l"/>
            <a:r>
              <a:rPr b="1" sz="1800">
                <a:solidFill>
                  <a:srgbClr val="1A2B4F"/>
                </a:solidFill>
                <a:latin typeface="Aptos"/>
              </a:rPr>
              <a:t>Главная мысль</a:t>
            </a:r>
          </a:p>
          <a:p>
            <a:pPr>
              <a:spcBef>
                <a:spcPts val="400"/>
              </a:spcBef>
            </a:pPr>
            <a:r>
              <a:rPr sz="1550">
                <a:solidFill>
                  <a:srgbClr val="2B2B2B"/>
                </a:solidFill>
                <a:latin typeface="Aptos"/>
              </a:rPr>
              <a:t>Древнейшие люди отличались от животных не только внешностью, но и умением трудиться и жить сообща.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0040" y="6400800"/>
            <a:ext cx="36576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6E7587"/>
                </a:solidFill>
                <a:latin typeface="Aptos"/>
              </a:rPr>
              <a:t>Автор презентации: 100ballnik.com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86384"/>
          </a:xfrm>
          <a:prstGeom prst="rect">
            <a:avLst/>
          </a:prstGeom>
          <a:solidFill>
            <a:srgbClr val="1A2B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86384"/>
            <a:ext cx="12191695" cy="6400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128016"/>
            <a:ext cx="1024128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Aptos Display"/>
              </a:rPr>
              <a:t>Как общались древнейшие люди?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561320" y="164592"/>
            <a:ext cx="1143000" cy="310896"/>
          </a:xfrm>
          <a:prstGeom prst="round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100" b="1">
                <a:solidFill>
                  <a:srgbClr val="FFFFFF"/>
                </a:solidFill>
                <a:latin typeface="Aptos"/>
              </a:rPr>
              <a:t>Общение</a:t>
            </a:r>
          </a:p>
        </p:txBody>
      </p:sp>
      <p:pic>
        <p:nvPicPr>
          <p:cNvPr id="6" name="Picture 5" descr="a_wide_detailed_semi_realistic_digital_illustrat_2_batch_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143000"/>
            <a:ext cx="5074920" cy="306324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548640" y="4434840"/>
            <a:ext cx="5074920" cy="1417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46304" rIns="146304" tIns="109728" bIns="109728"/>
          <a:lstStyle/>
          <a:p>
            <a:pPr algn="l"/>
            <a:r>
              <a:rPr b="1" sz="1800">
                <a:solidFill>
                  <a:srgbClr val="1A2B4F"/>
                </a:solidFill>
                <a:latin typeface="Aptos"/>
              </a:rPr>
              <a:t>Важно запомнить</a:t>
            </a:r>
          </a:p>
          <a:p>
            <a:pPr>
              <a:spcBef>
                <a:spcPts val="400"/>
              </a:spcBef>
            </a:pPr>
            <a:r>
              <a:rPr sz="1550">
                <a:solidFill>
                  <a:srgbClr val="2B2B2B"/>
                </a:solidFill>
                <a:latin typeface="Aptos"/>
              </a:rPr>
              <a:t>Речь ещё не была развитой. Люди использовали крики, звуки и жесты.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897880" y="1234440"/>
            <a:ext cx="5349240" cy="420624"/>
          </a:xfrm>
          <a:prstGeom prst="roundRect">
            <a:avLst/>
          </a:prstGeom>
          <a:solidFill>
            <a:srgbClr val="2E7D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600" b="1">
                <a:solidFill>
                  <a:srgbClr val="FFFFFF"/>
                </a:solidFill>
                <a:latin typeface="Aptos"/>
              </a:rPr>
              <a:t>Схема общения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897880" y="1874519"/>
            <a:ext cx="1600200" cy="1828800"/>
          </a:xfrm>
          <a:prstGeom prst="roundRect">
            <a:avLst/>
          </a:prstGeom>
          <a:solidFill>
            <a:srgbClr val="E3F2FD"/>
          </a:solidFill>
          <a:ln w="12700"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46304" rIns="146304" tIns="109728" bIns="109728"/>
          <a:lstStyle/>
          <a:p>
            <a:pPr algn="l"/>
            <a:r>
              <a:rPr b="1" sz="1800">
                <a:solidFill>
                  <a:srgbClr val="1A2B4F"/>
                </a:solidFill>
                <a:latin typeface="Aptos"/>
              </a:rPr>
              <a:t>Крики и звуки</a:t>
            </a:r>
          </a:p>
          <a:p>
            <a:pPr>
              <a:spcBef>
                <a:spcPts val="400"/>
              </a:spcBef>
            </a:pPr>
            <a:r>
              <a:rPr sz="1550">
                <a:solidFill>
                  <a:srgbClr val="2B2B2B"/>
                </a:solidFill>
                <a:latin typeface="Aptos"/>
              </a:rPr>
              <a:t>помогали звать и предупреждать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818120" y="1874519"/>
            <a:ext cx="1600200" cy="1828800"/>
          </a:xfrm>
          <a:prstGeom prst="roundRect">
            <a:avLst/>
          </a:prstGeom>
          <a:solidFill>
            <a:srgbClr val="E0F7FA"/>
          </a:solidFill>
          <a:ln w="12700"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46304" rIns="146304" tIns="109728" bIns="109728"/>
          <a:lstStyle/>
          <a:p>
            <a:pPr algn="l"/>
            <a:r>
              <a:rPr b="1" sz="1800">
                <a:solidFill>
                  <a:srgbClr val="1A2B4F"/>
                </a:solidFill>
                <a:latin typeface="Aptos"/>
              </a:rPr>
              <a:t>Жесты</a:t>
            </a:r>
          </a:p>
          <a:p>
            <a:pPr>
              <a:spcBef>
                <a:spcPts val="400"/>
              </a:spcBef>
            </a:pPr>
            <a:r>
              <a:rPr sz="1550">
                <a:solidFill>
                  <a:srgbClr val="2B2B2B"/>
                </a:solidFill>
                <a:latin typeface="Aptos"/>
              </a:rPr>
              <a:t>показывали направление и действия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738360" y="1874519"/>
            <a:ext cx="1600200" cy="1828800"/>
          </a:xfrm>
          <a:prstGeom prst="roundRect">
            <a:avLst/>
          </a:prstGeom>
          <a:solidFill>
            <a:srgbClr val="E8F5E9"/>
          </a:solidFill>
          <a:ln w="12700"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46304" rIns="146304" tIns="109728" bIns="109728"/>
          <a:lstStyle/>
          <a:p>
            <a:pPr algn="l"/>
            <a:r>
              <a:rPr b="1" sz="1800">
                <a:solidFill>
                  <a:srgbClr val="1A2B4F"/>
                </a:solidFill>
                <a:latin typeface="Aptos"/>
              </a:rPr>
              <a:t>Понимание</a:t>
            </a:r>
          </a:p>
          <a:p>
            <a:pPr>
              <a:spcBef>
                <a:spcPts val="400"/>
              </a:spcBef>
            </a:pPr>
            <a:r>
              <a:rPr sz="1550">
                <a:solidFill>
                  <a:srgbClr val="2B2B2B"/>
                </a:solidFill>
                <a:latin typeface="Aptos"/>
              </a:rPr>
              <a:t>делало возможной совместную охоту</a:t>
            </a:r>
          </a:p>
        </p:txBody>
      </p:sp>
      <p:sp>
        <p:nvSpPr>
          <p:cNvPr id="12" name="Chevron 11"/>
          <p:cNvSpPr/>
          <p:nvPr/>
        </p:nvSpPr>
        <p:spPr>
          <a:xfrm>
            <a:off x="7516368" y="2542032"/>
            <a:ext cx="256032" cy="411480"/>
          </a:xfrm>
          <a:prstGeom prst="chevron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Chevron 12"/>
          <p:cNvSpPr/>
          <p:nvPr/>
        </p:nvSpPr>
        <p:spPr>
          <a:xfrm>
            <a:off x="9436608" y="2542032"/>
            <a:ext cx="256032" cy="411480"/>
          </a:xfrm>
          <a:prstGeom prst="chevron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5897880" y="4069080"/>
            <a:ext cx="5349240" cy="17830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46304" rIns="146304" tIns="109728" bIns="109728"/>
          <a:lstStyle/>
          <a:p>
            <a:pPr algn="l"/>
            <a:r>
              <a:rPr b="1" sz="1800">
                <a:solidFill>
                  <a:srgbClr val="1A2B4F"/>
                </a:solidFill>
                <a:latin typeface="Aptos"/>
              </a:rPr>
              <a:t>Почему это было важно?</a:t>
            </a:r>
          </a:p>
          <a:p>
            <a:pPr>
              <a:spcBef>
                <a:spcPts val="400"/>
              </a:spcBef>
            </a:pPr>
            <a:r>
              <a:rPr sz="1550">
                <a:solidFill>
                  <a:srgbClr val="2B2B2B"/>
                </a:solidFill>
                <a:latin typeface="Aptos"/>
              </a:rPr>
              <a:t>Общение позволяло действовать вместе: охотиться, защищаться и помогать друг другу.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20040" y="6400800"/>
            <a:ext cx="36576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6E7587"/>
                </a:solidFill>
                <a:latin typeface="Aptos"/>
              </a:rPr>
              <a:t>Автор презентации: 100ballnik.com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86384"/>
          </a:xfrm>
          <a:prstGeom prst="rect">
            <a:avLst/>
          </a:prstGeom>
          <a:solidFill>
            <a:srgbClr val="1A2B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86384"/>
            <a:ext cx="12191695" cy="64008"/>
          </a:xfrm>
          <a:prstGeom prst="rect">
            <a:avLst/>
          </a:prstGeom>
          <a:solidFill>
            <a:srgbClr val="FFA7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128016"/>
            <a:ext cx="1024128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Aptos Display"/>
              </a:rPr>
              <a:t>Первые орудия труда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561320" y="164592"/>
            <a:ext cx="1143000" cy="310896"/>
          </a:xfrm>
          <a:prstGeom prst="roundRect">
            <a:avLst/>
          </a:prstGeom>
          <a:solidFill>
            <a:srgbClr val="FFA7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100" b="1">
                <a:solidFill>
                  <a:srgbClr val="FFFFFF"/>
                </a:solidFill>
                <a:latin typeface="Aptos"/>
              </a:rPr>
              <a:t>Труд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078992"/>
            <a:ext cx="2880360" cy="46634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46304" rIns="146304" tIns="109728" bIns="109728"/>
          <a:lstStyle/>
          <a:p>
            <a:pPr algn="l"/>
            <a:r>
              <a:rPr b="1" sz="1800">
                <a:solidFill>
                  <a:srgbClr val="1A2B4F"/>
                </a:solidFill>
                <a:latin typeface="Aptos"/>
              </a:rPr>
              <a:t>Основные орудия</a:t>
            </a:r>
          </a:p>
          <a:p>
            <a:pPr>
              <a:spcBef>
                <a:spcPts val="400"/>
              </a:spcBef>
            </a:pPr>
            <a:r>
              <a:rPr sz="1550">
                <a:solidFill>
                  <a:srgbClr val="2B2B2B"/>
                </a:solidFill>
                <a:latin typeface="Aptos"/>
              </a:rPr>
              <a:t>заострённая галька;</a:t>
            </a:r>
          </a:p>
          <a:p>
            <a:pPr>
              <a:spcBef>
                <a:spcPts val="400"/>
              </a:spcBef>
            </a:pPr>
            <a:r>
              <a:rPr sz="1550">
                <a:solidFill>
                  <a:srgbClr val="2B2B2B"/>
                </a:solidFill>
                <a:latin typeface="Aptos"/>
              </a:rPr>
              <a:t>рубило;</a:t>
            </a:r>
          </a:p>
          <a:p>
            <a:pPr>
              <a:spcBef>
                <a:spcPts val="400"/>
              </a:spcBef>
            </a:pPr>
            <a:r>
              <a:rPr sz="1550">
                <a:solidFill>
                  <a:srgbClr val="2B2B2B"/>
                </a:solidFill>
                <a:latin typeface="Aptos"/>
              </a:rPr>
              <a:t>палка-копалка.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38912" y="4389120"/>
            <a:ext cx="2880360" cy="1325880"/>
          </a:xfrm>
          <a:prstGeom prst="roundRect">
            <a:avLst/>
          </a:prstGeom>
          <a:solidFill>
            <a:srgbClr val="FFF8E1"/>
          </a:solidFill>
          <a:ln w="12700"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46304" rIns="146304" tIns="109728" bIns="109728"/>
          <a:lstStyle/>
          <a:p>
            <a:pPr algn="l"/>
            <a:r>
              <a:rPr b="1" sz="1800">
                <a:solidFill>
                  <a:srgbClr val="1A2B4F"/>
                </a:solidFill>
                <a:latin typeface="Aptos"/>
              </a:rPr>
              <a:t>Зачем нужны?</a:t>
            </a:r>
          </a:p>
          <a:p>
            <a:pPr>
              <a:spcBef>
                <a:spcPts val="400"/>
              </a:spcBef>
            </a:pPr>
            <a:r>
              <a:rPr sz="1550">
                <a:solidFill>
                  <a:srgbClr val="2B2B2B"/>
                </a:solidFill>
                <a:latin typeface="Aptos"/>
              </a:rPr>
              <a:t>для добычи пищи, защиты и обработки добычи.</a:t>
            </a:r>
          </a:p>
        </p:txBody>
      </p:sp>
      <p:pic>
        <p:nvPicPr>
          <p:cNvPr id="8" name="Picture 7" descr="a_highly_detailed_warm_semi_realistic_digital_il_3_batch_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1880" y="1097280"/>
            <a:ext cx="7543800" cy="452628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20040" y="6400800"/>
            <a:ext cx="36576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6E7587"/>
                </a:solidFill>
                <a:latin typeface="Aptos"/>
              </a:rPr>
              <a:t>Автор презентации: 100ballnik.com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86384"/>
          </a:xfrm>
          <a:prstGeom prst="rect">
            <a:avLst/>
          </a:prstGeom>
          <a:solidFill>
            <a:srgbClr val="1A2B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86384"/>
            <a:ext cx="12191695" cy="64008"/>
          </a:xfrm>
          <a:prstGeom prst="rect">
            <a:avLst/>
          </a:prstGeom>
          <a:solidFill>
            <a:srgbClr val="2E7D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128016"/>
            <a:ext cx="1024128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Aptos Display"/>
              </a:rPr>
              <a:t>Как изготавливались орудия труда?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561320" y="164592"/>
            <a:ext cx="1143000" cy="310896"/>
          </a:xfrm>
          <a:prstGeom prst="roundRect">
            <a:avLst/>
          </a:prstGeom>
          <a:solidFill>
            <a:srgbClr val="2E7D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100" b="1">
                <a:solidFill>
                  <a:srgbClr val="FFFFFF"/>
                </a:solidFill>
                <a:latin typeface="Aptos"/>
              </a:rPr>
              <a:t>Схема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94360" y="1115568"/>
            <a:ext cx="10972800" cy="457200"/>
          </a:xfrm>
          <a:prstGeom prst="round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600" b="1">
                <a:solidFill>
                  <a:srgbClr val="FFFFFF"/>
                </a:solidFill>
                <a:latin typeface="Aptos"/>
              </a:rPr>
              <a:t>Схема изготовления каменного орудия</a:t>
            </a:r>
          </a:p>
        </p:txBody>
      </p:sp>
      <p:sp>
        <p:nvSpPr>
          <p:cNvPr id="7" name="Oval 6"/>
          <p:cNvSpPr/>
          <p:nvPr/>
        </p:nvSpPr>
        <p:spPr>
          <a:xfrm>
            <a:off x="777240" y="1828800"/>
            <a:ext cx="457200" cy="457200"/>
          </a:xfrm>
          <a:prstGeom prst="ellipse">
            <a:avLst/>
          </a:prstGeom>
          <a:solidFill>
            <a:srgbClr val="FFA7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b="1" sz="1800">
                <a:solidFill>
                  <a:srgbClr val="FFFFFF"/>
                </a:solidFill>
                <a:latin typeface="Aptos"/>
              </a:rPr>
              <a:t>1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68680" y="2331720"/>
            <a:ext cx="2057400" cy="1234440"/>
          </a:xfrm>
          <a:prstGeom prst="roundRect">
            <a:avLst/>
          </a:prstGeom>
          <a:solidFill>
            <a:srgbClr val="E3F2FD"/>
          </a:solidFill>
          <a:ln w="12700"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46304" rIns="146304" tIns="109728" bIns="109728"/>
          <a:lstStyle/>
          <a:p>
            <a:pPr algn="l"/>
            <a:r>
              <a:rPr b="1" sz="1800">
                <a:solidFill>
                  <a:srgbClr val="1A2B4F"/>
                </a:solidFill>
                <a:latin typeface="Aptos"/>
              </a:rPr>
              <a:t>Выбор камня</a:t>
            </a:r>
          </a:p>
          <a:p>
            <a:pPr>
              <a:spcBef>
                <a:spcPts val="400"/>
              </a:spcBef>
            </a:pPr>
            <a:r>
              <a:rPr sz="1550">
                <a:solidFill>
                  <a:srgbClr val="2B2B2B"/>
                </a:solidFill>
                <a:latin typeface="Aptos"/>
              </a:rPr>
              <a:t>Подбирали твёрдый и удобный по форме камень.</a:t>
            </a:r>
          </a:p>
        </p:txBody>
      </p:sp>
      <p:sp>
        <p:nvSpPr>
          <p:cNvPr id="9" name="Oval 8"/>
          <p:cNvSpPr/>
          <p:nvPr/>
        </p:nvSpPr>
        <p:spPr>
          <a:xfrm>
            <a:off x="2971800" y="1828800"/>
            <a:ext cx="457200" cy="457200"/>
          </a:xfrm>
          <a:prstGeom prst="ellipse">
            <a:avLst/>
          </a:prstGeom>
          <a:solidFill>
            <a:srgbClr val="FFA7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b="1" sz="1800">
                <a:solidFill>
                  <a:srgbClr val="FFFFFF"/>
                </a:solidFill>
                <a:latin typeface="Aptos"/>
              </a:rPr>
              <a:t>2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063240" y="2331720"/>
            <a:ext cx="2057400" cy="1234440"/>
          </a:xfrm>
          <a:prstGeom prst="roundRect">
            <a:avLst/>
          </a:prstGeom>
          <a:solidFill>
            <a:srgbClr val="FFF8E1"/>
          </a:solidFill>
          <a:ln w="12700"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46304" rIns="146304" tIns="109728" bIns="109728"/>
          <a:lstStyle/>
          <a:p>
            <a:pPr algn="l"/>
            <a:r>
              <a:rPr b="1" sz="1800">
                <a:solidFill>
                  <a:srgbClr val="1A2B4F"/>
                </a:solidFill>
                <a:latin typeface="Aptos"/>
              </a:rPr>
              <a:t>Удары</a:t>
            </a:r>
          </a:p>
          <a:p>
            <a:pPr>
              <a:spcBef>
                <a:spcPts val="400"/>
              </a:spcBef>
            </a:pPr>
            <a:r>
              <a:rPr sz="1550">
                <a:solidFill>
                  <a:srgbClr val="2B2B2B"/>
                </a:solidFill>
                <a:latin typeface="Aptos"/>
              </a:rPr>
              <a:t>По камню били другим камнем, откалывая края.</a:t>
            </a:r>
          </a:p>
        </p:txBody>
      </p:sp>
      <p:sp>
        <p:nvSpPr>
          <p:cNvPr id="11" name="Oval 10"/>
          <p:cNvSpPr/>
          <p:nvPr/>
        </p:nvSpPr>
        <p:spPr>
          <a:xfrm>
            <a:off x="5166360" y="1828800"/>
            <a:ext cx="457200" cy="457200"/>
          </a:xfrm>
          <a:prstGeom prst="ellipse">
            <a:avLst/>
          </a:prstGeom>
          <a:solidFill>
            <a:srgbClr val="FFA7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b="1" sz="1800">
                <a:solidFill>
                  <a:srgbClr val="FFFFFF"/>
                </a:solidFill>
                <a:latin typeface="Aptos"/>
              </a:rPr>
              <a:t>3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257800" y="2331720"/>
            <a:ext cx="2057400" cy="1234440"/>
          </a:xfrm>
          <a:prstGeom prst="roundRect">
            <a:avLst/>
          </a:prstGeom>
          <a:solidFill>
            <a:srgbClr val="E8F5E9"/>
          </a:solidFill>
          <a:ln w="12700"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46304" rIns="146304" tIns="109728" bIns="109728"/>
          <a:lstStyle/>
          <a:p>
            <a:pPr algn="l"/>
            <a:r>
              <a:rPr b="1" sz="1800">
                <a:solidFill>
                  <a:srgbClr val="1A2B4F"/>
                </a:solidFill>
                <a:latin typeface="Aptos"/>
              </a:rPr>
              <a:t>Острый край</a:t>
            </a:r>
          </a:p>
          <a:p>
            <a:pPr>
              <a:spcBef>
                <a:spcPts val="400"/>
              </a:spcBef>
            </a:pPr>
            <a:r>
              <a:rPr sz="1550">
                <a:solidFill>
                  <a:srgbClr val="2B2B2B"/>
                </a:solidFill>
                <a:latin typeface="Aptos"/>
              </a:rPr>
              <a:t>Получался режущий и рубящий край.</a:t>
            </a:r>
          </a:p>
        </p:txBody>
      </p:sp>
      <p:sp>
        <p:nvSpPr>
          <p:cNvPr id="13" name="Oval 12"/>
          <p:cNvSpPr/>
          <p:nvPr/>
        </p:nvSpPr>
        <p:spPr>
          <a:xfrm>
            <a:off x="7360920" y="1828800"/>
            <a:ext cx="457200" cy="457200"/>
          </a:xfrm>
          <a:prstGeom prst="ellipse">
            <a:avLst/>
          </a:prstGeom>
          <a:solidFill>
            <a:srgbClr val="FFA7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b="1" sz="1800">
                <a:solidFill>
                  <a:srgbClr val="FFFFFF"/>
                </a:solidFill>
                <a:latin typeface="Aptos"/>
              </a:rPr>
              <a:t>4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452360" y="2331720"/>
            <a:ext cx="2057400" cy="1234440"/>
          </a:xfrm>
          <a:prstGeom prst="roundRect">
            <a:avLst/>
          </a:prstGeom>
          <a:solidFill>
            <a:srgbClr val="F3E5F5"/>
          </a:solidFill>
          <a:ln w="12700"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46304" rIns="146304" tIns="109728" bIns="109728"/>
          <a:lstStyle/>
          <a:p>
            <a:pPr algn="l"/>
            <a:r>
              <a:rPr b="1" sz="1800">
                <a:solidFill>
                  <a:srgbClr val="1A2B4F"/>
                </a:solidFill>
                <a:latin typeface="Aptos"/>
              </a:rPr>
              <a:t>Использование</a:t>
            </a:r>
          </a:p>
          <a:p>
            <a:pPr>
              <a:spcBef>
                <a:spcPts val="400"/>
              </a:spcBef>
            </a:pPr>
            <a:r>
              <a:rPr sz="1550">
                <a:solidFill>
                  <a:srgbClr val="2B2B2B"/>
                </a:solidFill>
                <a:latin typeface="Aptos"/>
              </a:rPr>
              <a:t>Орудие применяли в быту и на охоте.</a:t>
            </a:r>
          </a:p>
        </p:txBody>
      </p:sp>
      <p:sp>
        <p:nvSpPr>
          <p:cNvPr id="15" name="Chevron 14"/>
          <p:cNvSpPr/>
          <p:nvPr/>
        </p:nvSpPr>
        <p:spPr>
          <a:xfrm>
            <a:off x="2697480" y="2697480"/>
            <a:ext cx="457200" cy="411480"/>
          </a:xfrm>
          <a:prstGeom prst="chevron">
            <a:avLst/>
          </a:prstGeom>
          <a:solidFill>
            <a:srgbClr val="FFA7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Chevron 15"/>
          <p:cNvSpPr/>
          <p:nvPr/>
        </p:nvSpPr>
        <p:spPr>
          <a:xfrm>
            <a:off x="4892040" y="2697480"/>
            <a:ext cx="457200" cy="411480"/>
          </a:xfrm>
          <a:prstGeom prst="chevron">
            <a:avLst/>
          </a:prstGeom>
          <a:solidFill>
            <a:srgbClr val="FFA7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Chevron 16"/>
          <p:cNvSpPr/>
          <p:nvPr/>
        </p:nvSpPr>
        <p:spPr>
          <a:xfrm>
            <a:off x="7086600" y="2697480"/>
            <a:ext cx="457200" cy="411480"/>
          </a:xfrm>
          <a:prstGeom prst="chevron">
            <a:avLst/>
          </a:prstGeom>
          <a:solidFill>
            <a:srgbClr val="FFA7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9646920" y="1783080"/>
            <a:ext cx="2011680" cy="32004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46304" rIns="146304" tIns="109728" bIns="109728"/>
          <a:lstStyle/>
          <a:p>
            <a:pPr algn="l"/>
            <a:r>
              <a:rPr b="1" sz="1800">
                <a:solidFill>
                  <a:srgbClr val="1A2B4F"/>
                </a:solidFill>
                <a:latin typeface="Aptos"/>
              </a:rPr>
              <a:t>Почему это важно?</a:t>
            </a:r>
          </a:p>
          <a:p>
            <a:pPr>
              <a:spcBef>
                <a:spcPts val="400"/>
              </a:spcBef>
            </a:pPr>
            <a:r>
              <a:rPr sz="1550">
                <a:solidFill>
                  <a:srgbClr val="2B2B2B"/>
                </a:solidFill>
                <a:latin typeface="Aptos"/>
              </a:rPr>
              <a:t>Умение делать орудия труда — важное отличие человека от животных.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20040" y="6400800"/>
            <a:ext cx="36576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6E7587"/>
                </a:solidFill>
                <a:latin typeface="Aptos"/>
              </a:rPr>
              <a:t>Автор презентации: 100ballnik.com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86384"/>
          </a:xfrm>
          <a:prstGeom prst="rect">
            <a:avLst/>
          </a:prstGeom>
          <a:solidFill>
            <a:srgbClr val="1A2B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86384"/>
            <a:ext cx="12191695" cy="64008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128016"/>
            <a:ext cx="1024128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Aptos Display"/>
              </a:rPr>
              <a:t>Собирательство и охота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561320" y="164592"/>
            <a:ext cx="1143000" cy="310896"/>
          </a:xfrm>
          <a:prstGeom prst="roundRect">
            <a:avLst/>
          </a:prstGeom>
          <a:solidFill>
            <a:srgbClr val="66BB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100" b="1">
                <a:solidFill>
                  <a:srgbClr val="FFFFFF"/>
                </a:solidFill>
                <a:latin typeface="Aptos"/>
              </a:rPr>
              <a:t>Пища</a:t>
            </a:r>
          </a:p>
        </p:txBody>
      </p:sp>
      <p:pic>
        <p:nvPicPr>
          <p:cNvPr id="6" name="Picture 5" descr="a_wide_detailed_prehistoric_stone_age_landscape_i_4_batch_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078992"/>
            <a:ext cx="6583680" cy="406908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7315200" y="1078992"/>
            <a:ext cx="4343400" cy="1920240"/>
          </a:xfrm>
          <a:prstGeom prst="roundRect">
            <a:avLst/>
          </a:prstGeom>
          <a:solidFill>
            <a:srgbClr val="E8F5E9"/>
          </a:solidFill>
          <a:ln w="12700"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46304" rIns="146304" tIns="109728" bIns="109728"/>
          <a:lstStyle/>
          <a:p>
            <a:pPr algn="l"/>
            <a:r>
              <a:rPr b="1" sz="1800">
                <a:solidFill>
                  <a:srgbClr val="1A2B4F"/>
                </a:solidFill>
                <a:latin typeface="Aptos"/>
              </a:rPr>
              <a:t>Собирательство</a:t>
            </a:r>
          </a:p>
          <a:p>
            <a:pPr>
              <a:spcBef>
                <a:spcPts val="400"/>
              </a:spcBef>
            </a:pPr>
            <a:r>
              <a:rPr sz="1550">
                <a:solidFill>
                  <a:srgbClr val="2B2B2B"/>
                </a:solidFill>
                <a:latin typeface="Aptos"/>
              </a:rPr>
              <a:t>Люди собирали ягоды, плоды, коренья и съедобные растения.</a:t>
            </a:r>
          </a:p>
          <a:p>
            <a:pPr>
              <a:spcBef>
                <a:spcPts val="400"/>
              </a:spcBef>
            </a:pPr>
            <a:r>
              <a:rPr sz="1550">
                <a:solidFill>
                  <a:srgbClr val="2B2B2B"/>
                </a:solidFill>
                <a:latin typeface="Aptos"/>
              </a:rPr>
              <a:t>Этот способ добычи пищи зависел от времени года и природы.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315200" y="3182112"/>
            <a:ext cx="4343400" cy="1965960"/>
          </a:xfrm>
          <a:prstGeom prst="roundRect">
            <a:avLst/>
          </a:prstGeom>
          <a:solidFill>
            <a:srgbClr val="FFF8E1"/>
          </a:solidFill>
          <a:ln w="12700"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46304" rIns="146304" tIns="109728" bIns="109728"/>
          <a:lstStyle/>
          <a:p>
            <a:pPr algn="l"/>
            <a:r>
              <a:rPr b="1" sz="1800">
                <a:solidFill>
                  <a:srgbClr val="1A2B4F"/>
                </a:solidFill>
                <a:latin typeface="Aptos"/>
              </a:rPr>
              <a:t>Охота</a:t>
            </a:r>
          </a:p>
          <a:p>
            <a:pPr>
              <a:spcBef>
                <a:spcPts val="400"/>
              </a:spcBef>
            </a:pPr>
            <a:r>
              <a:rPr sz="1550">
                <a:solidFill>
                  <a:srgbClr val="2B2B2B"/>
                </a:solidFill>
                <a:latin typeface="Aptos"/>
              </a:rPr>
              <a:t>Охотились группой, используя палки, камни и простые копья.</a:t>
            </a:r>
          </a:p>
          <a:p>
            <a:pPr>
              <a:spcBef>
                <a:spcPts val="400"/>
              </a:spcBef>
            </a:pPr>
            <a:r>
              <a:rPr sz="1550">
                <a:solidFill>
                  <a:srgbClr val="2B2B2B"/>
                </a:solidFill>
                <a:latin typeface="Aptos"/>
              </a:rPr>
              <a:t>Охота давала мясо, шкуры и кости животных.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0040" y="6400800"/>
            <a:ext cx="36576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6E7587"/>
                </a:solidFill>
                <a:latin typeface="Aptos"/>
              </a:rPr>
              <a:t>Автор презентации: 100ballnik.com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86384"/>
          </a:xfrm>
          <a:prstGeom prst="rect">
            <a:avLst/>
          </a:prstGeom>
          <a:solidFill>
            <a:srgbClr val="1A2B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86384"/>
            <a:ext cx="12191695" cy="64008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128016"/>
            <a:ext cx="1024128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Aptos Display"/>
              </a:rPr>
              <a:t>Сравним способы добычи пищи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561320" y="164592"/>
            <a:ext cx="1143000" cy="310896"/>
          </a:xfrm>
          <a:prstGeom prst="roundRect">
            <a:avLst/>
          </a:prstGeom>
          <a:solidFill>
            <a:srgbClr val="66BB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100" b="1">
                <a:solidFill>
                  <a:srgbClr val="FFFFFF"/>
                </a:solidFill>
                <a:latin typeface="Aptos"/>
              </a:rPr>
              <a:t>Схема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234440"/>
            <a:ext cx="5394960" cy="4389120"/>
          </a:xfrm>
          <a:prstGeom prst="roundRect">
            <a:avLst/>
          </a:prstGeom>
          <a:solidFill>
            <a:srgbClr val="E8F5E9"/>
          </a:solidFill>
          <a:ln w="12700"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46304" rIns="146304" tIns="109728" bIns="109728"/>
          <a:lstStyle/>
          <a:p>
            <a:pPr algn="l"/>
            <a:r>
              <a:rPr b="1" sz="1800">
                <a:solidFill>
                  <a:srgbClr val="1A2B4F"/>
                </a:solidFill>
                <a:latin typeface="Aptos"/>
              </a:rPr>
              <a:t>Собирательство</a:t>
            </a:r>
          </a:p>
          <a:p>
            <a:pPr>
              <a:spcBef>
                <a:spcPts val="400"/>
              </a:spcBef>
            </a:pPr>
            <a:r>
              <a:rPr sz="1550">
                <a:solidFill>
                  <a:srgbClr val="2B2B2B"/>
                </a:solidFill>
                <a:latin typeface="Aptos"/>
              </a:rPr>
              <a:t>Что делали: собирали ягоды, коренья, плоды.</a:t>
            </a:r>
          </a:p>
          <a:p>
            <a:pPr>
              <a:spcBef>
                <a:spcPts val="400"/>
              </a:spcBef>
            </a:pPr>
            <a:r>
              <a:rPr sz="1550">
                <a:solidFill>
                  <a:srgbClr val="2B2B2B"/>
                </a:solidFill>
                <a:latin typeface="Aptos"/>
              </a:rPr>
              <a:t>Что получали: растительную пищу.</a:t>
            </a:r>
          </a:p>
          <a:p>
            <a:pPr>
              <a:spcBef>
                <a:spcPts val="400"/>
              </a:spcBef>
            </a:pPr>
            <a:r>
              <a:rPr sz="1550">
                <a:solidFill>
                  <a:srgbClr val="2B2B2B"/>
                </a:solidFill>
                <a:latin typeface="Aptos"/>
              </a:rPr>
              <a:t>Особенность: зависело от природных условий.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63640" y="1234440"/>
            <a:ext cx="5394960" cy="4389120"/>
          </a:xfrm>
          <a:prstGeom prst="roundRect">
            <a:avLst/>
          </a:prstGeom>
          <a:solidFill>
            <a:srgbClr val="FFF8E1"/>
          </a:solidFill>
          <a:ln w="12700"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46304" rIns="146304" tIns="109728" bIns="109728"/>
          <a:lstStyle/>
          <a:p>
            <a:pPr algn="l"/>
            <a:r>
              <a:rPr b="1" sz="1800">
                <a:solidFill>
                  <a:srgbClr val="1A2B4F"/>
                </a:solidFill>
                <a:latin typeface="Aptos"/>
              </a:rPr>
              <a:t>Охота</a:t>
            </a:r>
          </a:p>
          <a:p>
            <a:pPr>
              <a:spcBef>
                <a:spcPts val="400"/>
              </a:spcBef>
            </a:pPr>
            <a:r>
              <a:rPr sz="1550">
                <a:solidFill>
                  <a:srgbClr val="2B2B2B"/>
                </a:solidFill>
                <a:latin typeface="Aptos"/>
              </a:rPr>
              <a:t>Что делали: выслеживали и преследовали животных.</a:t>
            </a:r>
          </a:p>
          <a:p>
            <a:pPr>
              <a:spcBef>
                <a:spcPts val="400"/>
              </a:spcBef>
            </a:pPr>
            <a:r>
              <a:rPr sz="1550">
                <a:solidFill>
                  <a:srgbClr val="2B2B2B"/>
                </a:solidFill>
                <a:latin typeface="Aptos"/>
              </a:rPr>
              <a:t>Что получали: мясо, шкуры, кости.</a:t>
            </a:r>
          </a:p>
          <a:p>
            <a:pPr>
              <a:spcBef>
                <a:spcPts val="400"/>
              </a:spcBef>
            </a:pPr>
            <a:r>
              <a:rPr sz="1550">
                <a:solidFill>
                  <a:srgbClr val="2B2B2B"/>
                </a:solidFill>
                <a:latin typeface="Aptos"/>
              </a:rPr>
              <a:t>Особенность: требовала согласованных действий всей группы.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337560" y="5760720"/>
            <a:ext cx="5486400" cy="411480"/>
          </a:xfrm>
          <a:prstGeom prst="roundRect">
            <a:avLst/>
          </a:prstGeom>
          <a:solidFill>
            <a:srgbClr val="FFA7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600" b="1">
                <a:solidFill>
                  <a:srgbClr val="FFFFFF"/>
                </a:solidFill>
                <a:latin typeface="Aptos"/>
              </a:rPr>
              <a:t>Вывод: оба занятия помогали древнейшим людям выжить.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0040" y="6400800"/>
            <a:ext cx="36576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6E7587"/>
                </a:solidFill>
                <a:latin typeface="Aptos"/>
              </a:rPr>
              <a:t>Автор презентации: 100ballnik.com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86384"/>
          </a:xfrm>
          <a:prstGeom prst="rect">
            <a:avLst/>
          </a:prstGeom>
          <a:solidFill>
            <a:srgbClr val="1A2B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86384"/>
            <a:ext cx="12191695" cy="64008"/>
          </a:xfrm>
          <a:prstGeom prst="rect">
            <a:avLst/>
          </a:prstGeom>
          <a:solidFill>
            <a:srgbClr val="EF53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128016"/>
            <a:ext cx="1024128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Aptos Display"/>
              </a:rPr>
              <a:t>Овладение огнём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561320" y="164592"/>
            <a:ext cx="1143000" cy="310896"/>
          </a:xfrm>
          <a:prstGeom prst="roundRect">
            <a:avLst/>
          </a:prstGeom>
          <a:solidFill>
            <a:srgbClr val="EF53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100" b="1">
                <a:solidFill>
                  <a:srgbClr val="FFFFFF"/>
                </a:solidFill>
                <a:latin typeface="Aptos"/>
              </a:rPr>
              <a:t>Огонь</a:t>
            </a:r>
          </a:p>
        </p:txBody>
      </p:sp>
      <p:pic>
        <p:nvPicPr>
          <p:cNvPr id="6" name="Picture 5" descr="a_richly_detailed_semi_realistic_digital_illustra_5_batch_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912" y="1078992"/>
            <a:ext cx="6583680" cy="416052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7315200" y="1078992"/>
            <a:ext cx="4343400" cy="14630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46304" rIns="146304" tIns="109728" bIns="109728"/>
          <a:lstStyle/>
          <a:p>
            <a:pPr algn="l"/>
            <a:r>
              <a:rPr b="1" sz="1800">
                <a:solidFill>
                  <a:srgbClr val="1A2B4F"/>
                </a:solidFill>
                <a:latin typeface="Aptos"/>
              </a:rPr>
              <a:t>Как люди познакомились с огнём?</a:t>
            </a:r>
          </a:p>
          <a:p>
            <a:pPr>
              <a:spcBef>
                <a:spcPts val="400"/>
              </a:spcBef>
            </a:pPr>
            <a:r>
              <a:rPr sz="1550">
                <a:solidFill>
                  <a:srgbClr val="2B2B2B"/>
                </a:solidFill>
                <a:latin typeface="Aptos"/>
              </a:rPr>
              <a:t>Сначала они боялись огня и наблюдали его во время природных пожаров.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315200" y="2697480"/>
            <a:ext cx="4343400" cy="1280160"/>
          </a:xfrm>
          <a:prstGeom prst="roundRect">
            <a:avLst/>
          </a:prstGeom>
          <a:solidFill>
            <a:srgbClr val="FFF3E0"/>
          </a:solidFill>
          <a:ln w="12700"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46304" rIns="146304" tIns="109728" bIns="109728"/>
          <a:lstStyle/>
          <a:p>
            <a:pPr algn="l"/>
            <a:r>
              <a:rPr b="1" sz="1800">
                <a:solidFill>
                  <a:srgbClr val="1A2B4F"/>
                </a:solidFill>
                <a:latin typeface="Aptos"/>
              </a:rPr>
              <a:t>Как сохраняли огонь?</a:t>
            </a:r>
          </a:p>
          <a:p>
            <a:pPr>
              <a:spcBef>
                <a:spcPts val="400"/>
              </a:spcBef>
            </a:pPr>
            <a:r>
              <a:rPr sz="1550">
                <a:solidFill>
                  <a:srgbClr val="2B2B2B"/>
                </a:solidFill>
                <a:latin typeface="Aptos"/>
              </a:rPr>
              <a:t>Поддерживали костёр и не давали пламени погаснуть.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15200" y="4160520"/>
            <a:ext cx="4343400" cy="1078992"/>
          </a:xfrm>
          <a:prstGeom prst="roundRect">
            <a:avLst/>
          </a:prstGeom>
          <a:solidFill>
            <a:srgbClr val="FFEBEE"/>
          </a:solidFill>
          <a:ln w="12700"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46304" rIns="146304" tIns="109728" bIns="109728"/>
          <a:lstStyle/>
          <a:p>
            <a:pPr algn="l"/>
            <a:r>
              <a:rPr b="1" sz="1800">
                <a:solidFill>
                  <a:srgbClr val="1A2B4F"/>
                </a:solidFill>
                <a:latin typeface="Aptos"/>
              </a:rPr>
              <a:t>Что изменилось?</a:t>
            </a:r>
          </a:p>
          <a:p>
            <a:pPr>
              <a:spcBef>
                <a:spcPts val="400"/>
              </a:spcBef>
            </a:pPr>
            <a:r>
              <a:rPr sz="1550">
                <a:solidFill>
                  <a:srgbClr val="2B2B2B"/>
                </a:solidFill>
                <a:latin typeface="Aptos"/>
              </a:rPr>
              <a:t>Огонь сделал жизнь людей безопаснее и удобнее.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0040" y="6400800"/>
            <a:ext cx="36576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6E7587"/>
                </a:solidFill>
                <a:latin typeface="Aptos"/>
              </a:rPr>
              <a:t>Автор презентации: 100ballnik.com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