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7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ramatic_industrial_revolution_era_scene_i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212080" cy="6858000"/>
          </a:xfrm>
          <a:prstGeom prst="rect">
            <a:avLst/>
          </a:prstGeom>
          <a:solidFill>
            <a:srgbClr val="0B1720">
              <a:alpha val="9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658368"/>
            <a:ext cx="2514600" cy="347472"/>
          </a:xfrm>
          <a:prstGeom prst="roundRect">
            <a:avLst>
              <a:gd name="adj" fmla="val 21053"/>
            </a:avLst>
          </a:prstGeom>
          <a:solidFill>
            <a:srgbClr val="D89B38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8096" y="745236"/>
            <a:ext cx="22951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Нового времени • 9 класс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58368" y="1325880"/>
            <a:ext cx="4297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§ 1. Экономика делает</a:t>
            </a:r>
            <a:endParaRPr lang="en-US" sz="3300" dirty="0"/>
          </a:p>
          <a:p>
            <a:pPr indent="0" marL="0">
              <a:buNone/>
            </a:pPr>
            <a:r>
              <a:rPr lang="en-US" sz="3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решающий рывок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685800" y="3246120"/>
            <a:ext cx="3977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D6C7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промышленная революция изменила мир XIX века: транспорт, связь, сталь, электричество и монополии.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85800" y="6236208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89B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Автор: 100ballnik.com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Монополии и новая организация бизнеса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7" name="Shape 5"/>
          <p:cNvSpPr/>
          <p:nvPr/>
        </p:nvSpPr>
        <p:spPr>
          <a:xfrm>
            <a:off x="1143000" y="1874520"/>
            <a:ext cx="9784080" cy="0"/>
          </a:xfrm>
          <a:prstGeom prst="line">
            <a:avLst/>
          </a:prstGeom>
          <a:noFill/>
          <a:ln w="31750">
            <a:solidFill>
              <a:srgbClr val="D89B3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34440" y="164592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005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1873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31520" y="233172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мировой экономический кризис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74720" y="164592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71800" y="1005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1870–1890-е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971800" y="233172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«долгая депрессия»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715000" y="16459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0" y="1005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картели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212080" y="233172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соглашения о ценах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955280" y="16459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52360" y="1005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синдикаты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452360" y="233172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общий сбыт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0195560" y="16459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92640" y="1005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тресты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692640" y="233172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единое управление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051560" y="3730752"/>
            <a:ext cx="10012680" cy="868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2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Монополии — крупные объединения, стремившиеся единолично диктовать условия в отрасли или на рынке. Они ограничивали конкуренцию, но появлялись из-за потребности крупных предприятий в капитале и устойчивости.</a:t>
            </a:r>
            <a:endParaRPr lang="en-US" sz="1620" dirty="0"/>
          </a:p>
        </p:txBody>
      </p:sp>
      <p:sp>
        <p:nvSpPr>
          <p:cNvPr id="24" name="Shape 22"/>
          <p:cNvSpPr/>
          <p:nvPr/>
        </p:nvSpPr>
        <p:spPr>
          <a:xfrm>
            <a:off x="960120" y="5074920"/>
            <a:ext cx="10241280" cy="658368"/>
          </a:xfrm>
          <a:prstGeom prst="rect">
            <a:avLst/>
          </a:prstGeom>
          <a:solidFill>
            <a:srgbClr val="0B172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43000" y="528523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Экономический итог рубежа веков: свободная торговля всё чаще уступала протекционизму и «таможенным войнам».</a:t>
            </a:r>
            <a:endParaRPr lang="en-US" sz="1360" dirty="0"/>
          </a:p>
        </p:txBody>
      </p:sp>
      <p:sp>
        <p:nvSpPr>
          <p:cNvPr id="26" name="Text 24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Сельское хозяйство тоже менялось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7" name="Shape 5"/>
          <p:cNvSpPr/>
          <p:nvPr/>
        </p:nvSpPr>
        <p:spPr>
          <a:xfrm>
            <a:off x="868680" y="1280160"/>
            <a:ext cx="10469880" cy="434340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34440" y="1737360"/>
            <a:ext cx="2788920" cy="3291840"/>
          </a:xfrm>
          <a:prstGeom prst="roundRect">
            <a:avLst>
              <a:gd name="adj" fmla="val 3934"/>
            </a:avLst>
          </a:prstGeom>
          <a:solidFill>
            <a:srgbClr val="58735E">
              <a:alpha val="9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417320" y="205740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Свободный труд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490472" y="2788920"/>
            <a:ext cx="2286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Отмена крепостного права в России и рабства в США усилила переход к свободному труду.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526280" y="1737360"/>
            <a:ext cx="2788920" cy="3291840"/>
          </a:xfrm>
          <a:prstGeom prst="roundRect">
            <a:avLst>
              <a:gd name="adj" fmla="val 3934"/>
            </a:avLst>
          </a:prstGeom>
          <a:solidFill>
            <a:srgbClr val="D89B38">
              <a:alpha val="9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205740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Механизация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82312" y="2788920"/>
            <a:ext cx="2286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Жатки, молотилки, паровой плуг и комбайны повышали производительность.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818120" y="1737360"/>
            <a:ext cx="2788920" cy="3291840"/>
          </a:xfrm>
          <a:prstGeom prst="roundRect">
            <a:avLst>
              <a:gd name="adj" fmla="val 3934"/>
            </a:avLst>
          </a:prstGeom>
          <a:solidFill>
            <a:srgbClr val="EA7B2F">
              <a:alpha val="9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01000" y="205740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Химия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074152" y="2788920"/>
            <a:ext cx="2286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Искусственные удобрения помогали заметно увеличивать урожайность.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60120" y="5916168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7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эффективности сельского хозяйства поддерживал индустриализацию: городам требовались продукты, фабрикам — сырьё, рынку — перевозки.</a:t>
            </a:r>
            <a:endParaRPr lang="en-US" sz="1370" dirty="0"/>
          </a:p>
        </p:txBody>
      </p:sp>
      <p:sp>
        <p:nvSpPr>
          <p:cNvPr id="18" name="Text 16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7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ramatic_industrial_revolution_era_scene_i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Закрепление: соберите причинную цепочку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685800" y="1234440"/>
            <a:ext cx="10789920" cy="4526280"/>
          </a:xfrm>
          <a:prstGeom prst="rect">
            <a:avLst/>
          </a:prstGeom>
          <a:solidFill>
            <a:srgbClr val="0B1720">
              <a:alpha val="92000"/>
            </a:srgbClr>
          </a:solidFill>
          <a:ln w="13970">
            <a:solidFill>
              <a:srgbClr val="D89B38">
                <a:alpha val="85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051560" y="1691640"/>
            <a:ext cx="411480" cy="41148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1783080"/>
            <a:ext cx="411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691640" y="1755648"/>
            <a:ext cx="8915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Выберите одно изобретение XIX века.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51560" y="2560320"/>
            <a:ext cx="411480" cy="41148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2651760"/>
            <a:ext cx="411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691640" y="2624328"/>
            <a:ext cx="8915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Назовите отрасль, которую оно изменило.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1051560" y="3429000"/>
            <a:ext cx="411480" cy="41148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520440"/>
            <a:ext cx="411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691640" y="3493008"/>
            <a:ext cx="8915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Объясните, как это повлияло на рынок и повседневную жизнь.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051560" y="4297680"/>
            <a:ext cx="411480" cy="41148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51560" y="4389120"/>
            <a:ext cx="4114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691640" y="4361688"/>
            <a:ext cx="8915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Сформулируйте ответ на главный вопрос параграфа.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1005840" y="5120640"/>
            <a:ext cx="10058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D6C7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Подсказка: промышленный рывок стал возможен благодаря сочетанию техники, транспорта, связи, энергии, капитала и организации производства.</a:t>
            </a:r>
            <a:endParaRPr lang="en-US" sz="1320" dirty="0"/>
          </a:p>
        </p:txBody>
      </p:sp>
      <p:sp>
        <p:nvSpPr>
          <p:cNvPr id="19" name="Text 16"/>
          <p:cNvSpPr/>
          <p:nvPr/>
        </p:nvSpPr>
        <p:spPr>
          <a:xfrm>
            <a:off x="1005840" y="6053328"/>
            <a:ext cx="10058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70" dirty="0">
                <a:solidFill>
                  <a:srgbClr val="D6C7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Источник: §1 учебника В. Р. Мединского, А. О. Чубарьяна «История Нового времени. XIX — начало XX в.», 9 класс, 2025.</a:t>
            </a:r>
            <a:endParaRPr lang="en-US" sz="870" dirty="0"/>
          </a:p>
        </p:txBody>
      </p:sp>
      <p:sp>
        <p:nvSpPr>
          <p:cNvPr id="20" name="Text 17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Главный вопрос урока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7" name="Text 5"/>
          <p:cNvSpPr/>
          <p:nvPr/>
        </p:nvSpPr>
        <p:spPr>
          <a:xfrm>
            <a:off x="786384" y="1508760"/>
            <a:ext cx="10698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в XIX веке промышленная революция достигла таких огромных успехов?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777240" y="2834640"/>
            <a:ext cx="342900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96696" y="306324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96696" y="316382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581912" y="303580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Понять причины рывка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581912" y="3401568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 к машинам, новые источники энергии, массовое производство.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89120" y="2834640"/>
            <a:ext cx="342900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08576" y="306324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08576" y="316382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193792" y="303580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Увидеть последствия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193792" y="3401568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Ускорение перевозок, рост городов, формирование мирового рынка.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001000" y="2834640"/>
            <a:ext cx="342900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20456" y="3063240"/>
            <a:ext cx="457200" cy="457200"/>
          </a:xfrm>
          <a:prstGeom prst="ellipse">
            <a:avLst/>
          </a:prstGeom>
          <a:solidFill>
            <a:srgbClr val="5873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0456" y="316382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805672" y="303580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Объяснить противоречия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8805672" y="3401568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Неравномерность развития, монополии, новые социальные проблемы.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4400" y="4983480"/>
            <a:ext cx="1042416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концу урока вы сможете составить цепочку: изобретение → отрасль → изменение в жизни общества.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ручного труда к фабрике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pic>
        <p:nvPicPr>
          <p:cNvPr id="7" name="Image 0" descr="/mnt/data/a_detailed_historical_industrial_interior_scene_in_batch_2.png">    </p:cNvPr>
          <p:cNvPicPr>
            <a:picLocks noChangeAspect="1"/>
          </p:cNvPicPr>
          <p:nvPr/>
        </p:nvPicPr>
        <p:blipFill>
          <a:blip r:embed="rId1"/>
          <a:srcRect l="7141" r="7141" t="0" b="0"/>
          <a:stretch/>
        </p:blipFill>
        <p:spPr>
          <a:xfrm>
            <a:off x="6903720" y="1234440"/>
            <a:ext cx="4526280" cy="29718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903720" y="1234440"/>
            <a:ext cx="4526280" cy="297180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D89B3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143000"/>
            <a:ext cx="5212080" cy="1234440"/>
          </a:xfrm>
          <a:prstGeom prst="roundRect">
            <a:avLst>
              <a:gd name="adj" fmla="val 8889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96696" y="137160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96696" y="147218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581912" y="134416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Промышленный переворот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1581912" y="170992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 от ручного труда к машинному, от мануфактуры к фабрике.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" y="2697480"/>
            <a:ext cx="5212080" cy="1234440"/>
          </a:xfrm>
          <a:prstGeom prst="roundRect">
            <a:avLst>
              <a:gd name="adj" fmla="val 8889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96696" y="292608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96696" y="302666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581912" y="289864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отрасли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581912" y="3264408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XIX век распространил машинное производство за пределы текстильной промышленности.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777240" y="4251960"/>
            <a:ext cx="521208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96696" y="4480560"/>
            <a:ext cx="457200" cy="457200"/>
          </a:xfrm>
          <a:prstGeom prst="ellipse">
            <a:avLst/>
          </a:prstGeom>
          <a:solidFill>
            <a:srgbClr val="5873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96696" y="458114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581912" y="445312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Индустриальная цивилизация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1581912" y="4818888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Современный мир получил цемент, железобетон, фотографию, массовый транспорт и первые вычислительные идеи.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7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illustrated_landscape_composite_scene_l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Век угля, пара и железной дороги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566928" y="1261872"/>
            <a:ext cx="4389120" cy="4681728"/>
          </a:xfrm>
          <a:prstGeom prst="rect">
            <a:avLst/>
          </a:prstGeom>
          <a:solidFill>
            <a:srgbClr val="0B1720">
              <a:alpha val="92000"/>
            </a:srgbClr>
          </a:solidFill>
          <a:ln w="12700">
            <a:solidFill>
              <a:srgbClr val="D89B38">
                <a:alpha val="8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600200"/>
            <a:ext cx="3886200" cy="29260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Текстиль оставался авангардом, но новый двигатель экономики — уголь, пар, чугун и железная дорога.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1825 г. — первая железная дорога Стоктон — Дарлингтон.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Паровозы и рельсы потребовали машиностроения, угля, металла и новых профессий.</a:t>
            </a:r>
            <a:endParaRPr lang="en-US" sz="1620" dirty="0"/>
          </a:p>
        </p:txBody>
      </p:sp>
      <p:sp>
        <p:nvSpPr>
          <p:cNvPr id="7" name="Shape 4"/>
          <p:cNvSpPr/>
          <p:nvPr/>
        </p:nvSpPr>
        <p:spPr>
          <a:xfrm>
            <a:off x="822960" y="5074920"/>
            <a:ext cx="3429000" cy="347472"/>
          </a:xfrm>
          <a:prstGeom prst="roundRect">
            <a:avLst>
              <a:gd name="adj" fmla="val 21053"/>
            </a:avLst>
          </a:prstGeom>
          <a:solidFill>
            <a:srgbClr val="D89B38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32688" y="5161788"/>
            <a:ext cx="32095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Паровоз = символ скорости и прогресса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Транспортная революция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pic>
        <p:nvPicPr>
          <p:cNvPr id="7" name="Image 0" descr="/mnt/data/a_detailed_illustrated_landscape_composite_scene_l_batch_3.png">    </p:cNvPr>
          <p:cNvPicPr>
            <a:picLocks noChangeAspect="1"/>
          </p:cNvPicPr>
          <p:nvPr/>
        </p:nvPicPr>
        <p:blipFill>
          <a:blip r:embed="rId1"/>
          <a:srcRect l="12921" r="12921" t="0" b="0"/>
          <a:stretch/>
        </p:blipFill>
        <p:spPr>
          <a:xfrm>
            <a:off x="640080" y="1143000"/>
            <a:ext cx="5120640" cy="38862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1143000"/>
            <a:ext cx="5120640" cy="388620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D89B3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263640" y="1143000"/>
            <a:ext cx="5074920" cy="1051560"/>
          </a:xfrm>
          <a:prstGeom prst="roundRect">
            <a:avLst>
              <a:gd name="adj" fmla="val 10435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483096" y="137160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83096" y="147218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068312" y="1344168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Рельсы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7068312" y="170992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1880 г. железнодорожные сети в Европе и США в целом сложились.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63640" y="2468880"/>
            <a:ext cx="5074920" cy="1051560"/>
          </a:xfrm>
          <a:prstGeom prst="roundRect">
            <a:avLst>
              <a:gd name="adj" fmla="val 10435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483096" y="269748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83096" y="279806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7068312" y="2670048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Пароходы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7068312" y="303580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Морские перевозки стали меньше зависеть от ветра и заметно ускорились.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263640" y="3794760"/>
            <a:ext cx="5074920" cy="1051560"/>
          </a:xfrm>
          <a:prstGeom prst="roundRect">
            <a:avLst>
              <a:gd name="adj" fmla="val 10435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483096" y="4023360"/>
            <a:ext cx="457200" cy="457200"/>
          </a:xfrm>
          <a:prstGeom prst="ellipse">
            <a:avLst/>
          </a:prstGeom>
          <a:solidFill>
            <a:srgbClr val="5873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83096" y="412394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7068312" y="3995928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Каналы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7068312" y="436168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Суэцкий (1869) и Панамский (1914) каналы сократили маршруты между океанами.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914400" y="5486400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Итог: перевозки стали быстрее, дешевле и регулярнее → возникали национальные и мировой рынки.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через расстояние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7" name="Shape 5"/>
          <p:cNvSpPr/>
          <p:nvPr/>
        </p:nvSpPr>
        <p:spPr>
          <a:xfrm>
            <a:off x="1005840" y="2560320"/>
            <a:ext cx="9144000" cy="0"/>
          </a:xfrm>
          <a:prstGeom prst="line">
            <a:avLst/>
          </a:prstGeom>
          <a:noFill/>
          <a:ln w="38100">
            <a:solidFill>
              <a:srgbClr val="D89B3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3317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BF5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1832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20040" y="292608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электрический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телеграф</a:t>
            </a:r>
            <a:endParaRPr lang="en-US" sz="1160" dirty="0"/>
          </a:p>
        </p:txBody>
      </p:sp>
      <p:sp>
        <p:nvSpPr>
          <p:cNvPr id="11" name="Shape 9"/>
          <p:cNvSpPr/>
          <p:nvPr/>
        </p:nvSpPr>
        <p:spPr>
          <a:xfrm>
            <a:off x="2926080" y="233172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BF5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9748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1844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423160" y="292608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азбука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Морзе</a:t>
            </a:r>
            <a:endParaRPr lang="en-US" sz="1160" dirty="0"/>
          </a:p>
        </p:txBody>
      </p:sp>
      <p:sp>
        <p:nvSpPr>
          <p:cNvPr id="14" name="Shape 12"/>
          <p:cNvSpPr/>
          <p:nvPr/>
        </p:nvSpPr>
        <p:spPr>
          <a:xfrm>
            <a:off x="5029200" y="23317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BF5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1866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26280" y="292608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кабель через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Атлантику</a:t>
            </a:r>
            <a:endParaRPr lang="en-US" sz="1160" dirty="0"/>
          </a:p>
        </p:txBody>
      </p:sp>
      <p:sp>
        <p:nvSpPr>
          <p:cNvPr id="17" name="Shape 15"/>
          <p:cNvSpPr/>
          <p:nvPr/>
        </p:nvSpPr>
        <p:spPr>
          <a:xfrm>
            <a:off x="7132320" y="233172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BF5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0372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1895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629400" y="292608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радио: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Попов / Маркони</a:t>
            </a:r>
            <a:endParaRPr lang="en-US" sz="1160" dirty="0"/>
          </a:p>
        </p:txBody>
      </p:sp>
      <p:sp>
        <p:nvSpPr>
          <p:cNvPr id="20" name="Shape 18"/>
          <p:cNvSpPr/>
          <p:nvPr/>
        </p:nvSpPr>
        <p:spPr>
          <a:xfrm>
            <a:off x="9235440" y="233172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BF5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00684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1880-е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732520" y="292608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мир связан</a:t>
            </a:r>
            <a:endParaRPr lang="en-US" sz="1160" dirty="0"/>
          </a:p>
          <a:p>
            <a:pPr algn="ctr" indent="0" marL="0">
              <a:buNone/>
            </a:pPr>
            <a:r>
              <a:rPr lang="en-US" sz="116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кабелями</a:t>
            </a:r>
            <a:endParaRPr lang="en-US" sz="1160" dirty="0"/>
          </a:p>
        </p:txBody>
      </p:sp>
      <p:sp>
        <p:nvSpPr>
          <p:cNvPr id="23" name="Shape 21"/>
          <p:cNvSpPr/>
          <p:nvPr/>
        </p:nvSpPr>
        <p:spPr>
          <a:xfrm>
            <a:off x="777240" y="4617720"/>
            <a:ext cx="10652760" cy="86868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5840" y="4818888"/>
            <a:ext cx="10149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2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Смысл перемен: расстояние перестало быть такой же преградой для новостей, торговли и управления. Информация стала почти мгновенной.</a:t>
            </a:r>
            <a:endParaRPr lang="en-US" sz="1620" dirty="0"/>
          </a:p>
        </p:txBody>
      </p:sp>
      <p:sp>
        <p:nvSpPr>
          <p:cNvPr id="25" name="Text 23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5E8"/>
          </a:solidFill>
          <a:ln w="12700">
            <a:solidFill>
              <a:srgbClr val="FBF5E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D89B38"/>
          </a:solidFill>
          <a:ln w="12700">
            <a:solidFill>
              <a:srgbClr val="D89B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0B1720"/>
          </a:solidFill>
          <a:ln w="12700">
            <a:solidFill>
              <a:srgbClr val="0B1720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Неравномерность развития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7" name="Shape 5"/>
          <p:cNvSpPr/>
          <p:nvPr/>
        </p:nvSpPr>
        <p:spPr>
          <a:xfrm>
            <a:off x="822960" y="1325880"/>
            <a:ext cx="3337560" cy="4160520"/>
          </a:xfrm>
          <a:prstGeom prst="roundRect">
            <a:avLst>
              <a:gd name="adj" fmla="val 2740"/>
            </a:avLst>
          </a:prstGeom>
          <a:solidFill>
            <a:srgbClr val="0B172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16459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89B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СТРАНАМ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97280" y="2240280"/>
            <a:ext cx="2834640" cy="23317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Англия — «мастерская мира».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США заметно обогнали остальные страны Нового Света.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Юг и Восток Европы отставали от центра и запада.</a:t>
            </a:r>
            <a:endParaRPr lang="en-US" sz="1420" dirty="0"/>
          </a:p>
        </p:txBody>
      </p:sp>
      <p:sp>
        <p:nvSpPr>
          <p:cNvPr id="10" name="Shape 8"/>
          <p:cNvSpPr/>
          <p:nvPr/>
        </p:nvSpPr>
        <p:spPr>
          <a:xfrm>
            <a:off x="4434840" y="1325880"/>
            <a:ext cx="3337560" cy="416052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16459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7B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РЕГИОНАМ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63440" y="2240280"/>
            <a:ext cx="2834640" cy="2377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Фабрики возникали «островами».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Лидеры: Ланкашир, Йоркшир, Мидленд, Рейн, Саксония, восток США.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 этих районов индустриализация распространялась дальше.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8046720" y="1325880"/>
            <a:ext cx="3337560" cy="4160520"/>
          </a:xfrm>
          <a:prstGeom prst="roundRect">
            <a:avLst>
              <a:gd name="adj" fmla="val 2740"/>
            </a:avLst>
          </a:prstGeom>
          <a:solidFill>
            <a:srgbClr val="D89B38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16459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ОТРАСЛЯМ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75320" y="2240280"/>
            <a:ext cx="2834640" cy="2377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Сначала — текстиль.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Затем — уголь и чугун.</a:t>
            </a:r>
            <a:endParaRPr lang="en-US" sz="1420" dirty="0"/>
          </a:p>
          <a:p>
            <a:pPr indent="0" marL="0">
              <a:buNone/>
            </a:pPr>
            <a:r>
              <a:rPr lang="en-US" sz="142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концу XIX в. — сталь, химия и электричество.</a:t>
            </a:r>
            <a:endParaRPr lang="en-US" sz="1420" dirty="0"/>
          </a:p>
        </p:txBody>
      </p:sp>
      <p:sp>
        <p:nvSpPr>
          <p:cNvPr id="16" name="Text 14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7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historical_industrial_interior_scene_in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Вторая промышленная революция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502920" y="1234440"/>
            <a:ext cx="5212080" cy="4709160"/>
          </a:xfrm>
          <a:prstGeom prst="rect">
            <a:avLst/>
          </a:prstGeom>
          <a:solidFill>
            <a:srgbClr val="0B1720">
              <a:alpha val="95000"/>
            </a:srgbClr>
          </a:solidFill>
          <a:ln w="12700">
            <a:solidFill>
              <a:srgbClr val="D89B38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572768"/>
            <a:ext cx="4617720" cy="3291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конце XIX века промышленность изменилась качественно.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Массовая дешёвая сталь стала основой для мостов, рельсов, машин и оружия.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Химическая промышленность дала новые красители, удобрения, материалы и взрывчатые вещества.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Электричество начало менять производство и городскую среду.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960120" y="5230368"/>
            <a:ext cx="3383280" cy="347472"/>
          </a:xfrm>
          <a:prstGeom prst="roundRect">
            <a:avLst>
              <a:gd name="adj" fmla="val 21053"/>
            </a:avLst>
          </a:prstGeom>
          <a:solidFill>
            <a:srgbClr val="D89B38">
              <a:alpha val="9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69848" y="5317236"/>
            <a:ext cx="3163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сталь • химия • электричество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400800" y="4343400"/>
            <a:ext cx="594360" cy="868680"/>
          </a:xfrm>
          <a:prstGeom prst="rect">
            <a:avLst/>
          </a:prstGeom>
          <a:solidFill>
            <a:srgbClr val="D89B3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98080" y="2880360"/>
            <a:ext cx="594360" cy="2331720"/>
          </a:xfrm>
          <a:prstGeom prst="rect">
            <a:avLst/>
          </a:prstGeom>
          <a:solidFill>
            <a:srgbClr val="EA7B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595360" y="1417320"/>
            <a:ext cx="594360" cy="3794760"/>
          </a:xfrm>
          <a:prstGeom prst="rect">
            <a:avLst/>
          </a:prstGeom>
          <a:solidFill>
            <a:srgbClr val="5873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217920" y="5257800"/>
            <a:ext cx="3749040" cy="0"/>
          </a:xfrm>
          <a:prstGeom prst="line">
            <a:avLst/>
          </a:prstGeom>
          <a:noFill/>
          <a:ln w="13970">
            <a:solidFill>
              <a:srgbClr val="F4E9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46520" y="548640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стали росло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взрывными темпами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263640" y="4041648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342632" y="2578608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×50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8458200" y="91440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×150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США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7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richly_detailed_historical_industrial_illu_batch_4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11480"/>
            <a:ext cx="7680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«Белый уголь»: электричество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02920" y="1005840"/>
            <a:ext cx="2148840" cy="0"/>
          </a:xfrm>
          <a:prstGeom prst="line">
            <a:avLst/>
          </a:prstGeom>
          <a:noFill/>
          <a:ln w="28575">
            <a:solidFill>
              <a:srgbClr val="D89B38"/>
            </a:solidFill>
            <a:prstDash val="solid"/>
            <a:headEnd type="none"/>
            <a:tailEnd type="none"/>
          </a:ln>
        </p:spPr>
      </p:sp>
      <p:sp>
        <p:nvSpPr>
          <p:cNvPr id="5" name="Shape 2"/>
          <p:cNvSpPr/>
          <p:nvPr/>
        </p:nvSpPr>
        <p:spPr>
          <a:xfrm>
            <a:off x="594360" y="1234440"/>
            <a:ext cx="4937760" cy="4251960"/>
          </a:xfrm>
          <a:prstGeom prst="rect">
            <a:avLst/>
          </a:prstGeom>
          <a:solidFill>
            <a:srgbClr val="0B1720">
              <a:alpha val="94000"/>
            </a:srgbClr>
          </a:solidFill>
          <a:ln w="12700">
            <a:solidFill>
              <a:srgbClr val="D89B38">
                <a:alpha val="75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68680" y="160020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088136" y="1828800"/>
            <a:ext cx="457200" cy="457200"/>
          </a:xfrm>
          <a:prstGeom prst="ellipse">
            <a:avLst/>
          </a:prstGeom>
          <a:solidFill>
            <a:srgbClr val="D89B3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88136" y="192938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673352" y="180136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Генератор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673352" y="216712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В. фон Сименс разработал генератор постоянного тока.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68680" y="274320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88136" y="2971800"/>
            <a:ext cx="457200" cy="457200"/>
          </a:xfrm>
          <a:prstGeom prst="ellipse">
            <a:avLst/>
          </a:prstGeom>
          <a:solidFill>
            <a:srgbClr val="EA7B2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88136" y="307238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673352" y="294436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Трансформаторы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673352" y="331012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Появились решения для преобразования напряжения.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68680" y="3886200"/>
            <a:ext cx="4389120" cy="914400"/>
          </a:xfrm>
          <a:prstGeom prst="roundRect">
            <a:avLst>
              <a:gd name="adj" fmla="val 12000"/>
            </a:avLst>
          </a:prstGeom>
          <a:solidFill>
            <a:srgbClr val="FFFFFF">
              <a:alpha val="97000"/>
            </a:srgbClr>
          </a:solidFill>
          <a:ln w="12700">
            <a:solidFill>
              <a:srgbClr val="E4D8C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088136" y="4114800"/>
            <a:ext cx="457200" cy="457200"/>
          </a:xfrm>
          <a:prstGeom prst="ellipse">
            <a:avLst/>
          </a:prstGeom>
          <a:solidFill>
            <a:srgbClr val="5873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88136" y="4215384"/>
            <a:ext cx="4572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673352" y="408736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Передача энергии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1673352" y="445312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721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Трёхфазный ток сделал электричество практичным для промышленности.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035040" y="5897880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город: трамваи, лифты, лампы, электродвигатели.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247120" y="6446520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4E9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100ballnik.com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 делает решающий рывок</dc:title>
  <dc:subject>История Нового времени. §1. Экономика делает решающий рывок</dc:subject>
  <dc:creator>100ballnik.com</dc:creator>
  <cp:lastModifiedBy>100ballnik.com</cp:lastModifiedBy>
  <cp:revision>1</cp:revision>
  <dcterms:created xsi:type="dcterms:W3CDTF">2026-08-23T11:35:56Z</dcterms:created>
  <dcterms:modified xsi:type="dcterms:W3CDTF">2026-08-23T11:35:56Z</dcterms:modified>
</cp:coreProperties>
</file>