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Организационный момент (2–3 мин). Приветствие, знакомство с учебником: обложка, содержание, условные обозначения, вступительная статья «Читайте не торопясь…».
ФГОС ООО (обновлённый, 2021): личностные результаты — ценностное отношение к книге и чтению; метапредметные — постановка учебной задачи; предметные — понимание образной природы литературы как искусства слова.
Тема урока по программе к УМК В. Я. Коровиной: «Изображение человека как важнейшая идейно-нравственная проблема литературы. Взаимосвязь характеров и обстоятельств в художественном произведении».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Дискуссия (4–5 мин). Приём «займи позицию»: класс делится на тех, кто считает, что человек изменился, и тех, кто считает иначе; каждая группа приводит по два аргумента.
Важно вывести учеников на мысль: меняются обстоятельства жизни, но нравственные вопросы остаются вечными — поэтому классика не устаревает.
ФГОС: коммуникативные УУД — ведение диалога, корректное отношение к чужому мнению; личностные — готовность к саморазвитию и осознанному выбору.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Переход ко второй части урока (по вступительной статье учебника «Читайте не торопясь…»).
Приём: ученики отвечают, что нового они узнали именно из книг, а не из жизни или интернета.
ФГОС: личностные результаты — ценность научного познания и книжной культуры; познавательные УУД — работа с информацией, различение достоверного и недостоверного источника.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Практическая направленность (3 мин). Здесь же вводится требование к ведению читательского словарика в течение года.
Межпредметная связь с русским языком: лексика, синонимы, работа с толковым словарём.
ФГОС: предметные результаты — овладение литературным языком и умение создавать устные и письменные высказывания; регулятивные УУД — планирование собственной учебной деятельности.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Беседа (3 мин): чем чтение книги отличается от просмотра фильма по этой книге?
Здесь вводится основное требование к ответам на уроках литературы в 7 классе: любой тезис подтверждается цитатой из текста.
ФГОС: метапредметные результаты — развитие логического и критического мышления, умение аргументировать; предметные — навык анализа художественного текста.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Эмоциональный акцент урока (3 мин). Учитель может привести пример из личного читательского опыта.
Личный список книг — начало ведения читательского дневника в 7 классе.
ФГОС: личностные результаты — осознание ценности чтения для саморазвития, формирование внутренней позиции личности; регулятивные УУД — целеполагание.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Рефлексия (4 мин). Ученики возвращаются к записанному в начале урока ответу на проблемный вопрос и дополняют его.
Возможные приёмы рефлексии: «одним предложением», незаконченное предложение «Сегодня я понял, что литература…».
ФГОС: регулятивные УУД — самооценка результата учебной деятельности; личностные — осмысление собственного читательского опыта.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Домашнее задание даётся с комментарием (2 мин), обязательно записывается в дневник.
Задания дифференцированы: обязательная часть (1–3) и задание по выбору (4) — реализация принципа индивидуального подхода.
Страницы учебника уточните по своему изданию: нумерация в изданиях разных лет различается.
ФГОС: регулятивные УУД — планирование самостоятельной работы; предметные — формирование умения создавать письменное высказывание с опорой на текст.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Приём «мозговой штурм» (5 мин). Ученики предлагают признаки человека, учитель группирует их в три столбика.
Ключевые понятия для записи в тетрадь: личность, характер, поступок, нравственность, совесть.
ФГОС: познавательные УУД — классификация признаков; коммуникативные УУД — участие в диалоге, аргументация; личностные — осознание нравственных норм.
Ответ на проблемный вопрос ученики фиксируют письменно и проверяют его в конце урока (приём «отсроченный ответ»).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Слово учителя с элементами беседы (4 мин). Опора на изученное в 5–6 классах (мифы Древней Греции, Гомер) — принцип преемственности содержания.
Понятие для записи: постоянный эпитет (пригодится при изучении былин в первом разделе учебника 7 класса).
ФГОС: предметные результаты — понимание связи литературного произведения с эпохой его создания; познавательные УУД — установление аналогий.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Работа с учебником (5 мин): ученики находят раздел «Из древнерусской литературы» в содержании и называют произведения, которые предстоит изучить.
Сопоставление с предыдущим слайдом: античный герой — герой-воин, древнерусский — герой-праведник и защитник земли.
ФГОС: личностные результаты — уважение к культурному наследию и историческому прошлому России, осознание российской гражданской идентичности; регулятивные УУД — работа с оглавлением и учебной книгой.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Слово учителя (4 мин) с обращением к разделу учебника «Из русской литературы XVIII века».
Понятия: классицизм, ода, гражданская лирика, сатира. Записываются в словарик литературоведческих терминов.
Обратить внимание: у Державина впервые звучит частный, «домашний» человек — это подготовка к литературе XIX века.
ФГОС: предметные результаты — представление об основных литературных направлениях и историко-литературном процессе.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Беседа (4 мин): чем романтический герой отличается от героя древнерусской литературы?
Понятия: романтизм, романтический герой, двоемирие, подвиг во имя людей.
Обратить внимание: романтические традиции сохраняются и в литературе XX века (М. Горький).
ФГОС: познавательные УУД — сравнение и обобщение; предметные — умение характеризовать героя произведения.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Центральный слайд урока: именно формулировка «взаимосвязь характеров и обстоятельств в художественном произведении» вынесена в тему по программе к УМК В. Я. Коровиной.
Понятия: реализм, типический характер, «маленький человек».
Дополнительно назвать: Н. А. Некрасов «Размышления у парадного подъезда», «Русские женщины»; М. Е. Салтыков-Щедрин, сказки.
ФГОС: предметные результаты — понимание связи характера героя с изображённой эпохой и средой; познавательные УУД — установление причинно-следственных связей.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Обзор с опорой на содержание учебника (4 мин). Учитель показывает, какие из этих произведений будут прочитаны в течение года.
Акцент на нравственной проблематике: сострадание, милосердие, ответственность за другого.
ФГОС: личностные результаты — сформированность гуманистических ценностей, готовность к сопереживанию; предметные — восприятие произведения в историко-культурном контексте.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Обзор (4 мин). Возможен приём «читательская афиша»: ученики называют, какое из произведений хотели бы прочитать первым, и объясняют почему.
ФГОС: личностные результаты — сохранение исторической памяти, бережное отношение к природе и Родине; коммуникативные УУД — аргументированное высказывание собственной позиции.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318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78240" y="3246120"/>
            <a:ext cx="3017520" cy="30175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96012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50" kern="0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ЛИТЕРАТУРА  ·  7 КЛАСС  ·  УРОК 1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822960" y="150876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4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Изображение человека как важнейшая</a:t>
            </a:r>
            <a:endParaRPr lang="en-US" sz="33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идейно-нравственная проблема литературы</a:t>
            </a:r>
            <a:endParaRPr lang="en-US" sz="3300" dirty="0"/>
          </a:p>
        </p:txBody>
      </p:sp>
      <p:sp>
        <p:nvSpPr>
          <p:cNvPr id="5" name="Text 2"/>
          <p:cNvSpPr/>
          <p:nvPr/>
        </p:nvSpPr>
        <p:spPr>
          <a:xfrm>
            <a:off x="822960" y="342900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EBDB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Вводный урок. Взаимосвязь характеров и обстоятельств в художественном произведении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822960" y="4343400"/>
            <a:ext cx="7680960" cy="1188720"/>
          </a:xfrm>
          <a:prstGeom prst="roundRect">
            <a:avLst>
              <a:gd name="adj" fmla="val 4615"/>
            </a:avLst>
          </a:prstGeom>
          <a:solidFill>
            <a:srgbClr val="58223A"/>
          </a:solidFill>
          <a:ln w="12700">
            <a:solidFill>
              <a:srgbClr val="58223A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1143000" y="4526280"/>
            <a:ext cx="7040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7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«Читайте не торопясь…»</a:t>
            </a:r>
            <a:endParaRPr lang="en-US" sz="1700" dirty="0"/>
          </a:p>
          <a:p>
            <a:pPr indent="0" marL="0">
              <a:lnSpc>
                <a:spcPts val="2400"/>
              </a:lnSpc>
              <a:buNone/>
            </a:pPr>
            <a:r>
              <a:rPr lang="en-US" sz="1200" dirty="0">
                <a:solidFill>
                  <a:srgbClr val="EBDB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слова, с которых начинается учебник литературы для 7 класса (УМК В. Я. Коровиной)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822960" y="571500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Автор:  </a:t>
            </a:r>
            <a:pPr indent="0" marL="0">
              <a:buNone/>
            </a:pPr>
            <a:r>
              <a:rPr lang="en-US" sz="1400" b="1" spc="50" kern="0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100ballnik.com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4318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2928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Литература · 7 класс · Урок 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384048"/>
            <a:ext cx="8778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Человек в XXI веке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9646920" y="457200"/>
            <a:ext cx="1920240" cy="566928"/>
          </a:xfrm>
          <a:prstGeom prst="roundRect">
            <a:avLst>
              <a:gd name="adj" fmla="val 16129"/>
            </a:avLst>
          </a:prstGeom>
          <a:solidFill>
            <a:srgbClr val="58223A"/>
          </a:solidFill>
          <a:ln w="12700">
            <a:solidFill>
              <a:srgbClr val="5822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46920" y="457200"/>
            <a:ext cx="1920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BDB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наши дни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40080" y="1600200"/>
            <a:ext cx="777240" cy="777240"/>
          </a:xfrm>
          <a:prstGeom prst="ellipse">
            <a:avLst/>
          </a:prstGeom>
          <a:solidFill>
            <a:srgbClr val="58223A"/>
          </a:solidFill>
          <a:ln w="12700">
            <a:solidFill>
              <a:srgbClr val="58223A"/>
            </a:solidFill>
            <a:prstDash val="solid"/>
          </a:ln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9935" y="1810055"/>
            <a:ext cx="357530" cy="35753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40080" y="2560320"/>
            <a:ext cx="34290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Мир изменился</a:t>
            </a:r>
            <a:endParaRPr lang="en-US" sz="160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EBDB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Скорость, интернет, гаджеты, искусственный интеллект. Информации стало больше, а времени на размышление — меньше.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434840" y="1600200"/>
            <a:ext cx="777240" cy="777240"/>
          </a:xfrm>
          <a:prstGeom prst="ellipse">
            <a:avLst/>
          </a:prstGeom>
          <a:solidFill>
            <a:srgbClr val="58223A"/>
          </a:solidFill>
          <a:ln w="12700">
            <a:solidFill>
              <a:srgbClr val="58223A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695" y="1810055"/>
            <a:ext cx="357530" cy="35753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434840" y="2560320"/>
            <a:ext cx="34290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Человек остался прежним</a:t>
            </a:r>
            <a:endParaRPr lang="en-US" sz="160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EBDB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Совесть, дружба, любовь, честность, ответственность за свой выбор волнуют нас так же, как героев Гомера.</a:t>
            </a:r>
            <a:endParaRPr lang="en-US" sz="1600" dirty="0"/>
          </a:p>
        </p:txBody>
      </p:sp>
      <p:sp>
        <p:nvSpPr>
          <p:cNvPr id="13" name="Shape 9"/>
          <p:cNvSpPr/>
          <p:nvPr/>
        </p:nvSpPr>
        <p:spPr>
          <a:xfrm>
            <a:off x="8229600" y="1600200"/>
            <a:ext cx="777240" cy="777240"/>
          </a:xfrm>
          <a:prstGeom prst="ellipse">
            <a:avLst/>
          </a:prstGeom>
          <a:solidFill>
            <a:srgbClr val="58223A"/>
          </a:solidFill>
          <a:ln w="12700">
            <a:solidFill>
              <a:srgbClr val="58223A"/>
            </a:solidFill>
            <a:prstDash val="solid"/>
          </a:ln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9455" y="1810055"/>
            <a:ext cx="357530" cy="35753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8229600" y="2560320"/>
            <a:ext cx="34290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Книга — точка опоры</a:t>
            </a:r>
            <a:endParaRPr lang="en-US" sz="160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EBDB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Чтение учит останавливаться, думать и отличать главное от случайного в потоке информации.</a:t>
            </a:r>
            <a:endParaRPr lang="en-US" sz="1600" dirty="0"/>
          </a:p>
        </p:txBody>
      </p:sp>
      <p:sp>
        <p:nvSpPr>
          <p:cNvPr id="16" name="Shape 11"/>
          <p:cNvSpPr/>
          <p:nvPr/>
        </p:nvSpPr>
        <p:spPr>
          <a:xfrm>
            <a:off x="640080" y="4526280"/>
            <a:ext cx="10927080" cy="1280160"/>
          </a:xfrm>
          <a:prstGeom prst="roundRect">
            <a:avLst>
              <a:gd name="adj" fmla="val 4286"/>
            </a:avLst>
          </a:prstGeom>
          <a:solidFill>
            <a:srgbClr val="58223A"/>
          </a:solidFill>
          <a:ln w="12700">
            <a:solidFill>
              <a:srgbClr val="58223A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7" name="Text 12"/>
          <p:cNvSpPr/>
          <p:nvPr/>
        </p:nvSpPr>
        <p:spPr>
          <a:xfrm>
            <a:off x="960120" y="4709160"/>
            <a:ext cx="103327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100" b="1" spc="150" kern="0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ВОПРОС ДЛЯ ОБСУЖДЕНИЯ</a:t>
            </a:r>
            <a:endParaRPr lang="en-US" sz="1100" dirty="0"/>
          </a:p>
          <a:p>
            <a:pPr indent="0" marL="0">
              <a:lnSpc>
                <a:spcPts val="24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Изменился ли человек за три тысячи лет? Приведите аргумент из любой прочитанной книги.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2928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Литература · 7 класс · Урок 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320040"/>
            <a:ext cx="8778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РОЛЬ КНИГИ В ЖИЗНИ ЧЕЛОВЕКА  ·  1 из 4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621792"/>
            <a:ext cx="8778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Источник новых знаний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600200"/>
            <a:ext cx="3931920" cy="4160520"/>
          </a:xfrm>
          <a:prstGeom prst="roundRect">
            <a:avLst>
              <a:gd name="adj" fmla="val 1395"/>
            </a:avLst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051560" y="2011680"/>
            <a:ext cx="1051560" cy="1051560"/>
          </a:xfrm>
          <a:prstGeom prst="ellipse">
            <a:avLst/>
          </a:prstGeom>
          <a:solidFill>
            <a:srgbClr val="8A4059"/>
          </a:solidFill>
          <a:ln w="12700">
            <a:solidFill>
              <a:srgbClr val="8A4059"/>
            </a:solidFill>
            <a:prstDash val="solid"/>
          </a:ln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5481" y="2295601"/>
            <a:ext cx="483718" cy="48371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051560" y="3337560"/>
            <a:ext cx="31546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Книга — опыт человечества</a:t>
            </a:r>
            <a:endParaRPr lang="en-US" sz="1900" dirty="0"/>
          </a:p>
          <a:p>
            <a:pPr indent="0" marL="0">
              <a:lnSpc>
                <a:spcPts val="1900"/>
              </a:lnSpc>
              <a:buNone/>
            </a:pPr>
            <a:r>
              <a:rPr lang="en-US" sz="800" dirty="0">
                <a:solidFill>
                  <a:srgbClr val="000000"/>
                </a:solidFill>
              </a:rPr>
              <a:t>
</a:t>
            </a:r>
            <a:endParaRPr lang="en-US" sz="190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EBDB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Читая, мы разговариваем с людьми, которые жили тысячи лет назад, и узнаём то, чего не увидим сами.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4892040" y="1600200"/>
            <a:ext cx="6675120" cy="960120"/>
          </a:xfrm>
          <a:prstGeom prst="roundRect">
            <a:avLst>
              <a:gd name="adj" fmla="val 5714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5120640" y="1819656"/>
            <a:ext cx="530352" cy="530352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120640" y="1819656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5852160" y="1746504"/>
            <a:ext cx="5532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Чужой опыт без своих ошибок</a:t>
            </a:r>
            <a:endParaRPr lang="en-US" sz="1400" dirty="0"/>
          </a:p>
          <a:p>
            <a:pPr indent="0" marL="0">
              <a:lnSpc>
                <a:spcPts val="1500"/>
              </a:lnSpc>
              <a:spcAft>
                <a:spcPts val="300"/>
              </a:spcAft>
              <a:buNone/>
            </a:pPr>
            <a:r>
              <a:rPr lang="en-US" sz="125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Герой ошибается — а вывод делаем мы. Книга позволяет прожить множество жизней.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4892040" y="2679192"/>
            <a:ext cx="6675120" cy="960120"/>
          </a:xfrm>
          <a:prstGeom prst="roundRect">
            <a:avLst>
              <a:gd name="adj" fmla="val 5714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5120640" y="2898648"/>
            <a:ext cx="530352" cy="530352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120640" y="2898648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5852160" y="2825496"/>
            <a:ext cx="5532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Знание истории и культуры</a:t>
            </a:r>
            <a:endParaRPr lang="en-US" sz="1400" dirty="0"/>
          </a:p>
          <a:p>
            <a:pPr indent="0" marL="0">
              <a:lnSpc>
                <a:spcPts val="1500"/>
              </a:lnSpc>
              <a:spcAft>
                <a:spcPts val="300"/>
              </a:spcAft>
              <a:buNone/>
            </a:pPr>
            <a:r>
              <a:rPr lang="en-US" sz="125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Эпоха, быт, обычаи, язык прошлого становятся понятными изнутри.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4892040" y="3758184"/>
            <a:ext cx="6675120" cy="960120"/>
          </a:xfrm>
          <a:prstGeom prst="roundRect">
            <a:avLst>
              <a:gd name="adj" fmla="val 5714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5120640" y="3977640"/>
            <a:ext cx="530352" cy="530352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5120640" y="3977640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5852160" y="3904488"/>
            <a:ext cx="5532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Понимание другого человека</a:t>
            </a:r>
            <a:endParaRPr lang="en-US" sz="1400" dirty="0"/>
          </a:p>
          <a:p>
            <a:pPr indent="0" marL="0">
              <a:lnSpc>
                <a:spcPts val="1500"/>
              </a:lnSpc>
              <a:spcAft>
                <a:spcPts val="300"/>
              </a:spcAft>
              <a:buNone/>
            </a:pPr>
            <a:r>
              <a:rPr lang="en-US" sz="125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учимся видеть причины поступков и не судить поспешно.</a:t>
            </a:r>
            <a:endParaRPr lang="en-US" sz="1400" dirty="0"/>
          </a:p>
        </p:txBody>
      </p:sp>
      <p:sp>
        <p:nvSpPr>
          <p:cNvPr id="22" name="Shape 19"/>
          <p:cNvSpPr/>
          <p:nvPr/>
        </p:nvSpPr>
        <p:spPr>
          <a:xfrm>
            <a:off x="4892040" y="4837176"/>
            <a:ext cx="6675120" cy="960120"/>
          </a:xfrm>
          <a:prstGeom prst="roundRect">
            <a:avLst>
              <a:gd name="adj" fmla="val 5714"/>
            </a:avLst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23" name="Shape 20"/>
          <p:cNvSpPr/>
          <p:nvPr/>
        </p:nvSpPr>
        <p:spPr>
          <a:xfrm>
            <a:off x="5120640" y="5056632"/>
            <a:ext cx="530352" cy="530352"/>
          </a:xfrm>
          <a:prstGeom prst="ellipse">
            <a:avLst/>
          </a:prstGeom>
          <a:solidFill>
            <a:srgbClr val="C0873C"/>
          </a:solidFill>
          <a:ln w="12700">
            <a:solidFill>
              <a:srgbClr val="C0873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5120640" y="5056632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5852160" y="4983480"/>
            <a:ext cx="5532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Совет из учебника</a:t>
            </a:r>
            <a:endParaRPr lang="en-US" sz="1400" dirty="0"/>
          </a:p>
          <a:p>
            <a:pPr indent="0" marL="0">
              <a:lnSpc>
                <a:spcPts val="1500"/>
              </a:lnSpc>
              <a:spcAft>
                <a:spcPts val="300"/>
              </a:spcAft>
              <a:buNone/>
            </a:pPr>
            <a:r>
              <a:rPr lang="en-US" sz="125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Читайте не торопясь: задавайте тексту вопросы и перечитывайте важные страницы.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2928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Литература · 7 класс · Урок 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320040"/>
            <a:ext cx="8778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РОЛЬ КНИГИ В ЖИЗНИ ЧЕЛОВЕКА  ·  2 из 4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621792"/>
            <a:ext cx="8778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Обогащение словарного запаса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554480"/>
            <a:ext cx="3429000" cy="2788920"/>
          </a:xfrm>
          <a:prstGeom prst="roundRect">
            <a:avLst>
              <a:gd name="adj" fmla="val 1967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914400" y="1783080"/>
            <a:ext cx="731520" cy="73152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1910" y="1980590"/>
            <a:ext cx="336499" cy="336499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2697480"/>
            <a:ext cx="2880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Активный и пассивный словарь</a:t>
            </a:r>
            <a:endParaRPr lang="en-US" sz="1400" dirty="0"/>
          </a:p>
          <a:p>
            <a:pPr indent="0" marL="0">
              <a:lnSpc>
                <a:spcPts val="1500"/>
              </a:lnSpc>
              <a:spcAft>
                <a:spcPts val="300"/>
              </a:spcAft>
              <a:buNone/>
            </a:pPr>
            <a:r>
              <a:rPr lang="en-US" sz="125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Слова, которые мы понимаем, но не употребляем, — пассивный словарь. Чтение переводит их в активный: мы начинаем говорить точнее.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4389120" y="1554480"/>
            <a:ext cx="3429000" cy="2788920"/>
          </a:xfrm>
          <a:prstGeom prst="roundRect">
            <a:avLst>
              <a:gd name="adj" fmla="val 1967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663440" y="1783080"/>
            <a:ext cx="731520" cy="73152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950" y="1980590"/>
            <a:ext cx="336499" cy="33649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663440" y="2697480"/>
            <a:ext cx="2880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Речь — визитная карточка</a:t>
            </a:r>
            <a:endParaRPr lang="en-US" sz="1400" dirty="0"/>
          </a:p>
          <a:p>
            <a:pPr indent="0" marL="0">
              <a:lnSpc>
                <a:spcPts val="1500"/>
              </a:lnSpc>
              <a:spcAft>
                <a:spcPts val="300"/>
              </a:spcAft>
              <a:buNone/>
            </a:pPr>
            <a:r>
              <a:rPr lang="en-US" sz="125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 этом пишет Д. С. Лихачёв в книге «Земля родная» (глава «Учиться говорить и писать»): по речи судят о человеке.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8138160" y="1554480"/>
            <a:ext cx="3429000" cy="2788920"/>
          </a:xfrm>
          <a:prstGeom prst="roundRect">
            <a:avLst>
              <a:gd name="adj" fmla="val 1967"/>
            </a:avLst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5" name="Text 11"/>
          <p:cNvSpPr/>
          <p:nvPr/>
        </p:nvSpPr>
        <p:spPr>
          <a:xfrm>
            <a:off x="8412480" y="1783080"/>
            <a:ext cx="288036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100" b="1" spc="120" kern="0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ПРАКТИКА НА КАЖДЫЙ УРОК</a:t>
            </a:r>
            <a:endParaRPr lang="en-US" sz="1100" dirty="0"/>
          </a:p>
          <a:p>
            <a:pPr indent="0" marL="0">
              <a:lnSpc>
                <a:spcPts val="2000"/>
              </a:lnSpc>
              <a:buNone/>
            </a:pPr>
            <a:r>
              <a:rPr lang="en-US" sz="800" dirty="0">
                <a:solidFill>
                  <a:srgbClr val="000000"/>
                </a:solidFill>
              </a:rPr>
              <a:t>
</a:t>
            </a:r>
            <a:endParaRPr lang="en-US" sz="110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Заведите словарик:</a:t>
            </a:r>
            <a:endParaRPr lang="en-US" sz="110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непонятное слово — в словарь;</a:t>
            </a:r>
            <a:endParaRPr lang="en-US" sz="110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5 новых слов с каждого урока;</a:t>
            </a:r>
            <a:endParaRPr lang="en-US" sz="110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составьте с ними предложение.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640080" y="4572000"/>
            <a:ext cx="10927080" cy="1234440"/>
          </a:xfrm>
          <a:prstGeom prst="roundRect">
            <a:avLst>
              <a:gd name="adj" fmla="val 4444"/>
            </a:avLst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7" name="Text 13"/>
          <p:cNvSpPr/>
          <p:nvPr/>
        </p:nvSpPr>
        <p:spPr>
          <a:xfrm>
            <a:off x="960120" y="4754880"/>
            <a:ext cx="10332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Зачем это нужно уже сейчас:  </a:t>
            </a:r>
            <a:endParaRPr lang="en-US" sz="140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богатая речь — это уверенный устный ответ у доски, интересное сочинение, умение объяснить свою мысль и быть понятым. Словарный запас растёт только от чтения — другого способа нет.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2928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Литература · 7 класс · Урок 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320040"/>
            <a:ext cx="8778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РОЛЬ КНИГИ В ЖИЗНИ ЧЕЛОВЕКА  ·  3 из 4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621792"/>
            <a:ext cx="8778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Развитие интеллекта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554480"/>
            <a:ext cx="5303520" cy="1645920"/>
          </a:xfrm>
          <a:prstGeom prst="roundRect">
            <a:avLst>
              <a:gd name="adj" fmla="val 3333"/>
            </a:avLst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932688" y="1965960"/>
            <a:ext cx="777240" cy="77724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2543" y="2175815"/>
            <a:ext cx="357530" cy="35753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920240" y="1737360"/>
            <a:ext cx="37947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Память и внимание</a:t>
            </a:r>
            <a:endParaRPr lang="en-US" sz="15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Читатель удерживает в голове сюжет, десятки героев и важные детали.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263640" y="1554480"/>
            <a:ext cx="5303520" cy="1645920"/>
          </a:xfrm>
          <a:prstGeom prst="roundRect">
            <a:avLst>
              <a:gd name="adj" fmla="val 3333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556248" y="1965960"/>
            <a:ext cx="777240" cy="77724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103" y="2175815"/>
            <a:ext cx="357530" cy="35753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543800" y="1737360"/>
            <a:ext cx="37947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Воображение</a:t>
            </a:r>
            <a:endParaRPr lang="en-US" sz="15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«видим» то, чего нет перед глазами: кино показывает, а книга заставляет создавать.</a:t>
            </a:r>
            <a:endParaRPr lang="en-US" sz="1500" dirty="0"/>
          </a:p>
        </p:txBody>
      </p:sp>
      <p:sp>
        <p:nvSpPr>
          <p:cNvPr id="14" name="Shape 10"/>
          <p:cNvSpPr/>
          <p:nvPr/>
        </p:nvSpPr>
        <p:spPr>
          <a:xfrm>
            <a:off x="640080" y="3383280"/>
            <a:ext cx="5303520" cy="1645920"/>
          </a:xfrm>
          <a:prstGeom prst="roundRect">
            <a:avLst>
              <a:gd name="adj" fmla="val 3333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32688" y="3794760"/>
            <a:ext cx="777240" cy="77724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543" y="4004615"/>
            <a:ext cx="357530" cy="35753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920240" y="3566160"/>
            <a:ext cx="37947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Анализ поступка</a:t>
            </a:r>
            <a:endParaRPr lang="en-US" sz="15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Цепочка «причина → поступок → последствие» учит мыслить логично.</a:t>
            </a:r>
            <a:endParaRPr lang="en-US" sz="1500" dirty="0"/>
          </a:p>
        </p:txBody>
      </p:sp>
      <p:sp>
        <p:nvSpPr>
          <p:cNvPr id="18" name="Shape 13"/>
          <p:cNvSpPr/>
          <p:nvPr/>
        </p:nvSpPr>
        <p:spPr>
          <a:xfrm>
            <a:off x="6263640" y="3383280"/>
            <a:ext cx="5303520" cy="1645920"/>
          </a:xfrm>
          <a:prstGeom prst="roundRect">
            <a:avLst>
              <a:gd name="adj" fmla="val 3333"/>
            </a:avLst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6556248" y="3794760"/>
            <a:ext cx="777240" cy="77724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6103" y="4004615"/>
            <a:ext cx="357530" cy="35753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543800" y="3566160"/>
            <a:ext cx="37947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Умение доказывать</a:t>
            </a:r>
            <a:endParaRPr lang="en-US" sz="15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Свою мысль о герое нужно подтвердить цитатой — это навык на всю жизнь.</a:t>
            </a:r>
            <a:endParaRPr lang="en-US" sz="1500" dirty="0"/>
          </a:p>
        </p:txBody>
      </p:sp>
      <p:sp>
        <p:nvSpPr>
          <p:cNvPr id="22" name="Text 16"/>
          <p:cNvSpPr/>
          <p:nvPr/>
        </p:nvSpPr>
        <p:spPr>
          <a:xfrm>
            <a:off x="640080" y="5394960"/>
            <a:ext cx="10927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Чтение — это работа ума. Именно поэтому читающему человеку легче учиться по любому предмету.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2928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Литература · 7 класс · Урок 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320040"/>
            <a:ext cx="8778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РОЛЬ КНИГИ В ЖИЗНИ ЧЕЛОВЕКА  ·  4 из 4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621792"/>
            <a:ext cx="8778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Вдохновение и мотивация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554480"/>
            <a:ext cx="7406640" cy="1051560"/>
          </a:xfrm>
          <a:prstGeom prst="roundRect">
            <a:avLst>
              <a:gd name="adj" fmla="val 5217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914400" y="1755648"/>
            <a:ext cx="640080" cy="64008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7222" y="1928470"/>
            <a:ext cx="294437" cy="294437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783080" y="1700784"/>
            <a:ext cx="6035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Герой становится примером</a:t>
            </a:r>
            <a:endParaRPr lang="en-US" sz="1400" dirty="0"/>
          </a:p>
          <a:p>
            <a:pPr indent="0" marL="0">
              <a:lnSpc>
                <a:spcPts val="1500"/>
              </a:lnSpc>
              <a:spcAft>
                <a:spcPts val="300"/>
              </a:spcAft>
              <a:buNone/>
            </a:pPr>
            <a:r>
              <a:rPr lang="en-US" sz="125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Данко отдал сердце людям, Калашников вышел на бой за честь семьи, Юшка сумел любить мир, который его не жалел.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40080" y="2743200"/>
            <a:ext cx="7406640" cy="1051560"/>
          </a:xfrm>
          <a:prstGeom prst="roundRect">
            <a:avLst>
              <a:gd name="adj" fmla="val 5217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914400" y="2944368"/>
            <a:ext cx="640080" cy="64008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222" y="3117190"/>
            <a:ext cx="294437" cy="294437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783080" y="2889504"/>
            <a:ext cx="6035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Книга поддерживает</a:t>
            </a:r>
            <a:endParaRPr lang="en-US" sz="1400" dirty="0"/>
          </a:p>
          <a:p>
            <a:pPr indent="0" marL="0">
              <a:lnSpc>
                <a:spcPts val="1500"/>
              </a:lnSpc>
              <a:spcAft>
                <a:spcPts val="300"/>
              </a:spcAft>
              <a:buNone/>
            </a:pPr>
            <a:r>
              <a:rPr lang="en-US" sz="125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трудную минуту мы находим героя, которому было ещё тяжелее, — и понимаем, что не одиноки.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640080" y="3931920"/>
            <a:ext cx="7406640" cy="1051560"/>
          </a:xfrm>
          <a:prstGeom prst="roundRect">
            <a:avLst>
              <a:gd name="adj" fmla="val 5217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4133088"/>
            <a:ext cx="640080" cy="64008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222" y="4305910"/>
            <a:ext cx="294437" cy="294437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4078224"/>
            <a:ext cx="6035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Книга побуждает к поступку</a:t>
            </a:r>
            <a:endParaRPr lang="en-US" sz="1400" dirty="0"/>
          </a:p>
          <a:p>
            <a:pPr indent="0" marL="0">
              <a:lnSpc>
                <a:spcPts val="1500"/>
              </a:lnSpc>
              <a:spcAft>
                <a:spcPts val="300"/>
              </a:spcAft>
              <a:buNone/>
            </a:pPr>
            <a:r>
              <a:rPr lang="en-US" sz="125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Помочь, защитить, не пройти мимо: прочитанное становится нашим личным решением.</a:t>
            </a:r>
            <a:endParaRPr lang="en-US" sz="1400" dirty="0"/>
          </a:p>
        </p:txBody>
      </p:sp>
      <p:sp>
        <p:nvSpPr>
          <p:cNvPr id="18" name="Shape 13"/>
          <p:cNvSpPr/>
          <p:nvPr/>
        </p:nvSpPr>
        <p:spPr>
          <a:xfrm>
            <a:off x="8366760" y="1554480"/>
            <a:ext cx="3200400" cy="3200400"/>
          </a:xfrm>
          <a:prstGeom prst="roundRect">
            <a:avLst>
              <a:gd name="adj" fmla="val 1714"/>
            </a:avLst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9" name="Text 14"/>
          <p:cNvSpPr/>
          <p:nvPr/>
        </p:nvSpPr>
        <p:spPr>
          <a:xfrm>
            <a:off x="8641080" y="1965960"/>
            <a:ext cx="265176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100" b="1" spc="120" kern="0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ЗАДАНИЕ ДЛЯ СЕБЯ</a:t>
            </a:r>
            <a:endParaRPr lang="en-US" sz="1100" dirty="0"/>
          </a:p>
          <a:p>
            <a:pPr indent="0" marL="0">
              <a:lnSpc>
                <a:spcPts val="2000"/>
              </a:lnSpc>
              <a:buNone/>
            </a:pPr>
            <a:r>
              <a:rPr lang="en-US" sz="800" dirty="0">
                <a:solidFill>
                  <a:srgbClr val="000000"/>
                </a:solidFill>
              </a:rPr>
              <a:t>
</a:t>
            </a:r>
            <a:endParaRPr lang="en-US" sz="110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Составьте личный список: три книги, которые вы обязательно прочитаете в этом учебном году.</a:t>
            </a:r>
            <a:endParaRPr lang="en-US" sz="1100" dirty="0"/>
          </a:p>
        </p:txBody>
      </p:sp>
      <p:sp>
        <p:nvSpPr>
          <p:cNvPr id="20" name="Shape 15"/>
          <p:cNvSpPr/>
          <p:nvPr/>
        </p:nvSpPr>
        <p:spPr>
          <a:xfrm>
            <a:off x="640080" y="5120640"/>
            <a:ext cx="10927080" cy="685800"/>
          </a:xfrm>
          <a:prstGeom prst="roundRect">
            <a:avLst>
              <a:gd name="adj" fmla="val 8000"/>
            </a:avLst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21" name="Text 16"/>
          <p:cNvSpPr/>
          <p:nvPr/>
        </p:nvSpPr>
        <p:spPr>
          <a:xfrm>
            <a:off x="960120" y="5120640"/>
            <a:ext cx="10332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Книга не делает человека лучше сама по себе — она только предлагает выбор. Решает всегда читатель.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4318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2928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Литература · 7 класс · Урок 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384048"/>
            <a:ext cx="10881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Заключение: к чему мы пришли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640080" y="1508760"/>
            <a:ext cx="5303520" cy="1371600"/>
          </a:xfrm>
          <a:prstGeom prst="roundRect">
            <a:avLst>
              <a:gd name="adj" fmla="val 4000"/>
            </a:avLst>
          </a:prstGeom>
          <a:solidFill>
            <a:srgbClr val="58223A"/>
          </a:solidFill>
          <a:ln w="12700">
            <a:solidFill>
              <a:srgbClr val="58223A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14400" y="1892808"/>
            <a:ext cx="621792" cy="621792"/>
          </a:xfrm>
          <a:prstGeom prst="ellipse">
            <a:avLst/>
          </a:prstGeom>
          <a:solidFill>
            <a:srgbClr val="C0873C"/>
          </a:solidFill>
          <a:ln w="12700">
            <a:solidFill>
              <a:srgbClr val="C0873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1892808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4318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737360" y="1645920"/>
            <a:ext cx="3977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Человек — главный предмет литературы</a:t>
            </a:r>
            <a:endParaRPr lang="en-US" sz="15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EBDB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события сами по себе, а характер и поступок человека в этих событиях.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263640" y="1508760"/>
            <a:ext cx="5303520" cy="1371600"/>
          </a:xfrm>
          <a:prstGeom prst="roundRect">
            <a:avLst>
              <a:gd name="adj" fmla="val 4000"/>
            </a:avLst>
          </a:prstGeom>
          <a:solidFill>
            <a:srgbClr val="58223A"/>
          </a:solidFill>
          <a:ln w="12700">
            <a:solidFill>
              <a:srgbClr val="58223A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537960" y="1892808"/>
            <a:ext cx="621792" cy="621792"/>
          </a:xfrm>
          <a:prstGeom prst="ellipse">
            <a:avLst/>
          </a:prstGeom>
          <a:solidFill>
            <a:srgbClr val="C0873C"/>
          </a:solidFill>
          <a:ln w="12700">
            <a:solidFill>
              <a:srgbClr val="C0873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37960" y="1892808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4318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360920" y="1645920"/>
            <a:ext cx="3977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 каждой эпохи — свой идеал</a:t>
            </a:r>
            <a:endParaRPr lang="en-US" sz="15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EBDB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Герой-воин, святой, гражданин, романтический бунтарь, обычный труженик.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640080" y="3081528"/>
            <a:ext cx="5303520" cy="1371600"/>
          </a:xfrm>
          <a:prstGeom prst="roundRect">
            <a:avLst>
              <a:gd name="adj" fmla="val 4000"/>
            </a:avLst>
          </a:prstGeom>
          <a:solidFill>
            <a:srgbClr val="58223A"/>
          </a:solidFill>
          <a:ln w="12700">
            <a:solidFill>
              <a:srgbClr val="58223A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914400" y="3465576"/>
            <a:ext cx="621792" cy="621792"/>
          </a:xfrm>
          <a:prstGeom prst="ellipse">
            <a:avLst/>
          </a:prstGeom>
          <a:solidFill>
            <a:srgbClr val="C0873C"/>
          </a:solidFill>
          <a:ln w="12700">
            <a:solidFill>
              <a:srgbClr val="C0873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14400" y="3465576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4318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737360" y="3218688"/>
            <a:ext cx="3977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Характер и обстоятельства связаны</a:t>
            </a:r>
            <a:endParaRPr lang="en-US" sz="15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EBDB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Среда влияет на человека, но человек отвечает за свой выбор сам.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6263640" y="3081528"/>
            <a:ext cx="5303520" cy="1371600"/>
          </a:xfrm>
          <a:prstGeom prst="roundRect">
            <a:avLst>
              <a:gd name="adj" fmla="val 4000"/>
            </a:avLst>
          </a:prstGeom>
          <a:solidFill>
            <a:srgbClr val="58223A"/>
          </a:solidFill>
          <a:ln w="12700">
            <a:solidFill>
              <a:srgbClr val="58223A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537960" y="3465576"/>
            <a:ext cx="621792" cy="621792"/>
          </a:xfrm>
          <a:prstGeom prst="ellipse">
            <a:avLst/>
          </a:prstGeom>
          <a:solidFill>
            <a:srgbClr val="C0873C"/>
          </a:solidFill>
          <a:ln w="12700">
            <a:solidFill>
              <a:srgbClr val="C0873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37960" y="3465576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4318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360920" y="3218688"/>
            <a:ext cx="3977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Вечные вопросы не устаревают</a:t>
            </a:r>
            <a:endParaRPr lang="en-US" sz="15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EBDB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Поэтому книги, написанные века назад, говорят и о нас с вами.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40080" y="4800600"/>
            <a:ext cx="10927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Вернитесь к вопросу, записанному в начале урока: изменился ли ваш ответ?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640080" y="5303520"/>
            <a:ext cx="10927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BDB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«Читайте не торопясь…» — с этого совета начинается ваш учебник. Именно неспешное чтение и делает нас людьми.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2928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Литература · 7 класс · Урок 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384048"/>
            <a:ext cx="8778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Домашнее задание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10835640" y="457200"/>
            <a:ext cx="731520" cy="731520"/>
          </a:xfrm>
          <a:prstGeom prst="ellipse">
            <a:avLst/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33150" y="654710"/>
            <a:ext cx="336499" cy="336499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40080" y="1554480"/>
            <a:ext cx="5303520" cy="1600200"/>
          </a:xfrm>
          <a:prstGeom prst="roundRect">
            <a:avLst>
              <a:gd name="adj" fmla="val 3429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932688" y="1965960"/>
            <a:ext cx="731520" cy="73152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32688" y="19659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920240" y="1737360"/>
            <a:ext cx="37947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Прочитать вступительную статью учебника</a:t>
            </a:r>
            <a:endParaRPr lang="en-US" sz="14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«Читайте не торопясь…». Устно ответить на вопросы после статьи.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263640" y="1554480"/>
            <a:ext cx="5303520" cy="1600200"/>
          </a:xfrm>
          <a:prstGeom prst="roundRect">
            <a:avLst>
              <a:gd name="adj" fmla="val 3429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556248" y="1965960"/>
            <a:ext cx="731520" cy="73152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56248" y="19659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543800" y="1737360"/>
            <a:ext cx="37947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Письменное задание (6–8 предложений)</a:t>
            </a:r>
            <a:endParaRPr lang="en-US" sz="14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«Какого человека я считаю настоящим». Обязательно привести пример из прочитанной книги.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40080" y="3337560"/>
            <a:ext cx="5303520" cy="1600200"/>
          </a:xfrm>
          <a:prstGeom prst="roundRect">
            <a:avLst>
              <a:gd name="adj" fmla="val 3429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932688" y="3749040"/>
            <a:ext cx="731520" cy="73152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32688" y="374904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920240" y="3520440"/>
            <a:ext cx="37947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Читаем дальше по учебнику</a:t>
            </a:r>
            <a:endParaRPr lang="en-US" sz="14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Раздел «Устное народное творчество»: былина «Вольга и Микула Селянинович».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6263640" y="3337560"/>
            <a:ext cx="5303520" cy="1600200"/>
          </a:xfrm>
          <a:prstGeom prst="roundRect">
            <a:avLst>
              <a:gd name="adj" fmla="val 3429"/>
            </a:avLst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6556248" y="3749040"/>
            <a:ext cx="731520" cy="731520"/>
          </a:xfrm>
          <a:prstGeom prst="ellipse">
            <a:avLst/>
          </a:prstGeom>
          <a:solidFill>
            <a:srgbClr val="C0873C"/>
          </a:solidFill>
          <a:ln w="12700">
            <a:solidFill>
              <a:srgbClr val="C0873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556248" y="374904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7543800" y="3520440"/>
            <a:ext cx="37947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 желанию (индивидуально)</a:t>
            </a:r>
            <a:endParaRPr lang="en-US" sz="14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Подобрать 3 пословицы о человеке и о книге, объяснить их смысл; подготовить сообщение.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640080" y="5166360"/>
            <a:ext cx="10927080" cy="777240"/>
          </a:xfrm>
          <a:prstGeom prst="roundRect">
            <a:avLst>
              <a:gd name="adj" fmla="val 7059"/>
            </a:avLst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24" name="Text 21"/>
          <p:cNvSpPr/>
          <p:nvPr/>
        </p:nvSpPr>
        <p:spPr>
          <a:xfrm>
            <a:off x="960120" y="5285232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забудьте:  </a:t>
            </a:r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заведите тетрадь по литературе, читательский дневник и словарик новых слов — они понадобятся на каждом уроке.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6995160" y="6291072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100ballnik.com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2928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Литература · 7 класс · Урок 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384048"/>
            <a:ext cx="8778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Кого можно назвать человеком?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640080" y="1554480"/>
            <a:ext cx="4206240" cy="3063240"/>
          </a:xfrm>
          <a:prstGeom prst="roundRect">
            <a:avLst>
              <a:gd name="adj" fmla="val 1791"/>
            </a:avLst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1783080"/>
            <a:ext cx="3611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ПРОБЛЕМНЫЙ ВОПРОС УРОКА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60120" y="2240280"/>
            <a:ext cx="3611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Человеком рождаются</a:t>
            </a:r>
            <a:endParaRPr lang="en-US" sz="2100" dirty="0"/>
          </a:p>
          <a:p>
            <a:pPr indent="0" marL="0">
              <a:lnSpc>
                <a:spcPts val="28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или человеком становятся?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960120" y="3749040"/>
            <a:ext cx="3611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EBDB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Запишите свой ответ в тетрадь в начале урока и вернитесь к нему в конце.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257800" y="1600200"/>
            <a:ext cx="731520" cy="731520"/>
          </a:xfrm>
          <a:prstGeom prst="ellipse">
            <a:avLst/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55310" y="1797710"/>
            <a:ext cx="336499" cy="336499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6263640" y="1618488"/>
            <a:ext cx="5303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Человек биологический</a:t>
            </a:r>
            <a:endParaRPr lang="en-US" sz="15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Рост, возраст, сила, внешность — это дано природой и есть у каждого.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5257800" y="2651760"/>
            <a:ext cx="731520" cy="731520"/>
          </a:xfrm>
          <a:prstGeom prst="ellipse">
            <a:avLst/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5310" y="2849270"/>
            <a:ext cx="336499" cy="336499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263640" y="2670048"/>
            <a:ext cx="5303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Человек социальный</a:t>
            </a:r>
            <a:endParaRPr lang="en-US" sz="15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Семья, труд, товарищи, Родина: человек живёт среди людей и для людей.</a:t>
            </a:r>
            <a:endParaRPr lang="en-US" sz="1500" dirty="0"/>
          </a:p>
        </p:txBody>
      </p:sp>
      <p:sp>
        <p:nvSpPr>
          <p:cNvPr id="15" name="Shape 11"/>
          <p:cNvSpPr/>
          <p:nvPr/>
        </p:nvSpPr>
        <p:spPr>
          <a:xfrm>
            <a:off x="5257800" y="3703320"/>
            <a:ext cx="731520" cy="73152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5310" y="3900830"/>
            <a:ext cx="336499" cy="336499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263640" y="3721608"/>
            <a:ext cx="5303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Человек нравственный</a:t>
            </a:r>
            <a:endParaRPr lang="en-US" sz="15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Совесть, выбор, ответственность за поступок. Именно об этом пишут книги.</a:t>
            </a:r>
            <a:endParaRPr lang="en-US" sz="1500" dirty="0"/>
          </a:p>
        </p:txBody>
      </p:sp>
      <p:sp>
        <p:nvSpPr>
          <p:cNvPr id="18" name="Shape 13"/>
          <p:cNvSpPr/>
          <p:nvPr/>
        </p:nvSpPr>
        <p:spPr>
          <a:xfrm>
            <a:off x="640080" y="4937760"/>
            <a:ext cx="10927080" cy="868680"/>
          </a:xfrm>
          <a:prstGeom prst="roundRect">
            <a:avLst>
              <a:gd name="adj" fmla="val 6316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9" name="Text 14"/>
          <p:cNvSpPr/>
          <p:nvPr/>
        </p:nvSpPr>
        <p:spPr>
          <a:xfrm>
            <a:off x="960120" y="5074920"/>
            <a:ext cx="10332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М. Горький называл литературу человековедением</a:t>
            </a:r>
            <a:pPr indent="0" marL="0">
              <a:buNone/>
            </a:pPr>
            <a:r>
              <a:rPr lang="en-US" sz="14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—  наукой о человеке. Главный предмет любой книги — не события, а человек в них.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2928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Литература · 7 класс · Урок 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384048"/>
            <a:ext cx="8778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Как изображала человека античная литература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9646920" y="457200"/>
            <a:ext cx="1920240" cy="566928"/>
          </a:xfrm>
          <a:prstGeom prst="roundRect">
            <a:avLst>
              <a:gd name="adj" fmla="val 16129"/>
            </a:avLst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46920" y="457200"/>
            <a:ext cx="1920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VIII в. до н. э.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40080" y="1554480"/>
            <a:ext cx="10927080" cy="868680"/>
          </a:xfrm>
          <a:prstGeom prst="roundRect">
            <a:avLst>
              <a:gd name="adj" fmla="val 6316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960120" y="1691640"/>
            <a:ext cx="10332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Ключевая мысль:  </a:t>
            </a:r>
            <a:pPr indent="0" marL="0">
              <a:buNone/>
            </a:pPr>
            <a:r>
              <a:rPr lang="en-US" sz="15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человек прекрасен и отважен, но он бессилен перед судьбой — её определяют боги.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40080" y="2697480"/>
            <a:ext cx="3429000" cy="2514600"/>
          </a:xfrm>
          <a:prstGeom prst="roundRect">
            <a:avLst>
              <a:gd name="adj" fmla="val 2182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914400" y="2971800"/>
            <a:ext cx="731520" cy="73152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1910" y="3169310"/>
            <a:ext cx="336499" cy="336499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914400" y="3931920"/>
            <a:ext cx="2880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Герой — воин и богатырь</a:t>
            </a:r>
            <a:endParaRPr lang="en-US" sz="14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Сила, красота, воинская честь и слава в бою: Ахиллес, Гектор, Одиссей.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4434840" y="2697480"/>
            <a:ext cx="3429000" cy="2514600"/>
          </a:xfrm>
          <a:prstGeom prst="roundRect">
            <a:avLst>
              <a:gd name="adj" fmla="val 2182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4709160" y="2971800"/>
            <a:ext cx="731520" cy="73152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6670" y="3169310"/>
            <a:ext cx="336499" cy="336499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4709160" y="3931920"/>
            <a:ext cx="2880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Власть судьбы и рока</a:t>
            </a:r>
            <a:endParaRPr lang="en-US" sz="14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Человек спорит с судьбой, но не может её победить: этим он и велик.</a:t>
            </a:r>
            <a:endParaRPr lang="en-US" sz="1400" dirty="0"/>
          </a:p>
        </p:txBody>
      </p:sp>
      <p:sp>
        <p:nvSpPr>
          <p:cNvPr id="17" name="Shape 13"/>
          <p:cNvSpPr/>
          <p:nvPr/>
        </p:nvSpPr>
        <p:spPr>
          <a:xfrm>
            <a:off x="8229600" y="2697480"/>
            <a:ext cx="3429000" cy="2514600"/>
          </a:xfrm>
          <a:prstGeom prst="roundRect">
            <a:avLst>
              <a:gd name="adj" fmla="val 2182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8503920" y="2971800"/>
            <a:ext cx="731520" cy="73152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1430" y="3169310"/>
            <a:ext cx="336499" cy="336499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503920" y="3931920"/>
            <a:ext cx="2880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Характер неизменен</a:t>
            </a:r>
            <a:endParaRPr lang="en-US" sz="14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Постоянные эпитеты: «хитроумный Одиссей», «быстроногий Ахиллес».</a:t>
            </a:r>
            <a:endParaRPr lang="en-US" sz="1400" dirty="0"/>
          </a:p>
        </p:txBody>
      </p:sp>
      <p:sp>
        <p:nvSpPr>
          <p:cNvPr id="21" name="Text 16"/>
          <p:cNvSpPr/>
          <p:nvPr/>
        </p:nvSpPr>
        <p:spPr>
          <a:xfrm>
            <a:off x="640080" y="5440680"/>
            <a:ext cx="10927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Связь с курсом:  </a:t>
            </a:r>
            <a:pPr indent="0" marL="0">
              <a:buNone/>
            </a:pPr>
            <a:r>
              <a:rPr lang="en-US" sz="1200" dirty="0">
                <a:solidFill>
                  <a:srgbClr val="6E6A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мифы Древней Греции и поэмы Гомера «Илиада» и «Одиссея» вы читали в 6 классе — вспомните их героев.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2928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Литература · 7 класс · Урок 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384048"/>
            <a:ext cx="8778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Как изображала человека древнерусская литература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9646920" y="457200"/>
            <a:ext cx="1920240" cy="566928"/>
          </a:xfrm>
          <a:prstGeom prst="roundRect">
            <a:avLst>
              <a:gd name="adj" fmla="val 16129"/>
            </a:avLst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46920" y="457200"/>
            <a:ext cx="1920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XI–XVII вв.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40080" y="1554480"/>
            <a:ext cx="5303520" cy="1600200"/>
          </a:xfrm>
          <a:prstGeom prst="roundRect">
            <a:avLst>
              <a:gd name="adj" fmla="val 3429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932688" y="1938528"/>
            <a:ext cx="777240" cy="77724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2543" y="2148383"/>
            <a:ext cx="357530" cy="35753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920240" y="1737360"/>
            <a:ext cx="37947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Литература учит, а не развлекает</a:t>
            </a:r>
            <a:endParaRPr lang="en-US" sz="14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Книга на Руси — наставление душе. Главная цель автора — нравственный урок читателю.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263640" y="1554480"/>
            <a:ext cx="5303520" cy="1600200"/>
          </a:xfrm>
          <a:prstGeom prst="roundRect">
            <a:avLst>
              <a:gd name="adj" fmla="val 3429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556248" y="1938528"/>
            <a:ext cx="777240" cy="777240"/>
          </a:xfrm>
          <a:prstGeom prst="ellipse">
            <a:avLst/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103" y="2148383"/>
            <a:ext cx="357530" cy="35753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543800" y="1737360"/>
            <a:ext cx="37947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Герой не выдуман</a:t>
            </a:r>
            <a:endParaRPr lang="en-US" sz="14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Это реальное лицо: князь, воин, святой. Его жизнь — образец для подражания.</a:t>
            </a:r>
            <a:endParaRPr lang="en-US" sz="1400" dirty="0"/>
          </a:p>
        </p:txBody>
      </p:sp>
      <p:sp>
        <p:nvSpPr>
          <p:cNvPr id="15" name="Shape 11"/>
          <p:cNvSpPr/>
          <p:nvPr/>
        </p:nvSpPr>
        <p:spPr>
          <a:xfrm>
            <a:off x="640080" y="3337560"/>
            <a:ext cx="5303520" cy="1600200"/>
          </a:xfrm>
          <a:prstGeom prst="roundRect">
            <a:avLst>
              <a:gd name="adj" fmla="val 3429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932688" y="3721608"/>
            <a:ext cx="777240" cy="777240"/>
          </a:xfrm>
          <a:prstGeom prst="ellipse">
            <a:avLst/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543" y="3931463"/>
            <a:ext cx="357530" cy="35753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920240" y="3520440"/>
            <a:ext cx="37947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Идеал — служение и любовь</a:t>
            </a:r>
            <a:endParaRPr lang="en-US" sz="14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Вера, верность, милосердие, защита родной земли, любовь, побеждающая смерть.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6263640" y="3337560"/>
            <a:ext cx="5303520" cy="1600200"/>
          </a:xfrm>
          <a:prstGeom prst="roundRect">
            <a:avLst>
              <a:gd name="adj" fmla="val 3429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556248" y="3721608"/>
            <a:ext cx="777240" cy="77724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6103" y="3931463"/>
            <a:ext cx="357530" cy="35753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543800" y="3520440"/>
            <a:ext cx="37947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Автор часто неизвестен</a:t>
            </a:r>
            <a:endParaRPr lang="en-US" sz="14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Важна не слава писателя, а польза для читателя: летописец пишет для потомков.</a:t>
            </a:r>
            <a:endParaRPr lang="en-US" sz="1400" dirty="0"/>
          </a:p>
        </p:txBody>
      </p:sp>
      <p:sp>
        <p:nvSpPr>
          <p:cNvPr id="23" name="Shape 17"/>
          <p:cNvSpPr/>
          <p:nvPr/>
        </p:nvSpPr>
        <p:spPr>
          <a:xfrm>
            <a:off x="640080" y="5166360"/>
            <a:ext cx="10927080" cy="777240"/>
          </a:xfrm>
          <a:prstGeom prst="roundRect">
            <a:avLst>
              <a:gd name="adj" fmla="val 7059"/>
            </a:avLst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24" name="Text 18"/>
          <p:cNvSpPr/>
          <p:nvPr/>
        </p:nvSpPr>
        <p:spPr>
          <a:xfrm>
            <a:off x="960120" y="5285232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учебнике 7 класса:  </a:t>
            </a:r>
            <a:pPr indent="0" marL="0"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«Поучение» Владимира Мономаха, «Повесть временных лет», «Повесть о Петре и Февронии Муромских».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2928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Литература · 7 класс · Урок 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384048"/>
            <a:ext cx="8778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Человек в эпоху Просвещения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9646920" y="457200"/>
            <a:ext cx="1920240" cy="566928"/>
          </a:xfrm>
          <a:prstGeom prst="roundRect">
            <a:avLst>
              <a:gd name="adj" fmla="val 16129"/>
            </a:avLst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46920" y="457200"/>
            <a:ext cx="1920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XVIII век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40080" y="1554480"/>
            <a:ext cx="10927080" cy="731520"/>
          </a:xfrm>
          <a:prstGeom prst="roundRect">
            <a:avLst>
              <a:gd name="adj" fmla="val 7500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960120" y="1645920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Ключевая мысль:  </a:t>
            </a:r>
            <a:pPr indent="0" marL="0">
              <a:buNone/>
            </a:pPr>
            <a:r>
              <a:rPr lang="en-US" sz="15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человека можно воспитать. Разум, наука и долг перед Отечеством делают его сильным.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40080" y="2514600"/>
            <a:ext cx="10927080" cy="1005840"/>
          </a:xfrm>
          <a:prstGeom prst="roundRect">
            <a:avLst>
              <a:gd name="adj" fmla="val 5455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914400" y="2697480"/>
            <a:ext cx="640080" cy="64008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7222" y="2870302"/>
            <a:ext cx="294437" cy="294437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783080" y="2624328"/>
            <a:ext cx="9509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Разум — главная ценность</a:t>
            </a:r>
            <a:endParaRPr lang="en-US" sz="14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Классицизм ставит общественный долг выше личного чувства. Герой — гражданин и патриот.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640080" y="3657600"/>
            <a:ext cx="10927080" cy="1005840"/>
          </a:xfrm>
          <a:prstGeom prst="roundRect">
            <a:avLst>
              <a:gd name="adj" fmla="val 5455"/>
            </a:avLst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914400" y="3840480"/>
            <a:ext cx="640080" cy="64008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222" y="4013302"/>
            <a:ext cx="294437" cy="294437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783080" y="3767328"/>
            <a:ext cx="9509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Наука возвышает человека</a:t>
            </a:r>
            <a:endParaRPr lang="en-US" sz="14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М. В. Ломоносов верил, что русская земля способна рождать собственных Платонов и Невтонов.</a:t>
            </a:r>
            <a:endParaRPr lang="en-US" sz="1400" dirty="0"/>
          </a:p>
        </p:txBody>
      </p:sp>
      <p:sp>
        <p:nvSpPr>
          <p:cNvPr id="17" name="Shape 13"/>
          <p:cNvSpPr/>
          <p:nvPr/>
        </p:nvSpPr>
        <p:spPr>
          <a:xfrm>
            <a:off x="640080" y="4800600"/>
            <a:ext cx="10927080" cy="1005840"/>
          </a:xfrm>
          <a:prstGeom prst="roundRect">
            <a:avLst>
              <a:gd name="adj" fmla="val 5455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914400" y="4983480"/>
            <a:ext cx="640080" cy="64008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222" y="5156302"/>
            <a:ext cx="294437" cy="294437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783080" y="4910328"/>
            <a:ext cx="9509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Появляется живой голос</a:t>
            </a:r>
            <a:endParaRPr lang="en-US" sz="14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Г. Р. Державин пишет о себе просто и честно: «Признание», «На птичку», «Река времён…».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2928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Литература · 7 класс · Урок 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384048"/>
            <a:ext cx="8778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Романтический герой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9646920" y="457200"/>
            <a:ext cx="1920240" cy="566928"/>
          </a:xfrm>
          <a:prstGeom prst="roundRect">
            <a:avLst>
              <a:gd name="adj" fmla="val 16129"/>
            </a:avLst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46920" y="457200"/>
            <a:ext cx="1920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нач. XIX в.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40080" y="1463040"/>
            <a:ext cx="640080" cy="64008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2902" y="1635862"/>
            <a:ext cx="294437" cy="294437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463040" y="1463040"/>
            <a:ext cx="5394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Черты романтического героя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685800" y="2331720"/>
            <a:ext cx="603504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800"/>
              </a:lnSpc>
              <a:spcAft>
                <a:spcPts val="900"/>
              </a:spcAft>
              <a:buSzPct val="100000"/>
              <a:buChar char="▪"/>
            </a:pPr>
            <a:r>
              <a:rPr lang="en-US" sz="15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Исключительный герой в исключительных обстоятельствах.</a:t>
            </a:r>
            <a:endParaRPr lang="en-US" sz="1500" dirty="0"/>
          </a:p>
          <a:p>
            <a:pPr marL="342900" indent="-342900">
              <a:lnSpc>
                <a:spcPts val="1800"/>
              </a:lnSpc>
              <a:spcAft>
                <a:spcPts val="900"/>
              </a:spcAft>
              <a:buSzPct val="100000"/>
              <a:buChar char="▪"/>
            </a:pPr>
            <a:r>
              <a:rPr lang="en-US" sz="15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Двоемирие: высокая мечта сталкивается с обыденной жизнью.</a:t>
            </a:r>
            <a:endParaRPr lang="en-US" sz="1500" dirty="0"/>
          </a:p>
          <a:p>
            <a:pPr marL="342900" indent="-342900">
              <a:lnSpc>
                <a:spcPts val="1800"/>
              </a:lnSpc>
              <a:spcAft>
                <a:spcPts val="900"/>
              </a:spcAft>
              <a:buSzPct val="100000"/>
              <a:buChar char="▪"/>
            </a:pPr>
            <a:r>
              <a:rPr lang="en-US" sz="15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Свобода, гордость, одиночество, бунт против несправедливости.</a:t>
            </a:r>
            <a:endParaRPr lang="en-US" sz="1500" dirty="0"/>
          </a:p>
          <a:p>
            <a:pPr marL="342900" indent="-342900">
              <a:lnSpc>
                <a:spcPts val="1800"/>
              </a:lnSpc>
              <a:spcAft>
                <a:spcPts val="900"/>
              </a:spcAft>
              <a:buSzPct val="100000"/>
              <a:buChar char="▪"/>
            </a:pPr>
            <a:r>
              <a:rPr lang="en-US" sz="15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Сильные чувства и яркая, необычная судьба.</a:t>
            </a:r>
            <a:endParaRPr lang="en-US" sz="1500" dirty="0"/>
          </a:p>
          <a:p>
            <a:pPr marL="342900" indent="-342900">
              <a:lnSpc>
                <a:spcPts val="1800"/>
              </a:lnSpc>
              <a:spcAft>
                <a:spcPts val="900"/>
              </a:spcAft>
              <a:buSzPct val="100000"/>
              <a:buChar char="▪"/>
            </a:pPr>
            <a:r>
              <a:rPr lang="en-US" sz="15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Готовность к подвигу и самопожертвованию ради других.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40080" y="4800600"/>
            <a:ext cx="6080760" cy="822960"/>
          </a:xfrm>
          <a:prstGeom prst="roundRect">
            <a:avLst>
              <a:gd name="adj" fmla="val 6667"/>
            </a:avLst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914400" y="4800600"/>
            <a:ext cx="5532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Романтические традиции сохранятся и в литературе XX века — вспомним об этом, читая М. Горького.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7086600" y="1508760"/>
            <a:ext cx="4480560" cy="3977640"/>
          </a:xfrm>
          <a:prstGeom prst="roundRect">
            <a:avLst>
              <a:gd name="adj" fmla="val 1379"/>
            </a:avLst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7406640" y="1737360"/>
            <a:ext cx="3840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Герои, которых мы прочитаем в 7 классе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7406640" y="2514600"/>
            <a:ext cx="3840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C087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Степан Калашников</a:t>
            </a:r>
            <a:endParaRPr lang="en-US" sz="14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EBDB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М. Ю. Лермонтов, «Песня про купца Калашникова»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7406640" y="3474720"/>
            <a:ext cx="3840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C087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Тарас Бульба и Остап</a:t>
            </a:r>
            <a:endParaRPr lang="en-US" sz="14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EBDB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Н. В. Гоголь, «Тарас Бульба»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7406640" y="4434840"/>
            <a:ext cx="3840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C087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Данко</a:t>
            </a:r>
            <a:endParaRPr lang="en-US" sz="14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EBDB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М. Горький, «Легенда о Данко»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2928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Литература · 7 класс · Урок 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384048"/>
            <a:ext cx="8778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Человек в эпоху реализма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9646920" y="457200"/>
            <a:ext cx="1920240" cy="566928"/>
          </a:xfrm>
          <a:prstGeom prst="roundRect">
            <a:avLst>
              <a:gd name="adj" fmla="val 16129"/>
            </a:avLst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46920" y="457200"/>
            <a:ext cx="1920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XIX век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146304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E6A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Главная тема нашего урока и всего курса 7 класса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1874520"/>
            <a:ext cx="4114800" cy="1143000"/>
          </a:xfrm>
          <a:prstGeom prst="roundRect">
            <a:avLst>
              <a:gd name="adj" fmla="val 4800"/>
            </a:avLst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0080" y="1874520"/>
            <a:ext cx="41148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ХАРАКТЕР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7452360" y="1874520"/>
            <a:ext cx="4114800" cy="1143000"/>
          </a:xfrm>
          <a:prstGeom prst="roundRect">
            <a:avLst>
              <a:gd name="adj" fmla="val 4800"/>
            </a:avLst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7452360" y="1874520"/>
            <a:ext cx="41148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ОБСТОЯТЕЛЬСТВА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5074920" y="2148840"/>
            <a:ext cx="2057400" cy="594360"/>
          </a:xfrm>
          <a:prstGeom prst="leftRightArrow">
            <a:avLst/>
          </a:prstGeom>
          <a:solidFill>
            <a:srgbClr val="C0873C"/>
          </a:solidFill>
          <a:ln w="12700">
            <a:solidFill>
              <a:srgbClr val="C0873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3154680"/>
            <a:ext cx="10927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i="1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Обстоятельства формируют человека — но человек способен им противостоять: поступок остаётся его выбором.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640080" y="3840480"/>
            <a:ext cx="3429000" cy="1965960"/>
          </a:xfrm>
          <a:prstGeom prst="roundRect">
            <a:avLst>
              <a:gd name="adj" fmla="val 2791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914400" y="4069080"/>
            <a:ext cx="28803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Бирюк</a:t>
            </a:r>
            <a:endParaRPr lang="en-US" sz="15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100" b="1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И. С. Тургенев</a:t>
            </a:r>
            <a:endParaRPr lang="en-US" sz="15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Суровость лесника объясняется нищетой и подневольной службой — но он отпускает мужика.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4434840" y="3840480"/>
            <a:ext cx="3429000" cy="1965960"/>
          </a:xfrm>
          <a:prstGeom prst="roundRect">
            <a:avLst>
              <a:gd name="adj" fmla="val 2791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709160" y="4069080"/>
            <a:ext cx="28803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Очумелов</a:t>
            </a:r>
            <a:endParaRPr lang="en-US" sz="15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100" b="1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А. П. Чехов, «Хамелеон»</a:t>
            </a:r>
            <a:endParaRPr lang="en-US" sz="15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Характер, испорченный чинопочитанием: человек меняет мнение вслед за чужим чином.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8229600" y="3840480"/>
            <a:ext cx="3429000" cy="1965960"/>
          </a:xfrm>
          <a:prstGeom prst="roundRect">
            <a:avLst>
              <a:gd name="adj" fmla="val 2791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8503920" y="4069080"/>
            <a:ext cx="28803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Николенька</a:t>
            </a:r>
            <a:endParaRPr lang="en-US" sz="15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100" b="1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Л. Н. Толстой, «Детство»</a:t>
            </a:r>
            <a:endParaRPr lang="en-US" sz="15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Внутренний мир ребёнка: первые ошибки, стыд и работа совести.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2928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Литература · 7 класс · Урок 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384048"/>
            <a:ext cx="8778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Человек в начале XX века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9646920" y="457200"/>
            <a:ext cx="1920240" cy="566928"/>
          </a:xfrm>
          <a:prstGeom prst="roundRect">
            <a:avLst>
              <a:gd name="adj" fmla="val 16129"/>
            </a:avLst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46920" y="457200"/>
            <a:ext cx="1920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1900–1930-е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40080" y="1554480"/>
            <a:ext cx="10927080" cy="731520"/>
          </a:xfrm>
          <a:prstGeom prst="roundRect">
            <a:avLst>
              <a:gd name="adj" fmla="val 7500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960120" y="1645920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Эпоха потрясений: войны и революции. Главный вопрос литературы —  </a:t>
            </a:r>
            <a:pPr indent="0" marL="0"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как остаться человеком?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40080" y="2514600"/>
            <a:ext cx="3429000" cy="3291840"/>
          </a:xfrm>
          <a:prstGeom prst="roundRect">
            <a:avLst>
              <a:gd name="adj" fmla="val 1667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914400" y="2743200"/>
            <a:ext cx="731520" cy="73152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1910" y="2940710"/>
            <a:ext cx="336499" cy="336499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914400" y="3611880"/>
            <a:ext cx="28803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spcAft>
                <a:spcPts val="600"/>
              </a:spcAft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Милосердие к слабому</a:t>
            </a:r>
            <a:endParaRPr lang="en-US" sz="1500" dirty="0"/>
          </a:p>
          <a:p>
            <a:pPr indent="0" marL="0">
              <a:lnSpc>
                <a:spcPts val="1500"/>
              </a:lnSpc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А. П. Платонов, «Юшка»</a:t>
            </a:r>
            <a:endParaRPr lang="en-US" sz="1500" dirty="0"/>
          </a:p>
          <a:p>
            <a:pPr indent="0" marL="0">
              <a:lnSpc>
                <a:spcPts val="1500"/>
              </a:lnSpc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Л. Н. Андреев, «Кусака»</a:t>
            </a:r>
            <a:endParaRPr lang="en-US" sz="1500" dirty="0"/>
          </a:p>
          <a:p>
            <a:pPr indent="0" marL="0">
              <a:lnSpc>
                <a:spcPts val="1500"/>
              </a:lnSpc>
              <a:spcAft>
                <a:spcPts val="600"/>
              </a:spcAft>
              <a:buNone/>
            </a:pPr>
            <a:r>
              <a:rPr lang="en-US" sz="12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Сострадание становится главной мерой человека.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4434840" y="2514600"/>
            <a:ext cx="3429000" cy="3291840"/>
          </a:xfrm>
          <a:prstGeom prst="roundRect">
            <a:avLst>
              <a:gd name="adj" fmla="val 1667"/>
            </a:avLst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4709160" y="2743200"/>
            <a:ext cx="731520" cy="73152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6670" y="2940710"/>
            <a:ext cx="336499" cy="336499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4709160" y="3611880"/>
            <a:ext cx="28803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spcAft>
                <a:spcPts val="600"/>
              </a:spcAft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Мир детства</a:t>
            </a:r>
            <a:endParaRPr lang="en-US" sz="1500" dirty="0"/>
          </a:p>
          <a:p>
            <a:pPr indent="0" marL="0">
              <a:lnSpc>
                <a:spcPts val="1500"/>
              </a:lnSpc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И. А. Бунин, «Цифры»</a:t>
            </a:r>
            <a:endParaRPr lang="en-US" sz="1500" dirty="0"/>
          </a:p>
          <a:p>
            <a:pPr indent="0" marL="0">
              <a:lnSpc>
                <a:spcPts val="1500"/>
              </a:lnSpc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М. Горький, «Детство»</a:t>
            </a:r>
            <a:endParaRPr lang="en-US" sz="1500" dirty="0"/>
          </a:p>
          <a:p>
            <a:pPr indent="0" marL="0">
              <a:lnSpc>
                <a:spcPts val="1500"/>
              </a:lnSpc>
              <a:spcAft>
                <a:spcPts val="600"/>
              </a:spcAft>
              <a:buNone/>
            </a:pPr>
            <a:r>
              <a:rPr lang="en-US" sz="12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Писатели показывают, как рождается душа человека.</a:t>
            </a:r>
            <a:endParaRPr lang="en-US" sz="1500" dirty="0"/>
          </a:p>
        </p:txBody>
      </p:sp>
      <p:sp>
        <p:nvSpPr>
          <p:cNvPr id="17" name="Shape 13"/>
          <p:cNvSpPr/>
          <p:nvPr/>
        </p:nvSpPr>
        <p:spPr>
          <a:xfrm>
            <a:off x="8229600" y="2514600"/>
            <a:ext cx="3429000" cy="3291840"/>
          </a:xfrm>
          <a:prstGeom prst="roundRect">
            <a:avLst>
              <a:gd name="adj" fmla="val 1667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8503920" y="2743200"/>
            <a:ext cx="731520" cy="73152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1430" y="2940710"/>
            <a:ext cx="336499" cy="336499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503920" y="3611880"/>
            <a:ext cx="28803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spcAft>
                <a:spcPts val="600"/>
              </a:spcAft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Герой — простой человек</a:t>
            </a:r>
            <a:endParaRPr lang="en-US" sz="1500" dirty="0"/>
          </a:p>
          <a:p>
            <a:pPr indent="0" marL="0">
              <a:lnSpc>
                <a:spcPts val="1500"/>
              </a:lnSpc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И. А. Бунин, «Лапти»</a:t>
            </a:r>
            <a:endParaRPr lang="en-US" sz="1500" dirty="0"/>
          </a:p>
          <a:p>
            <a:pPr indent="0" marL="0">
              <a:lnSpc>
                <a:spcPts val="1500"/>
              </a:lnSpc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C087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А. П. Платонов, «В прекрасном и яростном мире»</a:t>
            </a:r>
            <a:endParaRPr lang="en-US" sz="1500" dirty="0"/>
          </a:p>
          <a:p>
            <a:pPr indent="0" marL="0">
              <a:lnSpc>
                <a:spcPts val="1500"/>
              </a:lnSpc>
              <a:spcAft>
                <a:spcPts val="600"/>
              </a:spcAft>
              <a:buNone/>
            </a:pPr>
            <a:r>
              <a:rPr lang="en-US" sz="12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Подвиг совершает не богатырь, а обычный труженик.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2928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9AE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Литература · 7 класс · Урок 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384048"/>
            <a:ext cx="8778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Человек во второй половине XX века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9646920" y="457200"/>
            <a:ext cx="1920240" cy="566928"/>
          </a:xfrm>
          <a:prstGeom prst="roundRect">
            <a:avLst>
              <a:gd name="adj" fmla="val 16129"/>
            </a:avLst>
          </a:prstGeom>
          <a:solidFill>
            <a:srgbClr val="EFE7E2"/>
          </a:solidFill>
          <a:ln w="12700">
            <a:solidFill>
              <a:srgbClr val="EFE7E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46920" y="457200"/>
            <a:ext cx="1920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1940–1990-е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40080" y="1554480"/>
            <a:ext cx="5303520" cy="1645920"/>
          </a:xfrm>
          <a:prstGeom prst="roundRect">
            <a:avLst>
              <a:gd name="adj" fmla="val 3333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932688" y="1965960"/>
            <a:ext cx="731520" cy="73152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32688" y="19659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920240" y="1737360"/>
            <a:ext cx="37947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Память о войне</a:t>
            </a:r>
            <a:endParaRPr lang="en-US" sz="15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А. Т. Твардовский, стихи поэтов-фронтовиков. Война становится главным испытанием человека на прочность.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263640" y="1554480"/>
            <a:ext cx="5303520" cy="1645920"/>
          </a:xfrm>
          <a:prstGeom prst="roundRect">
            <a:avLst>
              <a:gd name="adj" fmla="val 3333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556248" y="1965960"/>
            <a:ext cx="731520" cy="73152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56248" y="19659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543800" y="1737360"/>
            <a:ext cx="37947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Ответственность за живое</a:t>
            </a:r>
            <a:endParaRPr lang="en-US" sz="15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Ф. А. Абрамов, «О чём плачут лошади»; Е. И. Носов, «Кукла», «Живое пламя». Равнодушие — тоже поступок.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40080" y="3383280"/>
            <a:ext cx="5303520" cy="1645920"/>
          </a:xfrm>
          <a:prstGeom prst="roundRect">
            <a:avLst>
              <a:gd name="adj" fmla="val 3333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932688" y="3794760"/>
            <a:ext cx="731520" cy="73152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32688" y="37947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920240" y="3566160"/>
            <a:ext cx="37947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Нравственный выбор подростка</a:t>
            </a:r>
            <a:endParaRPr lang="en-US" sz="15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Ю. П. Казаков, «Тихое утро»: мальчик преодолевает страх и спасает товарища.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6263640" y="3383280"/>
            <a:ext cx="5303520" cy="1645920"/>
          </a:xfrm>
          <a:prstGeom prst="roundRect">
            <a:avLst>
              <a:gd name="adj" fmla="val 3333"/>
            </a:avLst>
          </a:prstGeom>
          <a:solidFill>
            <a:srgbClr val="F6F1EE"/>
          </a:solidFill>
          <a:ln w="12700">
            <a:solidFill>
              <a:srgbClr val="F6F1EE"/>
            </a:solidFill>
            <a:prstDash val="solid"/>
          </a:ln>
          <a:effectLst>
            <a:outerShdw sx="100000" sy="100000" kx="0" ky="0" algn="bl" rotWithShape="0" blurRad="101600" dist="12700" dir="5400000">
              <a:srgbClr val="9A8078">
                <a:alpha val="2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556248" y="3794760"/>
            <a:ext cx="731520" cy="731520"/>
          </a:xfrm>
          <a:prstGeom prst="ellipse">
            <a:avLst/>
          </a:prstGeom>
          <a:solidFill>
            <a:srgbClr val="6D2E46"/>
          </a:solidFill>
          <a:ln w="12700">
            <a:solidFill>
              <a:srgbClr val="6D2E4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56248" y="37947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543800" y="3566160"/>
            <a:ext cx="37947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Уроки нравственности</a:t>
            </a:r>
            <a:endParaRPr lang="en-US" sz="1500" dirty="0"/>
          </a:p>
          <a:p>
            <a:pPr indent="0" marL="0">
              <a:lnSpc>
                <a:spcPts val="1600"/>
              </a:lnSpc>
              <a:spcAft>
                <a:spcPts val="300"/>
              </a:spcAft>
              <a:buNone/>
            </a:pPr>
            <a:r>
              <a:rPr lang="en-US" sz="1300" dirty="0">
                <a:solidFill>
                  <a:srgbClr val="262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Д. С. Лихачёв, «Земля родная»: беседы о доброте, памяти, культуре и умении говорить.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40080" y="5394960"/>
            <a:ext cx="10927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Общая черта эпохи: человек в ответе за родную землю, за память и за всё живое рядом с ним.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100ballnik.com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Изображение человека как важнейшая идейно-нравственная проблема литературы</dc:title>
  <dc:subject>PptxGenJS Presentation</dc:subject>
  <dc:creator>100ballnik.com</dc:creator>
  <cp:lastModifiedBy>100ballnik.com</cp:lastModifiedBy>
  <cp:revision>1</cp:revision>
  <dcterms:created xsi:type="dcterms:W3CDTF">2026-08-12T11:47:43Z</dcterms:created>
  <dcterms:modified xsi:type="dcterms:W3CDTF">2026-08-12T11:47:43Z</dcterms:modified>
</cp:coreProperties>
</file>