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1" r:id="rId2"/>
    <p:sldId id="265" r:id="rId3"/>
    <p:sldId id="267" r:id="rId4"/>
    <p:sldId id="268" r:id="rId5"/>
    <p:sldId id="266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8" r:id="rId15"/>
    <p:sldId id="277" r:id="rId16"/>
    <p:sldId id="279" r:id="rId17"/>
    <p:sldId id="260" r:id="rId18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omic Sans MS" panose="030F0702030302020204" pitchFamily="66" charset="0"/>
      <p:regular r:id="rId23"/>
      <p:bold r:id="rId24"/>
      <p:italic r:id="rId25"/>
      <p:boldItalic r:id="rId2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990099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98" d="100"/>
          <a:sy n="98" d="100"/>
        </p:scale>
        <p:origin x="27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BC5415-D3C8-4E79-8176-76BECF97BE11}" type="doc">
      <dgm:prSet loTypeId="urn:microsoft.com/office/officeart/2005/8/layout/target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BF23EF1-D717-41F0-B6D7-FE0ED50B6992}">
      <dgm:prSet phldrT="[Текст]"/>
      <dgm:spPr/>
      <dgm:t>
        <a:bodyPr/>
        <a:lstStyle/>
        <a:p>
          <a:pPr algn="ctr"/>
          <a:r>
            <a:rPr lang="ru-RU" dirty="0" smtClean="0">
              <a:solidFill>
                <a:srgbClr val="C00000"/>
              </a:solidFill>
              <a:latin typeface="Comic Sans MS" panose="030F0702030302020204" pitchFamily="66" charset="0"/>
            </a:rPr>
            <a:t>Будь вежлив и дружелюбен!</a:t>
          </a:r>
          <a:endParaRPr lang="ru-RU" dirty="0">
            <a:solidFill>
              <a:srgbClr val="C00000"/>
            </a:solidFill>
            <a:latin typeface="Comic Sans MS" panose="030F0702030302020204" pitchFamily="66" charset="0"/>
          </a:endParaRPr>
        </a:p>
      </dgm:t>
    </dgm:pt>
    <dgm:pt modelId="{F99C1F09-615D-4C0A-9A8D-19ED9D9F18BC}" type="parTrans" cxnId="{052A6F1C-29C7-48C7-B60D-FFC6918EE804}">
      <dgm:prSet/>
      <dgm:spPr/>
      <dgm:t>
        <a:bodyPr/>
        <a:lstStyle/>
        <a:p>
          <a:endParaRPr lang="ru-RU">
            <a:latin typeface="Comic Sans MS" panose="030F0702030302020204" pitchFamily="66" charset="0"/>
          </a:endParaRPr>
        </a:p>
      </dgm:t>
    </dgm:pt>
    <dgm:pt modelId="{2365C28A-6F58-476B-86BC-82672AFC57DE}" type="sibTrans" cxnId="{052A6F1C-29C7-48C7-B60D-FFC6918EE804}">
      <dgm:prSet/>
      <dgm:spPr/>
      <dgm:t>
        <a:bodyPr/>
        <a:lstStyle/>
        <a:p>
          <a:endParaRPr lang="ru-RU">
            <a:latin typeface="Comic Sans MS" panose="030F0702030302020204" pitchFamily="66" charset="0"/>
          </a:endParaRPr>
        </a:p>
      </dgm:t>
    </dgm:pt>
    <dgm:pt modelId="{9C19124C-444F-4DA2-9EEB-2F26D3C82A19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  <a:latin typeface="Comic Sans MS" panose="030F0702030302020204" pitchFamily="66" charset="0"/>
            </a:rPr>
            <a:t>Расскажи родителям, если тебя обижают в Интернете.</a:t>
          </a:r>
          <a:endParaRPr lang="ru-RU" dirty="0">
            <a:solidFill>
              <a:srgbClr val="C00000"/>
            </a:solidFill>
            <a:latin typeface="Comic Sans MS" panose="030F0702030302020204" pitchFamily="66" charset="0"/>
          </a:endParaRPr>
        </a:p>
      </dgm:t>
    </dgm:pt>
    <dgm:pt modelId="{DD4AADBC-B1A9-4CFF-9C3C-B11792EB30DE}" type="parTrans" cxnId="{2CEE5214-A70E-4785-A398-6275323F2743}">
      <dgm:prSet/>
      <dgm:spPr/>
      <dgm:t>
        <a:bodyPr/>
        <a:lstStyle/>
        <a:p>
          <a:endParaRPr lang="ru-RU">
            <a:latin typeface="Comic Sans MS" panose="030F0702030302020204" pitchFamily="66" charset="0"/>
          </a:endParaRPr>
        </a:p>
      </dgm:t>
    </dgm:pt>
    <dgm:pt modelId="{A429A4DB-BCC6-472C-B8BA-564C6BAE767D}" type="sibTrans" cxnId="{2CEE5214-A70E-4785-A398-6275323F2743}">
      <dgm:prSet/>
      <dgm:spPr/>
      <dgm:t>
        <a:bodyPr/>
        <a:lstStyle/>
        <a:p>
          <a:endParaRPr lang="ru-RU">
            <a:latin typeface="Comic Sans MS" panose="030F0702030302020204" pitchFamily="66" charset="0"/>
          </a:endParaRPr>
        </a:p>
      </dgm:t>
    </dgm:pt>
    <dgm:pt modelId="{3885F2FA-C332-43BF-8EDD-DD83C9BAA009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  <a:latin typeface="Comic Sans MS" panose="030F0702030302020204" pitchFamily="66" charset="0"/>
            </a:rPr>
            <a:t>Не открывай незнакомые сайты!</a:t>
          </a:r>
          <a:endParaRPr lang="ru-RU" dirty="0">
            <a:solidFill>
              <a:srgbClr val="C00000"/>
            </a:solidFill>
            <a:latin typeface="Comic Sans MS" panose="030F0702030302020204" pitchFamily="66" charset="0"/>
          </a:endParaRPr>
        </a:p>
      </dgm:t>
    </dgm:pt>
    <dgm:pt modelId="{97902FA8-B550-44D1-8752-60FF52F74174}" type="parTrans" cxnId="{172A6307-AC88-4901-9435-961A2674EABB}">
      <dgm:prSet/>
      <dgm:spPr/>
      <dgm:t>
        <a:bodyPr/>
        <a:lstStyle/>
        <a:p>
          <a:endParaRPr lang="ru-RU">
            <a:latin typeface="Comic Sans MS" panose="030F0702030302020204" pitchFamily="66" charset="0"/>
          </a:endParaRPr>
        </a:p>
      </dgm:t>
    </dgm:pt>
    <dgm:pt modelId="{D6D40817-F376-44D1-87F4-33504624E2E8}" type="sibTrans" cxnId="{172A6307-AC88-4901-9435-961A2674EABB}">
      <dgm:prSet/>
      <dgm:spPr/>
      <dgm:t>
        <a:bodyPr/>
        <a:lstStyle/>
        <a:p>
          <a:endParaRPr lang="ru-RU">
            <a:latin typeface="Comic Sans MS" panose="030F0702030302020204" pitchFamily="66" charset="0"/>
          </a:endParaRPr>
        </a:p>
      </dgm:t>
    </dgm:pt>
    <dgm:pt modelId="{BFE563FF-9C93-4170-8802-3DAEE0664D6B}" type="pres">
      <dgm:prSet presAssocID="{92BC5415-D3C8-4E79-8176-76BECF97BE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79F657A5-3A97-4425-AD18-348919B336CC}" type="pres">
      <dgm:prSet presAssocID="{BBF23EF1-D717-41F0-B6D7-FE0ED50B6992}" presName="circle1" presStyleLbl="node1" presStyleIdx="0" presStyleCnt="3"/>
      <dgm:spPr/>
    </dgm:pt>
    <dgm:pt modelId="{D7ADA33F-7F70-4143-AAFB-C37842790D7D}" type="pres">
      <dgm:prSet presAssocID="{BBF23EF1-D717-41F0-B6D7-FE0ED50B6992}" presName="space" presStyleCnt="0"/>
      <dgm:spPr/>
    </dgm:pt>
    <dgm:pt modelId="{0286E9B3-85C9-44FA-856B-8454EEF26B40}" type="pres">
      <dgm:prSet presAssocID="{BBF23EF1-D717-41F0-B6D7-FE0ED50B6992}" presName="rect1" presStyleLbl="alignAcc1" presStyleIdx="0" presStyleCnt="3"/>
      <dgm:spPr/>
    </dgm:pt>
    <dgm:pt modelId="{29FF00EB-B02C-4E4B-B32C-43FA7785664B}" type="pres">
      <dgm:prSet presAssocID="{9C19124C-444F-4DA2-9EEB-2F26D3C82A19}" presName="vertSpace2" presStyleLbl="node1" presStyleIdx="0" presStyleCnt="3"/>
      <dgm:spPr/>
    </dgm:pt>
    <dgm:pt modelId="{A60769A1-29CD-4182-BA44-3BBAA8C459FE}" type="pres">
      <dgm:prSet presAssocID="{9C19124C-444F-4DA2-9EEB-2F26D3C82A19}" presName="circle2" presStyleLbl="node1" presStyleIdx="1" presStyleCnt="3"/>
      <dgm:spPr/>
    </dgm:pt>
    <dgm:pt modelId="{10B093E4-40D2-4AA1-843E-9D3F16986A61}" type="pres">
      <dgm:prSet presAssocID="{9C19124C-444F-4DA2-9EEB-2F26D3C82A19}" presName="rect2" presStyleLbl="alignAcc1" presStyleIdx="1" presStyleCnt="3"/>
      <dgm:spPr/>
    </dgm:pt>
    <dgm:pt modelId="{2A431A9F-AEAE-4888-B653-D48858840F86}" type="pres">
      <dgm:prSet presAssocID="{3885F2FA-C332-43BF-8EDD-DD83C9BAA009}" presName="vertSpace3" presStyleLbl="node1" presStyleIdx="1" presStyleCnt="3"/>
      <dgm:spPr/>
    </dgm:pt>
    <dgm:pt modelId="{312009A2-F14F-499D-A40E-4B9C7497F588}" type="pres">
      <dgm:prSet presAssocID="{3885F2FA-C332-43BF-8EDD-DD83C9BAA009}" presName="circle3" presStyleLbl="node1" presStyleIdx="2" presStyleCnt="3"/>
      <dgm:spPr/>
    </dgm:pt>
    <dgm:pt modelId="{E339D824-A653-43F1-8733-9150D1C15D7C}" type="pres">
      <dgm:prSet presAssocID="{3885F2FA-C332-43BF-8EDD-DD83C9BAA009}" presName="rect3" presStyleLbl="alignAcc1" presStyleIdx="2" presStyleCnt="3"/>
      <dgm:spPr/>
    </dgm:pt>
    <dgm:pt modelId="{2F9668DA-DE2F-4326-A7CB-2FD6811A4EB8}" type="pres">
      <dgm:prSet presAssocID="{BBF23EF1-D717-41F0-B6D7-FE0ED50B6992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6C99F17F-512D-4996-B5F5-244D01894DAD}" type="pres">
      <dgm:prSet presAssocID="{9C19124C-444F-4DA2-9EEB-2F26D3C82A19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237B8CDB-B23D-44AD-B820-70FF64AC52E0}" type="pres">
      <dgm:prSet presAssocID="{3885F2FA-C332-43BF-8EDD-DD83C9BAA009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90B5D4A8-CD22-46B5-B64F-7658006E64FF}" type="presOf" srcId="{3885F2FA-C332-43BF-8EDD-DD83C9BAA009}" destId="{E339D824-A653-43F1-8733-9150D1C15D7C}" srcOrd="0" destOrd="0" presId="urn:microsoft.com/office/officeart/2005/8/layout/target3"/>
    <dgm:cxn modelId="{48F58062-A537-4A37-9E38-C6C9018B86BB}" type="presOf" srcId="{BBF23EF1-D717-41F0-B6D7-FE0ED50B6992}" destId="{2F9668DA-DE2F-4326-A7CB-2FD6811A4EB8}" srcOrd="1" destOrd="0" presId="urn:microsoft.com/office/officeart/2005/8/layout/target3"/>
    <dgm:cxn modelId="{3FAF25B4-ACED-410C-B22C-7F57F9B7CD20}" type="presOf" srcId="{BBF23EF1-D717-41F0-B6D7-FE0ED50B6992}" destId="{0286E9B3-85C9-44FA-856B-8454EEF26B40}" srcOrd="0" destOrd="0" presId="urn:microsoft.com/office/officeart/2005/8/layout/target3"/>
    <dgm:cxn modelId="{172A6307-AC88-4901-9435-961A2674EABB}" srcId="{92BC5415-D3C8-4E79-8176-76BECF97BE11}" destId="{3885F2FA-C332-43BF-8EDD-DD83C9BAA009}" srcOrd="2" destOrd="0" parTransId="{97902FA8-B550-44D1-8752-60FF52F74174}" sibTransId="{D6D40817-F376-44D1-87F4-33504624E2E8}"/>
    <dgm:cxn modelId="{AF15F764-17D3-466F-B7B4-1D0B4621F1BF}" type="presOf" srcId="{92BC5415-D3C8-4E79-8176-76BECF97BE11}" destId="{BFE563FF-9C93-4170-8802-3DAEE0664D6B}" srcOrd="0" destOrd="0" presId="urn:microsoft.com/office/officeart/2005/8/layout/target3"/>
    <dgm:cxn modelId="{052A6F1C-29C7-48C7-B60D-FFC6918EE804}" srcId="{92BC5415-D3C8-4E79-8176-76BECF97BE11}" destId="{BBF23EF1-D717-41F0-B6D7-FE0ED50B6992}" srcOrd="0" destOrd="0" parTransId="{F99C1F09-615D-4C0A-9A8D-19ED9D9F18BC}" sibTransId="{2365C28A-6F58-476B-86BC-82672AFC57DE}"/>
    <dgm:cxn modelId="{FBAA6C8A-235B-492B-9335-728BD8849153}" type="presOf" srcId="{9C19124C-444F-4DA2-9EEB-2F26D3C82A19}" destId="{6C99F17F-512D-4996-B5F5-244D01894DAD}" srcOrd="1" destOrd="0" presId="urn:microsoft.com/office/officeart/2005/8/layout/target3"/>
    <dgm:cxn modelId="{459BD356-F538-4DE2-9ED2-2C706EC93390}" type="presOf" srcId="{9C19124C-444F-4DA2-9EEB-2F26D3C82A19}" destId="{10B093E4-40D2-4AA1-843E-9D3F16986A61}" srcOrd="0" destOrd="0" presId="urn:microsoft.com/office/officeart/2005/8/layout/target3"/>
    <dgm:cxn modelId="{2CEE5214-A70E-4785-A398-6275323F2743}" srcId="{92BC5415-D3C8-4E79-8176-76BECF97BE11}" destId="{9C19124C-444F-4DA2-9EEB-2F26D3C82A19}" srcOrd="1" destOrd="0" parTransId="{DD4AADBC-B1A9-4CFF-9C3C-B11792EB30DE}" sibTransId="{A429A4DB-BCC6-472C-B8BA-564C6BAE767D}"/>
    <dgm:cxn modelId="{5D1F6BE4-5349-4FD9-A801-C2AC09DCCCB5}" type="presOf" srcId="{3885F2FA-C332-43BF-8EDD-DD83C9BAA009}" destId="{237B8CDB-B23D-44AD-B820-70FF64AC52E0}" srcOrd="1" destOrd="0" presId="urn:microsoft.com/office/officeart/2005/8/layout/target3"/>
    <dgm:cxn modelId="{5F824E94-F1B4-4503-B125-E40DC7B33F60}" type="presParOf" srcId="{BFE563FF-9C93-4170-8802-3DAEE0664D6B}" destId="{79F657A5-3A97-4425-AD18-348919B336CC}" srcOrd="0" destOrd="0" presId="urn:microsoft.com/office/officeart/2005/8/layout/target3"/>
    <dgm:cxn modelId="{5899BDFC-5E6F-4F2B-A600-623FAD0FE446}" type="presParOf" srcId="{BFE563FF-9C93-4170-8802-3DAEE0664D6B}" destId="{D7ADA33F-7F70-4143-AAFB-C37842790D7D}" srcOrd="1" destOrd="0" presId="urn:microsoft.com/office/officeart/2005/8/layout/target3"/>
    <dgm:cxn modelId="{6BA4AB01-2B83-4487-85E6-0C9ED9327703}" type="presParOf" srcId="{BFE563FF-9C93-4170-8802-3DAEE0664D6B}" destId="{0286E9B3-85C9-44FA-856B-8454EEF26B40}" srcOrd="2" destOrd="0" presId="urn:microsoft.com/office/officeart/2005/8/layout/target3"/>
    <dgm:cxn modelId="{5B0B0B0E-0524-4013-A804-6326E715A595}" type="presParOf" srcId="{BFE563FF-9C93-4170-8802-3DAEE0664D6B}" destId="{29FF00EB-B02C-4E4B-B32C-43FA7785664B}" srcOrd="3" destOrd="0" presId="urn:microsoft.com/office/officeart/2005/8/layout/target3"/>
    <dgm:cxn modelId="{A84535EC-F299-4869-9780-E9AA3513CEAF}" type="presParOf" srcId="{BFE563FF-9C93-4170-8802-3DAEE0664D6B}" destId="{A60769A1-29CD-4182-BA44-3BBAA8C459FE}" srcOrd="4" destOrd="0" presId="urn:microsoft.com/office/officeart/2005/8/layout/target3"/>
    <dgm:cxn modelId="{3274D4B4-B073-462D-8C4D-DBF6FCFDEAA9}" type="presParOf" srcId="{BFE563FF-9C93-4170-8802-3DAEE0664D6B}" destId="{10B093E4-40D2-4AA1-843E-9D3F16986A61}" srcOrd="5" destOrd="0" presId="urn:microsoft.com/office/officeart/2005/8/layout/target3"/>
    <dgm:cxn modelId="{8D1668DB-8CCF-4192-9A43-ECDC6599D93E}" type="presParOf" srcId="{BFE563FF-9C93-4170-8802-3DAEE0664D6B}" destId="{2A431A9F-AEAE-4888-B653-D48858840F86}" srcOrd="6" destOrd="0" presId="urn:microsoft.com/office/officeart/2005/8/layout/target3"/>
    <dgm:cxn modelId="{3B498F9E-FE1E-4ADE-A54A-4EA3D6D849CA}" type="presParOf" srcId="{BFE563FF-9C93-4170-8802-3DAEE0664D6B}" destId="{312009A2-F14F-499D-A40E-4B9C7497F588}" srcOrd="7" destOrd="0" presId="urn:microsoft.com/office/officeart/2005/8/layout/target3"/>
    <dgm:cxn modelId="{84B2668B-BEAB-4975-B95C-DE1D86716286}" type="presParOf" srcId="{BFE563FF-9C93-4170-8802-3DAEE0664D6B}" destId="{E339D824-A653-43F1-8733-9150D1C15D7C}" srcOrd="8" destOrd="0" presId="urn:microsoft.com/office/officeart/2005/8/layout/target3"/>
    <dgm:cxn modelId="{1997F775-9459-42F0-B55F-9391978D2A0B}" type="presParOf" srcId="{BFE563FF-9C93-4170-8802-3DAEE0664D6B}" destId="{2F9668DA-DE2F-4326-A7CB-2FD6811A4EB8}" srcOrd="9" destOrd="0" presId="urn:microsoft.com/office/officeart/2005/8/layout/target3"/>
    <dgm:cxn modelId="{265F30BB-AFAC-4BFF-9ACB-2D7CC5F2CC15}" type="presParOf" srcId="{BFE563FF-9C93-4170-8802-3DAEE0664D6B}" destId="{6C99F17F-512D-4996-B5F5-244D01894DAD}" srcOrd="10" destOrd="0" presId="urn:microsoft.com/office/officeart/2005/8/layout/target3"/>
    <dgm:cxn modelId="{DF95DD52-22DE-40F6-935E-AD18F05D0619}" type="presParOf" srcId="{BFE563FF-9C93-4170-8802-3DAEE0664D6B}" destId="{237B8CDB-B23D-44AD-B820-70FF64AC52E0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657A5-3A97-4425-AD18-348919B336CC}">
      <dsp:nvSpPr>
        <dsp:cNvPr id="0" name=""/>
        <dsp:cNvSpPr/>
      </dsp:nvSpPr>
      <dsp:spPr>
        <a:xfrm>
          <a:off x="0" y="87783"/>
          <a:ext cx="3888432" cy="3888432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86E9B3-85C9-44FA-856B-8454EEF26B40}">
      <dsp:nvSpPr>
        <dsp:cNvPr id="0" name=""/>
        <dsp:cNvSpPr/>
      </dsp:nvSpPr>
      <dsp:spPr>
        <a:xfrm>
          <a:off x="1944216" y="87783"/>
          <a:ext cx="4536504" cy="388843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rgbClr val="C00000"/>
              </a:solidFill>
              <a:latin typeface="Comic Sans MS" panose="030F0702030302020204" pitchFamily="66" charset="0"/>
            </a:rPr>
            <a:t>Будь вежлив и дружелюбен!</a:t>
          </a:r>
          <a:endParaRPr lang="ru-RU" sz="2600" kern="1200" dirty="0">
            <a:solidFill>
              <a:srgbClr val="C00000"/>
            </a:solidFill>
            <a:latin typeface="Comic Sans MS" panose="030F0702030302020204" pitchFamily="66" charset="0"/>
          </a:endParaRPr>
        </a:p>
      </dsp:txBody>
      <dsp:txXfrm>
        <a:off x="1944216" y="87783"/>
        <a:ext cx="4536504" cy="1166532"/>
      </dsp:txXfrm>
    </dsp:sp>
    <dsp:sp modelId="{A60769A1-29CD-4182-BA44-3BBAA8C459FE}">
      <dsp:nvSpPr>
        <dsp:cNvPr id="0" name=""/>
        <dsp:cNvSpPr/>
      </dsp:nvSpPr>
      <dsp:spPr>
        <a:xfrm>
          <a:off x="680476" y="1254316"/>
          <a:ext cx="2527478" cy="2527478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B093E4-40D2-4AA1-843E-9D3F16986A61}">
      <dsp:nvSpPr>
        <dsp:cNvPr id="0" name=""/>
        <dsp:cNvSpPr/>
      </dsp:nvSpPr>
      <dsp:spPr>
        <a:xfrm>
          <a:off x="1944216" y="1254316"/>
          <a:ext cx="4536504" cy="25274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rgbClr val="C00000"/>
              </a:solidFill>
              <a:latin typeface="Comic Sans MS" panose="030F0702030302020204" pitchFamily="66" charset="0"/>
            </a:rPr>
            <a:t>Расскажи родителям, если тебя обижают в Интернете.</a:t>
          </a:r>
          <a:endParaRPr lang="ru-RU" sz="2600" kern="1200" dirty="0">
            <a:solidFill>
              <a:srgbClr val="C00000"/>
            </a:solidFill>
            <a:latin typeface="Comic Sans MS" panose="030F0702030302020204" pitchFamily="66" charset="0"/>
          </a:endParaRPr>
        </a:p>
      </dsp:txBody>
      <dsp:txXfrm>
        <a:off x="1944216" y="1254316"/>
        <a:ext cx="4536504" cy="1166528"/>
      </dsp:txXfrm>
    </dsp:sp>
    <dsp:sp modelId="{312009A2-F14F-499D-A40E-4B9C7497F588}">
      <dsp:nvSpPr>
        <dsp:cNvPr id="0" name=""/>
        <dsp:cNvSpPr/>
      </dsp:nvSpPr>
      <dsp:spPr>
        <a:xfrm>
          <a:off x="1360951" y="2420844"/>
          <a:ext cx="1166528" cy="1166528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39D824-A653-43F1-8733-9150D1C15D7C}">
      <dsp:nvSpPr>
        <dsp:cNvPr id="0" name=""/>
        <dsp:cNvSpPr/>
      </dsp:nvSpPr>
      <dsp:spPr>
        <a:xfrm>
          <a:off x="1944216" y="2420844"/>
          <a:ext cx="4536504" cy="11665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rgbClr val="C00000"/>
              </a:solidFill>
              <a:latin typeface="Comic Sans MS" panose="030F0702030302020204" pitchFamily="66" charset="0"/>
            </a:rPr>
            <a:t>Не открывай незнакомые сайты!</a:t>
          </a:r>
          <a:endParaRPr lang="ru-RU" sz="2600" kern="1200" dirty="0">
            <a:solidFill>
              <a:srgbClr val="C00000"/>
            </a:solidFill>
            <a:latin typeface="Comic Sans MS" panose="030F0702030302020204" pitchFamily="66" charset="0"/>
          </a:endParaRPr>
        </a:p>
      </dsp:txBody>
      <dsp:txXfrm>
        <a:off x="1944216" y="2420844"/>
        <a:ext cx="4536504" cy="11665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04.09.2023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04.09.2023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04.09.2023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04.09.2023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04.09.2023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04.09.2023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04.09.2023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04.09.2023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04.09.2023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04.09.2023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04.09.2023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kompyuterny-master.ru/images/uslug/antivirus.jpg" TargetMode="External"/><Relationship Id="rId13" Type="http://schemas.openxmlformats.org/officeDocument/2006/relationships/hyperlink" Target="http://kids-shush.ucoz.ru/20-21/ehtiket_i_internet.jpg" TargetMode="External"/><Relationship Id="rId3" Type="http://schemas.openxmlformats.org/officeDocument/2006/relationships/hyperlink" Target="file:///D:\_Users\User01\Downloads\materialy-dlya-uchashhixsya-nachalnyx-klassov-k-uroku-bezopasnogo-interneta.pdf" TargetMode="External"/><Relationship Id="rId7" Type="http://schemas.openxmlformats.org/officeDocument/2006/relationships/hyperlink" Target="https://what.com.ua/wp-content/uploads/2018/12/38b6efedb69b5d147b62f2fb3b6579df.jpg" TargetMode="External"/><Relationship Id="rId12" Type="http://schemas.openxmlformats.org/officeDocument/2006/relationships/hyperlink" Target="https://baomoi-photo-fbcrawler.zadn.vn/w720x480/2021_02_25_418_38042889/099e37160a54e30aba45.jpg" TargetMode="External"/><Relationship Id="rId2" Type="http://schemas.openxmlformats.org/officeDocument/2006/relationships/hyperlink" Target="https://photoshop-master.ru/adds/scrapbooking/20093-skrap-nabor-yarmarka-chast-2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as-kvas.com/uploads/posts/2023-02/1676901050_gas-kvas-com-p-risunok-na-temu-bezopasnoe-povedenie-v-int-49.jpg" TargetMode="External"/><Relationship Id="rId11" Type="http://schemas.openxmlformats.org/officeDocument/2006/relationships/hyperlink" Target="https://stop-ugroza.ru/wp-content/uploads/2022/03/kak-borotsya-s-kiberbullingom.jpg" TargetMode="External"/><Relationship Id="rId5" Type="http://schemas.openxmlformats.org/officeDocument/2006/relationships/hyperlink" Target="https://www.softsalad.ru/static/articles/e2c/e87/e2ce8716-2e43-4fcf-a23d-69821ee58868.png" TargetMode="External"/><Relationship Id="rId10" Type="http://schemas.openxmlformats.org/officeDocument/2006/relationships/hyperlink" Target="https://gas-kvas.com/uploads/posts/2023-02/1676608266_gas-kvas-com-p-detskii-risunok-deti-igrayut-12.jpg" TargetMode="External"/><Relationship Id="rId4" Type="http://schemas.openxmlformats.org/officeDocument/2006/relationships/hyperlink" Target="https://compas-boat.ru/images/image_content/news-site.jpg" TargetMode="External"/><Relationship Id="rId9" Type="http://schemas.openxmlformats.org/officeDocument/2006/relationships/hyperlink" Target="https://jur24pro.ru/upload/iblock/6a3/75gltkjvqvobvx7c25zuc7jupxwb8r2w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91680" y="1628800"/>
            <a:ext cx="6480720" cy="320087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Comic Sans MS" panose="030F0702030302020204" pitchFamily="66" charset="0"/>
              </a:rPr>
              <a:t>Безопасная </a:t>
            </a:r>
            <a:r>
              <a:rPr lang="ru-RU" sz="54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Comic Sans MS" panose="030F0702030302020204" pitchFamily="66" charset="0"/>
              </a:rPr>
              <a:t>информационная </a:t>
            </a:r>
            <a:r>
              <a:rPr lang="ru-RU" sz="54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Comic Sans MS" panose="030F0702030302020204" pitchFamily="66" charset="0"/>
              </a:rPr>
              <a:t>среда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Окружающий мир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3 класс</a:t>
            </a:r>
            <a:endParaRPr lang="ru-RU" sz="2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5589240"/>
            <a:ext cx="64807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charset="0"/>
              </a:rPr>
              <a:t>Составитель презентации: </a:t>
            </a:r>
            <a:r>
              <a:rPr lang="ru-RU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charset="0"/>
              </a:rPr>
              <a:t>Фокина Лидия Петровна,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charset="0"/>
              </a:rPr>
              <a:t>учитель начальных </a:t>
            </a: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charset="0"/>
              </a:rPr>
              <a:t>классов </a:t>
            </a: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charset="0"/>
              </a:rPr>
              <a:t>МБОУ </a:t>
            </a:r>
            <a:r>
              <a:rPr lang="ru-RU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charset="0"/>
              </a:rPr>
              <a:t>«СОШ ст. Евсино»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charset="0"/>
              </a:rPr>
              <a:t>Искитимского</a:t>
            </a:r>
            <a:r>
              <a:rPr lang="ru-RU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charset="0"/>
              </a:rPr>
              <a:t> района  </a:t>
            </a: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charset="0"/>
              </a:rPr>
              <a:t>Новосибирской </a:t>
            </a: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charset="0"/>
              </a:rPr>
              <a:t>области</a:t>
            </a:r>
            <a:endParaRPr lang="ru-RU" sz="1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9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20688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Интернет-зависимость</a:t>
            </a:r>
            <a:endParaRPr lang="ru-RU" sz="2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098260"/>
            <a:ext cx="8136904" cy="52629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Как её можно избежать?</a:t>
            </a:r>
          </a:p>
          <a:p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1. Не бери в руки телефон хотя бы за час до того, как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планируешь лечь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спать. Интернет, </a:t>
            </a:r>
            <a:r>
              <a:rPr lang="ru-RU" sz="24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соцсети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или игры могут вызвать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яркие эмоции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, которые помешают уснуть.</a:t>
            </a:r>
          </a:p>
          <a:p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2. Не ешь за компьютером и не используй телефон во время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еды. Отвлекись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от них ненадолго, лучше вместо этого пообщайся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с родственниками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или друзьями.</a:t>
            </a:r>
          </a:p>
          <a:p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3. Старайся на выходных использовать компьютер и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гаджеты как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можно меньше. В Интернете или в играх очень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легко «зависнуть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» и весь день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пролетит незамеченным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, а ты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потом будешь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сожалеть о потерянном свободном времени.</a:t>
            </a:r>
          </a:p>
        </p:txBody>
      </p:sp>
    </p:spTree>
    <p:extLst>
      <p:ext uri="{BB962C8B-B14F-4D97-AF65-F5344CB8AC3E}">
        <p14:creationId xmlns:p14="http://schemas.microsoft.com/office/powerpoint/2010/main" val="124572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20688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Персональные данные – это личные сведения </a:t>
            </a:r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о человеке</a:t>
            </a: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, своего рода «расширенный паспорт».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3548" y="1821017"/>
            <a:ext cx="8136904" cy="449353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Что относится к персональным данным?</a:t>
            </a:r>
          </a:p>
          <a:p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1. Фамилия, имя, отчество;</a:t>
            </a:r>
          </a:p>
          <a:p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2. Номера и реквизиты всех документов (паспорт, </a:t>
            </a:r>
            <a:r>
              <a:rPr lang="ru-RU" sz="2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СНИЛС, ИНН</a:t>
            </a:r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, свидетельство о рождении, аттестат об </a:t>
            </a:r>
            <a:r>
              <a:rPr lang="ru-RU" sz="2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образовании, медицинский </a:t>
            </a:r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полис и т.п.);</a:t>
            </a:r>
          </a:p>
          <a:p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3. Банковские данные (номер счета, карты, </a:t>
            </a:r>
            <a:r>
              <a:rPr lang="ru-RU" sz="22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пин</a:t>
            </a:r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-код, CVV-код и т.п.);</a:t>
            </a:r>
          </a:p>
          <a:p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4. Ваша контактная информация (номера телефонов, </a:t>
            </a:r>
            <a:r>
              <a:rPr lang="ru-RU" sz="2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адреса электронной </a:t>
            </a:r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почты, адреса жительства, работы или учебы);</a:t>
            </a:r>
          </a:p>
          <a:p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5. Фотографии и видеозаписи с </a:t>
            </a:r>
            <a:r>
              <a:rPr lang="ru-RU" sz="2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вашим изображением</a:t>
            </a:r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;</a:t>
            </a:r>
          </a:p>
          <a:p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6. Данные о ваших родственниках;</a:t>
            </a:r>
          </a:p>
          <a:p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7. Ваши логины и пароли.</a:t>
            </a:r>
          </a:p>
        </p:txBody>
      </p:sp>
    </p:spTree>
    <p:extLst>
      <p:ext uri="{BB962C8B-B14F-4D97-AF65-F5344CB8AC3E}">
        <p14:creationId xmlns:p14="http://schemas.microsoft.com/office/powerpoint/2010/main" val="256467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692696"/>
            <a:ext cx="8136904" cy="55092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Как защитить свои персональные данные?</a:t>
            </a:r>
          </a:p>
          <a:p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1. Придумывай и используй разные сложные пароли </a:t>
            </a:r>
            <a:r>
              <a:rPr lang="ru-RU" sz="2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для почтовых </a:t>
            </a:r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ящиков, социальных сетей и других сайтов.</a:t>
            </a:r>
          </a:p>
          <a:p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2. Не выкладывай в социальных сетях и не отправляй </a:t>
            </a:r>
            <a:r>
              <a:rPr lang="ru-RU" sz="2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друзьям личные </a:t>
            </a:r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фотографии и фото своих родственников.</a:t>
            </a:r>
          </a:p>
          <a:p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3. Не отмечай адрес и местоположение своего дома, </a:t>
            </a:r>
            <a:r>
              <a:rPr lang="ru-RU" sz="2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учебы, дополнительных </a:t>
            </a:r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занятий.</a:t>
            </a:r>
          </a:p>
          <a:p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4. Не описывай реальные маршруты своих прогулок и не </a:t>
            </a:r>
            <a:r>
              <a:rPr lang="ru-RU" sz="2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указывай под </a:t>
            </a:r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фотографиями и видеозаписями названия твоего </a:t>
            </a:r>
            <a:r>
              <a:rPr lang="ru-RU" sz="2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города, улиц </a:t>
            </a:r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и т.п.</a:t>
            </a:r>
          </a:p>
          <a:p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5. Попроси родителей закрыть доступ к своим страницам </a:t>
            </a:r>
            <a:r>
              <a:rPr lang="ru-RU" sz="2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 социальных </a:t>
            </a:r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сетях.</a:t>
            </a:r>
          </a:p>
          <a:p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6. 80% информации о жертвах преступники находят именно </a:t>
            </a:r>
            <a:r>
              <a:rPr lang="ru-RU" sz="2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 сети </a:t>
            </a:r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Интернет, и, увы, эту информацию ты можешь </a:t>
            </a:r>
            <a:r>
              <a:rPr lang="ru-RU" sz="2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сообщить им </a:t>
            </a:r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сам. </a:t>
            </a:r>
            <a:r>
              <a:rPr lang="ru-RU" sz="2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Защити себя!</a:t>
            </a:r>
          </a:p>
        </p:txBody>
      </p:sp>
    </p:spTree>
    <p:extLst>
      <p:ext uri="{BB962C8B-B14F-4D97-AF65-F5344CB8AC3E}">
        <p14:creationId xmlns:p14="http://schemas.microsoft.com/office/powerpoint/2010/main" val="389613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908720"/>
            <a:ext cx="7272808" cy="489364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Анонимная информация </a:t>
            </a:r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– это информация, </a:t>
            </a:r>
            <a:r>
              <a:rPr lang="ru-RU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которая не </a:t>
            </a:r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имеет указания на автора. </a:t>
            </a:r>
            <a:endParaRPr lang="ru-RU" sz="24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endParaRPr lang="ru-RU" sz="2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Многим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людям кажется,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что Интернет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– безопасное место, где каждый может тайно писать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и делать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все, что ему вздумается, поскольку пользователь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скрыл своё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настоящее имя. Но это не так. Всё, что однажды попало </a:t>
            </a:r>
            <a:endParaRPr lang="ru-RU" sz="2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 Интернет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, остается там навсегда. Автор всегда будет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найден! Каждое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твое действие </a:t>
            </a:r>
            <a:endParaRPr lang="ru-RU" sz="2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Интернете содержит информацию о том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устройстве, с которого ты это делал – например,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о телефоне или компьютере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56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212976"/>
            <a:ext cx="8136904" cy="30469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Внимание!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Каждое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действие или грубость в Интернете может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иметь последствия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Клевета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и оскорбление являются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противоправными деяниями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, за совершение которых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предусмотрена ответственность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Уважай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других людей, относись с пониманием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и состраданием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к чужой беде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  <a:endParaRPr lang="ru-RU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32913"/>
            <a:ext cx="3888432" cy="26800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240" y="532913"/>
            <a:ext cx="4248472" cy="283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61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4077072"/>
            <a:ext cx="7344816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Интернет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– это такое же публичное </a:t>
            </a:r>
            <a:r>
              <a:rPr lang="ru-RU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пространство, как </a:t>
            </a:r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улица, парк или школа. </a:t>
            </a:r>
            <a:endParaRPr lang="ru-RU" sz="24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Там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действуют те же правила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– общайся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прилично, соблюдай правила вежливого поведения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и относись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к другим людям так же, как хочешь, чтобы относились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к тебе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096" y="692696"/>
            <a:ext cx="5513888" cy="343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94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8136904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Ты готов к тому, чтобы самостоятельно общаться </a:t>
            </a:r>
            <a:r>
              <a:rPr lang="ru-RU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 </a:t>
            </a:r>
            <a:r>
              <a:rPr lang="ru-RU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сети с другими </a:t>
            </a:r>
            <a:r>
              <a:rPr lang="ru-RU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ребятами, если </a:t>
            </a:r>
            <a:r>
              <a:rPr lang="ru-RU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можешь согласиться </a:t>
            </a:r>
            <a:r>
              <a:rPr lang="ru-RU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с </a:t>
            </a:r>
            <a:r>
              <a:rPr lang="ru-RU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каждым утверждением </a:t>
            </a:r>
            <a:r>
              <a:rPr lang="ru-RU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ниже:</a:t>
            </a:r>
            <a:endParaRPr lang="ru-RU" sz="2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72816"/>
            <a:ext cx="8136904" cy="440120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Я </a:t>
            </a:r>
            <a:r>
              <a:rPr lang="ru-RU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использую Логин, который не содержит персональных данных обо мне или моей семье.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Я знаю, какая информация является персональными данными.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Я не буду никому давать персональные данные, когда общаюсь в сети </a:t>
            </a:r>
            <a:r>
              <a:rPr lang="ru-RU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Интернет.</a:t>
            </a:r>
            <a:endParaRPr lang="ru-RU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Я не отвечаю на вопросы, которые мне кажутся странными и неудобными.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Я уйду с сайта, закончу переписку и расскажу родителям или взрослым, если </a:t>
            </a:r>
            <a:r>
              <a:rPr lang="ru-RU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какая-то информация </a:t>
            </a:r>
            <a:r>
              <a:rPr lang="ru-RU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кажется мне странной или кто-то неприятно общается со мной в Интернете.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Я никогда не буду без родителей или взрослых встречаться с посторонним человеком, </a:t>
            </a:r>
            <a:r>
              <a:rPr lang="ru-RU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с которым </a:t>
            </a:r>
            <a:r>
              <a:rPr lang="ru-RU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познакомился в Интернете.</a:t>
            </a:r>
          </a:p>
        </p:txBody>
      </p:sp>
    </p:spTree>
    <p:extLst>
      <p:ext uri="{BB962C8B-B14F-4D97-AF65-F5344CB8AC3E}">
        <p14:creationId xmlns:p14="http://schemas.microsoft.com/office/powerpoint/2010/main" val="3231862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22324" y="692696"/>
            <a:ext cx="7272808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Информационные источники</a:t>
            </a:r>
          </a:p>
          <a:p>
            <a:r>
              <a:rPr lang="ru-RU" sz="1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Шаблон составлен из фигур программы </a:t>
            </a:r>
            <a:r>
              <a:rPr lang="en-US" sz="1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PowerPoint</a:t>
            </a:r>
            <a:endParaRPr lang="ru-RU" sz="12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ru-RU" sz="1200" dirty="0">
                <a:solidFill>
                  <a:srgbClr val="002060"/>
                </a:solidFill>
                <a:latin typeface="Comic Sans MS" panose="030F0702030302020204" pitchFamily="66" charset="0"/>
              </a:rPr>
              <a:t>Скрап-набор </a:t>
            </a:r>
            <a:r>
              <a:rPr lang="en-US" sz="1200" dirty="0">
                <a:solidFill>
                  <a:srgbClr val="002060"/>
                </a:solidFill>
                <a:latin typeface="Comic Sans MS" panose="030F0702030302020204" pitchFamily="66" charset="0"/>
                <a:hlinkClick r:id="rId2"/>
              </a:rPr>
              <a:t>https://</a:t>
            </a:r>
            <a:r>
              <a:rPr lang="en-US" sz="1200" dirty="0" smtClean="0">
                <a:solidFill>
                  <a:srgbClr val="002060"/>
                </a:solidFill>
                <a:latin typeface="Comic Sans MS" panose="030F0702030302020204" pitchFamily="66" charset="0"/>
                <a:hlinkClick r:id="rId2"/>
              </a:rPr>
              <a:t>photoshop-master.ru/adds/scrapbooking/20093-skrap-nabor-yarmarka-chast-2.html</a:t>
            </a:r>
            <a:endParaRPr lang="ru-RU" sz="12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en-US" sz="1200" dirty="0">
                <a:solidFill>
                  <a:srgbClr val="002060"/>
                </a:solidFill>
                <a:latin typeface="Comic Sans MS" panose="030F0702030302020204" pitchFamily="66" charset="0"/>
                <a:hlinkClick r:id="rId3" action="ppaction://hlinkfile"/>
              </a:rPr>
              <a:t>file:///D:/_</a:t>
            </a:r>
            <a:r>
              <a:rPr lang="en-US" sz="1200" dirty="0" smtClean="0">
                <a:solidFill>
                  <a:srgbClr val="002060"/>
                </a:solidFill>
                <a:latin typeface="Comic Sans MS" panose="030F0702030302020204" pitchFamily="66" charset="0"/>
                <a:hlinkClick r:id="rId3" action="ppaction://hlinkfile"/>
              </a:rPr>
              <a:t>Users/User01/Downloads/materialy-dlya-uchashhixsya-nachalnyx-klassov-k-uroku-bezopasnogo-interneta.pdf</a:t>
            </a:r>
            <a:endParaRPr lang="ru-RU" sz="12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en-US" sz="1200" dirty="0">
                <a:solidFill>
                  <a:srgbClr val="002060"/>
                </a:solidFill>
                <a:latin typeface="Comic Sans MS" panose="030F0702030302020204" pitchFamily="66" charset="0"/>
                <a:hlinkClick r:id="rId4"/>
              </a:rPr>
              <a:t>https://</a:t>
            </a:r>
            <a:r>
              <a:rPr lang="en-US" sz="1200" dirty="0" smtClean="0">
                <a:solidFill>
                  <a:srgbClr val="002060"/>
                </a:solidFill>
                <a:latin typeface="Comic Sans MS" panose="030F0702030302020204" pitchFamily="66" charset="0"/>
                <a:hlinkClick r:id="rId4"/>
              </a:rPr>
              <a:t>compas-boat.ru/images/image_content/news-site.jpg</a:t>
            </a:r>
            <a:endParaRPr lang="ru-RU" sz="12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en-US" sz="1200" dirty="0">
                <a:solidFill>
                  <a:srgbClr val="002060"/>
                </a:solidFill>
                <a:latin typeface="Comic Sans MS" panose="030F0702030302020204" pitchFamily="66" charset="0"/>
                <a:hlinkClick r:id="rId5"/>
              </a:rPr>
              <a:t>https://</a:t>
            </a:r>
            <a:r>
              <a:rPr lang="en-US" sz="1200" dirty="0" smtClean="0">
                <a:solidFill>
                  <a:srgbClr val="002060"/>
                </a:solidFill>
                <a:latin typeface="Comic Sans MS" panose="030F0702030302020204" pitchFamily="66" charset="0"/>
                <a:hlinkClick r:id="rId5"/>
              </a:rPr>
              <a:t>www.softsalad.ru/static/articles/e2c/e87/e2ce8716-2e43-4fcf-a23d-69821ee58868.png</a:t>
            </a:r>
            <a:endParaRPr lang="ru-RU" sz="12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en-US" sz="1200" dirty="0">
                <a:solidFill>
                  <a:srgbClr val="002060"/>
                </a:solidFill>
                <a:latin typeface="Comic Sans MS" panose="030F0702030302020204" pitchFamily="66" charset="0"/>
                <a:hlinkClick r:id="rId6"/>
              </a:rPr>
              <a:t>https://</a:t>
            </a:r>
            <a:r>
              <a:rPr lang="en-US" sz="1200" dirty="0" smtClean="0">
                <a:solidFill>
                  <a:srgbClr val="002060"/>
                </a:solidFill>
                <a:latin typeface="Comic Sans MS" panose="030F0702030302020204" pitchFamily="66" charset="0"/>
                <a:hlinkClick r:id="rId6"/>
              </a:rPr>
              <a:t>gas-kvas.com/uploads/posts/2023-02/1676901050_gas-kvas-com-p-risunok-na-temu-bezopasnoe-povedenie-v-int-49.jpg</a:t>
            </a:r>
            <a:endParaRPr lang="ru-RU" sz="12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en-US" sz="1200" dirty="0">
                <a:solidFill>
                  <a:srgbClr val="002060"/>
                </a:solidFill>
                <a:latin typeface="Comic Sans MS" panose="030F0702030302020204" pitchFamily="66" charset="0"/>
                <a:hlinkClick r:id="rId7"/>
              </a:rPr>
              <a:t>https://</a:t>
            </a:r>
            <a:r>
              <a:rPr lang="en-US" sz="1200" dirty="0" smtClean="0">
                <a:solidFill>
                  <a:srgbClr val="002060"/>
                </a:solidFill>
                <a:latin typeface="Comic Sans MS" panose="030F0702030302020204" pitchFamily="66" charset="0"/>
                <a:hlinkClick r:id="rId7"/>
              </a:rPr>
              <a:t>what.com.ua/wp-content/uploads/2018/12/38b6efedb69b5d147b62f2fb3b6579df.jpg</a:t>
            </a:r>
            <a:endParaRPr lang="ru-RU" sz="12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en-US" sz="1200" dirty="0">
                <a:solidFill>
                  <a:srgbClr val="002060"/>
                </a:solidFill>
                <a:latin typeface="Comic Sans MS" panose="030F0702030302020204" pitchFamily="66" charset="0"/>
                <a:hlinkClick r:id="rId8"/>
              </a:rPr>
              <a:t>http://</a:t>
            </a:r>
            <a:r>
              <a:rPr lang="en-US" sz="1200" dirty="0" smtClean="0">
                <a:solidFill>
                  <a:srgbClr val="002060"/>
                </a:solidFill>
                <a:latin typeface="Comic Sans MS" panose="030F0702030302020204" pitchFamily="66" charset="0"/>
                <a:hlinkClick r:id="rId8"/>
              </a:rPr>
              <a:t>kompyuterny-master.ru/images/uslug/antivirus.jpg</a:t>
            </a:r>
            <a:endParaRPr lang="ru-RU" sz="12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en-US" sz="1200" dirty="0">
                <a:solidFill>
                  <a:srgbClr val="002060"/>
                </a:solidFill>
                <a:latin typeface="Comic Sans MS" panose="030F0702030302020204" pitchFamily="66" charset="0"/>
                <a:hlinkClick r:id="rId9"/>
              </a:rPr>
              <a:t>https://</a:t>
            </a:r>
            <a:r>
              <a:rPr lang="en-US" sz="1200" dirty="0" smtClean="0">
                <a:solidFill>
                  <a:srgbClr val="002060"/>
                </a:solidFill>
                <a:latin typeface="Comic Sans MS" panose="030F0702030302020204" pitchFamily="66" charset="0"/>
                <a:hlinkClick r:id="rId9"/>
              </a:rPr>
              <a:t>jur24pro.ru/upload/iblock/6a3/75gltkjvqvobvx7c25zuc7jupxwb8r2w.jpg</a:t>
            </a:r>
            <a:endParaRPr lang="ru-RU" sz="12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en-US" sz="1200" dirty="0">
                <a:solidFill>
                  <a:srgbClr val="002060"/>
                </a:solidFill>
                <a:latin typeface="Comic Sans MS" panose="030F0702030302020204" pitchFamily="66" charset="0"/>
                <a:hlinkClick r:id="rId10"/>
              </a:rPr>
              <a:t>https://</a:t>
            </a:r>
            <a:r>
              <a:rPr lang="en-US" sz="1200" dirty="0" smtClean="0">
                <a:solidFill>
                  <a:srgbClr val="002060"/>
                </a:solidFill>
                <a:latin typeface="Comic Sans MS" panose="030F0702030302020204" pitchFamily="66" charset="0"/>
                <a:hlinkClick r:id="rId10"/>
              </a:rPr>
              <a:t>gas-kvas.com/uploads/posts/2023-02/1676608266_gas-kvas-com-p-detskii-risunok-deti-igrayut-12.jpg</a:t>
            </a:r>
            <a:endParaRPr lang="ru-RU" sz="12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en-US" sz="1200" dirty="0">
                <a:solidFill>
                  <a:srgbClr val="002060"/>
                </a:solidFill>
                <a:latin typeface="Comic Sans MS" panose="030F0702030302020204" pitchFamily="66" charset="0"/>
                <a:hlinkClick r:id="rId11"/>
              </a:rPr>
              <a:t>https://</a:t>
            </a:r>
            <a:r>
              <a:rPr lang="en-US" sz="1200" dirty="0" smtClean="0">
                <a:solidFill>
                  <a:srgbClr val="002060"/>
                </a:solidFill>
                <a:latin typeface="Comic Sans MS" panose="030F0702030302020204" pitchFamily="66" charset="0"/>
                <a:hlinkClick r:id="rId11"/>
              </a:rPr>
              <a:t>stop-ugroza.ru/wp-content/uploads/2022/03/kak-borotsya-s-kiberbullingom.jpg</a:t>
            </a:r>
            <a:endParaRPr lang="ru-RU" sz="12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en-US" sz="1200" dirty="0">
                <a:solidFill>
                  <a:srgbClr val="002060"/>
                </a:solidFill>
                <a:latin typeface="Comic Sans MS" panose="030F0702030302020204" pitchFamily="66" charset="0"/>
                <a:hlinkClick r:id="rId12"/>
              </a:rPr>
              <a:t>https://</a:t>
            </a:r>
            <a:r>
              <a:rPr lang="en-US" sz="1200" dirty="0" smtClean="0">
                <a:solidFill>
                  <a:srgbClr val="002060"/>
                </a:solidFill>
                <a:latin typeface="Comic Sans MS" panose="030F0702030302020204" pitchFamily="66" charset="0"/>
                <a:hlinkClick r:id="rId12"/>
              </a:rPr>
              <a:t>baomoi-photo-fbcrawler.zadn.vn/w720x480/2021_02_25_418_38042889/099e37160a54e30aba45.jpg</a:t>
            </a:r>
            <a:endParaRPr lang="ru-RU" sz="12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en-US" sz="1200" dirty="0">
                <a:solidFill>
                  <a:srgbClr val="002060"/>
                </a:solidFill>
                <a:latin typeface="Comic Sans MS" panose="030F0702030302020204" pitchFamily="66" charset="0"/>
                <a:hlinkClick r:id="rId13"/>
              </a:rPr>
              <a:t>http://</a:t>
            </a:r>
            <a:r>
              <a:rPr lang="en-US" sz="1200" dirty="0" smtClean="0">
                <a:solidFill>
                  <a:srgbClr val="002060"/>
                </a:solidFill>
                <a:latin typeface="Comic Sans MS" panose="030F0702030302020204" pitchFamily="66" charset="0"/>
                <a:hlinkClick r:id="rId13"/>
              </a:rPr>
              <a:t>kids-shush.ucoz.ru/20-21/ehtiket_i_internet.jpg</a:t>
            </a:r>
            <a:r>
              <a:rPr lang="ru-RU" sz="1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       </a:t>
            </a:r>
            <a:r>
              <a:rPr lang="ru-RU" sz="1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endParaRPr lang="en-US" sz="1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8"/>
            <a:ext cx="8064896" cy="453650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71601" y="5301208"/>
            <a:ext cx="720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Компьютер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и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ноутбук.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Телефон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и планшет. Они тоже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компьютеры.</a:t>
            </a:r>
            <a:endParaRPr lang="ru-RU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28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5269273"/>
            <a:ext cx="72185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В компьютере хранятся фотографии, мультфильмы, музыка, письма.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Всё это называется – </a:t>
            </a:r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информация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620688"/>
            <a:ext cx="7218548" cy="46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04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629" y="617429"/>
            <a:ext cx="5256584" cy="465184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03648" y="5269273"/>
            <a:ext cx="72185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Мы можем делиться информацией друг с другом на любом расстоянии.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Для этого создан </a:t>
            </a:r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Интернет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79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620688"/>
            <a:ext cx="720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В Интернете, как и в жизни, </a:t>
            </a:r>
            <a:endParaRPr lang="ru-RU" sz="2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есть </a:t>
            </a:r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правила безопасности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Главное – помни: если не знаешь,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что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делать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–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посоветуйся </a:t>
            </a:r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с родителями и учителями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31628851"/>
              </p:ext>
            </p:extLst>
          </p:nvPr>
        </p:nvGraphicFramePr>
        <p:xfrm>
          <a:off x="1691680" y="2206605"/>
          <a:ext cx="648072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923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137" y="620688"/>
            <a:ext cx="6899569" cy="464858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71600" y="5269273"/>
            <a:ext cx="76505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Социальные сети объединяют людей из разных уголков планеты.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Рассказывай родителям о своих друзьях в сети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917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4869160"/>
            <a:ext cx="76505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Существуют компьютерные вирусы. </a:t>
            </a:r>
            <a:endParaRPr lang="ru-RU" sz="2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От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них есть лекарства – </a:t>
            </a:r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антивирусы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Попроси родителей установить антивирус </a:t>
            </a:r>
            <a:endParaRPr lang="ru-RU" sz="2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на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твой компьютер.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548" y="692696"/>
            <a:ext cx="6026699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1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5085184"/>
            <a:ext cx="69305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Остерегайся мошенников!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Обязательно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расскажи родителям о странных 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людях, которые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тебе пишут в Интернете.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14702"/>
            <a:ext cx="8082644" cy="454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26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81020" y="5517232"/>
            <a:ext cx="69305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Не сиди долго за компьютером, </a:t>
            </a:r>
            <a:endParaRPr lang="ru-RU" sz="2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живи </a:t>
            </a:r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реальной жизнью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1" b="12201"/>
          <a:stretch/>
        </p:blipFill>
        <p:spPr>
          <a:xfrm>
            <a:off x="1835696" y="620688"/>
            <a:ext cx="6189921" cy="500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17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7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C0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864</Words>
  <Application>Microsoft Office PowerPoint</Application>
  <PresentationFormat>Экран (4:3)</PresentationFormat>
  <Paragraphs>83</Paragraphs>
  <Slides>17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Wingdings</vt:lpstr>
      <vt:lpstr>Calibri</vt:lpstr>
      <vt:lpstr>Comic Sans MS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Геометрические фантазии</dc:title>
  <dc:creator>Фокина Лидия Петровна</dc:creator>
  <cp:keywords>Шаблон презентации</cp:keywords>
  <cp:lastModifiedBy>Фокина Лидия Петровна</cp:lastModifiedBy>
  <cp:revision>97</cp:revision>
  <dcterms:created xsi:type="dcterms:W3CDTF">2014-07-06T18:18:01Z</dcterms:created>
  <dcterms:modified xsi:type="dcterms:W3CDTF">2023-09-04T17:10:16Z</dcterms:modified>
</cp:coreProperties>
</file>