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BD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28600"/>
            <a:ext cx="112471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643719"/>
                </a:solidFill>
                <a:latin typeface="Arial"/>
              </a:defRPr>
            </a:pPr>
            <a:r>
              <a:t>ДРЕВНЕЙШИЕ ЛЮДИ.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097280"/>
            <a:ext cx="640080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282828"/>
                </a:solidFill>
                <a:latin typeface="Arial"/>
              </a:defRPr>
            </a:pPr>
            <a:r>
              <a:t>Первые этапы развития человечества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75520" y="640080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643719"/>
                </a:solidFill>
                <a:latin typeface="Arial"/>
              </a:defRPr>
            </a:pPr>
            <a:r>
              <a:t>100ballnik.com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BD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28600"/>
            <a:ext cx="112471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643719"/>
                </a:solidFill>
                <a:latin typeface="Arial"/>
              </a:defRPr>
            </a:pPr>
            <a:r>
              <a:t>Капова пещера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097280"/>
            <a:ext cx="640080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282828"/>
                </a:solidFill>
                <a:latin typeface="Arial"/>
              </a:defRPr>
            </a:pPr>
            <a:r>
              <a:t>Наскальные рисунки в пещере Шульган-Таш. Возраст превышает 14 тысяч лет.</a:t>
            </a:r>
          </a:p>
        </p:txBody>
      </p:sp>
      <p:pic>
        <p:nvPicPr>
          <p:cNvPr id="4" name="Picture 3" descr="slide10_img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9520" y="1280160"/>
            <a:ext cx="3840480" cy="31032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875520" y="640080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643719"/>
                </a:solidFill>
                <a:latin typeface="Arial"/>
              </a:defRPr>
            </a:pPr>
            <a:r>
              <a:t>100ballnik.com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BD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28600"/>
            <a:ext cx="112471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643719"/>
                </a:solidFill>
                <a:latin typeface="Arial"/>
              </a:defRPr>
            </a:pPr>
            <a:r>
              <a:t>Закрепление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097280"/>
            <a:ext cx="640080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282828"/>
                </a:solidFill>
                <a:latin typeface="Arial"/>
              </a:defRPr>
            </a:pPr>
            <a:r>
              <a:t>1. Назовите теории происхождения человека.</a:t>
            </a:r>
            <a:br/>
            <a:r>
              <a:t>2. Что общего у древнейших людей и современного человека?</a:t>
            </a:r>
            <a:br/>
            <a:r>
              <a:t>3. Назовите известные стоянки.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75520" y="640080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643719"/>
                </a:solidFill>
                <a:latin typeface="Arial"/>
              </a:defRPr>
            </a:pPr>
            <a:r>
              <a:t>100ballnik.com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BD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28600"/>
            <a:ext cx="112471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643719"/>
                </a:solidFill>
                <a:latin typeface="Arial"/>
              </a:defRPr>
            </a:pPr>
            <a:r>
              <a:t>ПЛАН УРОКА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097280"/>
            <a:ext cx="640080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282828"/>
                </a:solidFill>
                <a:latin typeface="Arial"/>
              </a:defRPr>
            </a:pPr>
            <a:r>
              <a:t>1. Мифы, легенды, наука.</a:t>
            </a:r>
            <a:br/>
            <a:r>
              <a:t>2. Этапы развития человека.</a:t>
            </a:r>
            <a:br/>
            <a:r>
              <a:t>3. Первобытность на территории современной России.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75520" y="640080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643719"/>
                </a:solidFill>
                <a:latin typeface="Arial"/>
              </a:defRPr>
            </a:pPr>
            <a:r>
              <a:t>100ballnik.com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BD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28600"/>
            <a:ext cx="112471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643719"/>
                </a:solidFill>
                <a:latin typeface="Arial"/>
              </a:defRPr>
            </a:pPr>
            <a:r>
              <a:t>Где и когда появился первый человек?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097280"/>
            <a:ext cx="640080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282828"/>
                </a:solidFill>
                <a:latin typeface="Arial"/>
              </a:defRPr>
            </a:pPr>
            <a:r>
              <a:t>Создали боги?</a:t>
            </a:r>
            <a:br/>
            <a:br/>
            <a:r>
              <a:t>Произошёл от животного?</a:t>
            </a:r>
          </a:p>
        </p:txBody>
      </p:sp>
      <p:pic>
        <p:nvPicPr>
          <p:cNvPr id="4" name="Picture 3" descr="slide3_img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9520" y="1280160"/>
            <a:ext cx="3840480" cy="70408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875520" y="640080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643719"/>
                </a:solidFill>
                <a:latin typeface="Arial"/>
              </a:defRPr>
            </a:pPr>
            <a:r>
              <a:t>100ballnik.com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BD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28600"/>
            <a:ext cx="112471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643719"/>
                </a:solidFill>
                <a:latin typeface="Arial"/>
              </a:defRPr>
            </a:pPr>
            <a:r>
              <a:t>Чарлз Дарвин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097280"/>
            <a:ext cx="640080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282828"/>
                </a:solidFill>
                <a:latin typeface="Arial"/>
              </a:defRPr>
            </a:pPr>
            <a:r>
              <a:t>Английский учёный сформулировал теорию эволюции путём естественного отбора.</a:t>
            </a:r>
          </a:p>
        </p:txBody>
      </p:sp>
      <p:pic>
        <p:nvPicPr>
          <p:cNvPr id="4" name="Picture 3" descr="slide4_img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9520" y="1280160"/>
            <a:ext cx="3840480" cy="513776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875520" y="640080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643719"/>
                </a:solidFill>
                <a:latin typeface="Arial"/>
              </a:defRPr>
            </a:pPr>
            <a:r>
              <a:t>100ballnik.com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BD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28600"/>
            <a:ext cx="112471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643719"/>
                </a:solidFill>
                <a:latin typeface="Arial"/>
              </a:defRPr>
            </a:pPr>
            <a:r>
              <a:t>Типы древнего человека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097280"/>
            <a:ext cx="640080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282828"/>
                </a:solidFill>
                <a:latin typeface="Arial"/>
              </a:defRPr>
            </a:pPr>
            <a:r>
              <a:t>Австралопитек — 6,5–1 млн лет назад</a:t>
            </a:r>
            <a:br/>
            <a:r>
              <a:t>Хомо хабилис — 2,5 млн лет назад</a:t>
            </a:r>
            <a:br/>
            <a:r>
              <a:t>Питекантроп и синантроп — 1,7–1,8 млн лет назад</a:t>
            </a:r>
            <a:br/>
            <a:r>
              <a:t>Неандерталец — 300–40 тыс. лет назад</a:t>
            </a:r>
            <a:br/>
            <a:r>
              <a:t>Кроманьонец — 40 тыс. лет назад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75520" y="640080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643719"/>
                </a:solidFill>
                <a:latin typeface="Arial"/>
              </a:defRPr>
            </a:pPr>
            <a:r>
              <a:t>100ballnik.com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BD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28600"/>
            <a:ext cx="112471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643719"/>
                </a:solidFill>
                <a:latin typeface="Arial"/>
              </a:defRPr>
            </a:pPr>
            <a:r>
              <a:t>Первобытное общество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097280"/>
            <a:ext cx="640080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282828"/>
                </a:solidFill>
                <a:latin typeface="Arial"/>
              </a:defRPr>
            </a:pPr>
            <a:r>
              <a:t>Палеолит — древний каменный век</a:t>
            </a:r>
            <a:br/>
            <a:r>
              <a:t>Мезолит — средний каменный век</a:t>
            </a:r>
            <a:br/>
            <a:r>
              <a:t>Неолит — новый каменный век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75520" y="640080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643719"/>
                </a:solidFill>
                <a:latin typeface="Arial"/>
              </a:defRPr>
            </a:pPr>
            <a:r>
              <a:t>100ballnik.com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BD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28600"/>
            <a:ext cx="112471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643719"/>
                </a:solidFill>
                <a:latin typeface="Arial"/>
              </a:defRPr>
            </a:pPr>
            <a:r>
              <a:t>Заселение территории России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097280"/>
            <a:ext cx="640080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282828"/>
                </a:solidFill>
                <a:latin typeface="Arial"/>
              </a:defRPr>
            </a:pPr>
            <a:r>
              <a:t>Заселение территории нашей страны человеком произошло 2 млн лет назад.</a:t>
            </a:r>
            <a:br/>
            <a:r>
              <a:t>Денисовцы были обнаружены в Денисовой пещере на Алтае.</a:t>
            </a:r>
          </a:p>
        </p:txBody>
      </p:sp>
      <p:pic>
        <p:nvPicPr>
          <p:cNvPr id="4" name="Picture 3" descr="slide7_img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9520" y="1280160"/>
            <a:ext cx="3840480" cy="70392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875520" y="640080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643719"/>
                </a:solidFill>
                <a:latin typeface="Arial"/>
              </a:defRPr>
            </a:pPr>
            <a:r>
              <a:t>100ballnik.com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BD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28600"/>
            <a:ext cx="112471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643719"/>
                </a:solidFill>
                <a:latin typeface="Arial"/>
              </a:defRPr>
            </a:pPr>
            <a:r>
              <a:t>Археологические стоянки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097280"/>
            <a:ext cx="640080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282828"/>
                </a:solidFill>
                <a:latin typeface="Arial"/>
              </a:defRPr>
            </a:pPr>
            <a:r>
              <a:t>Сунгирь — стоянка древнего человека около 25 тысяч лет назад.</a:t>
            </a:r>
          </a:p>
        </p:txBody>
      </p:sp>
      <p:pic>
        <p:nvPicPr>
          <p:cNvPr id="4" name="Picture 3" descr="slide8_img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9520" y="1280160"/>
            <a:ext cx="3840480" cy="20862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875520" y="640080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643719"/>
                </a:solidFill>
                <a:latin typeface="Arial"/>
              </a:defRPr>
            </a:pPr>
            <a:r>
              <a:t>100ballnik.com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BD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28600"/>
            <a:ext cx="112471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643719"/>
                </a:solidFill>
                <a:latin typeface="Arial"/>
              </a:defRPr>
            </a:pPr>
            <a:r>
              <a:t>Костёнки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097280"/>
            <a:ext cx="640080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282828"/>
                </a:solidFill>
                <a:latin typeface="Arial"/>
              </a:defRPr>
            </a:pPr>
            <a:r>
              <a:t>Археологический музей-заповедник «Костёнки» — стоянки около 45 тысяч лет назад.</a:t>
            </a:r>
          </a:p>
        </p:txBody>
      </p:sp>
      <p:pic>
        <p:nvPicPr>
          <p:cNvPr id="4" name="Picture 3" descr="slide9_img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9520" y="1280160"/>
            <a:ext cx="3840480" cy="28803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875520" y="640080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643719"/>
                </a:solidFill>
                <a:latin typeface="Arial"/>
              </a:defRPr>
            </a:pPr>
            <a:r>
              <a:t>100ballnik.com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