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Tomorrow" panose="020B0604020202020204" charset="0"/>
      <p:regular r:id="rId13"/>
    </p:embeddedFont>
    <p:embeddedFont>
      <p:font typeface="Tomorrow Semi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12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344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D1D1B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A1A1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D1D1B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1E1D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D1D1B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D1D1B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D1D1B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1E1D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D1D1B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D1D1B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2345650"/>
            <a:ext cx="7556421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Изображение человека как важнейшая идейно-нравственная проблема литературы</a:t>
            </a: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552092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Урок литературы для 7 </a:t>
            </a:r>
            <a:r>
              <a:rPr lang="en-US" sz="1750" dirty="0" err="1" smtClean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класса</a:t>
            </a:r>
            <a:endParaRPr lang="ru-RU" sz="1750" dirty="0" smtClean="0">
              <a:solidFill>
                <a:srgbClr val="C9C9C0"/>
              </a:solidFill>
              <a:latin typeface="Tomorrow" pitchFamily="34" charset="0"/>
              <a:ea typeface="Tomorrow" pitchFamily="34" charset="-122"/>
              <a:cs typeface="Tomorrow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ru-RU" sz="1750" dirty="0" smtClean="0">
                <a:solidFill>
                  <a:srgbClr val="C9C9C0"/>
                </a:solidFill>
              </a:rPr>
              <a:t>Автор: </a:t>
            </a:r>
            <a:r>
              <a:rPr lang="ru-RU" sz="1750" dirty="0" err="1" smtClean="0">
                <a:solidFill>
                  <a:srgbClr val="C9C9C0"/>
                </a:solidFill>
              </a:rPr>
              <a:t>Танаева</a:t>
            </a:r>
            <a:r>
              <a:rPr lang="ru-RU" sz="1750" dirty="0" smtClean="0">
                <a:solidFill>
                  <a:srgbClr val="C9C9C0"/>
                </a:solidFill>
              </a:rPr>
              <a:t> М.А.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2835235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523774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Домашнее задание</a:t>
            </a:r>
            <a:endParaRPr lang="en-US" sz="3550" dirty="0"/>
          </a:p>
        </p:txBody>
      </p:sp>
      <p:sp>
        <p:nvSpPr>
          <p:cNvPr id="6" name="Shape 2"/>
          <p:cNvSpPr/>
          <p:nvPr/>
        </p:nvSpPr>
        <p:spPr>
          <a:xfrm>
            <a:off x="793790" y="4345900"/>
            <a:ext cx="6407944" cy="2577108"/>
          </a:xfrm>
          <a:prstGeom prst="roundRect">
            <a:avLst>
              <a:gd name="adj" fmla="val 1320"/>
            </a:avLst>
          </a:prstGeom>
          <a:solidFill>
            <a:srgbClr val="3C3C3A"/>
          </a:solidFill>
          <a:ln/>
        </p:spPr>
      </p:sp>
      <p:sp>
        <p:nvSpPr>
          <p:cNvPr id="7" name="Shape 3"/>
          <p:cNvSpPr/>
          <p:nvPr/>
        </p:nvSpPr>
        <p:spPr>
          <a:xfrm>
            <a:off x="1020604" y="457271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E1E1DF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770" y="4721542"/>
            <a:ext cx="306110" cy="38266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20604" y="54799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Обязательное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1020604" y="5970389"/>
            <a:ext cx="59543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Написать ответ (5-7 предложений): «Что значит быть хорошим человеком?»</a:t>
            </a:r>
            <a:endParaRPr lang="en-US" sz="1750" dirty="0"/>
          </a:p>
        </p:txBody>
      </p:sp>
      <p:sp>
        <p:nvSpPr>
          <p:cNvPr id="11" name="Shape 6"/>
          <p:cNvSpPr/>
          <p:nvPr/>
        </p:nvSpPr>
        <p:spPr>
          <a:xfrm>
            <a:off x="7428548" y="4345900"/>
            <a:ext cx="6408063" cy="2577108"/>
          </a:xfrm>
          <a:prstGeom prst="roundRect">
            <a:avLst>
              <a:gd name="adj" fmla="val 1320"/>
            </a:avLst>
          </a:prstGeom>
          <a:solidFill>
            <a:srgbClr val="3C3C3A"/>
          </a:solidFill>
          <a:ln/>
        </p:spPr>
      </p:sp>
      <p:sp>
        <p:nvSpPr>
          <p:cNvPr id="12" name="Shape 7"/>
          <p:cNvSpPr/>
          <p:nvPr/>
        </p:nvSpPr>
        <p:spPr>
          <a:xfrm>
            <a:off x="7655362" y="457271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E1E1DF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528" y="4721542"/>
            <a:ext cx="306110" cy="38266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655362" y="54799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По желанию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655362" y="5970389"/>
            <a:ext cx="59544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Подготовить цитату о человеке из любимой книги и объяснить, почему она важна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793790" y="717815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Увидимся на следующем уроке!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4518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0000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Цели нашего урока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2875121"/>
            <a:ext cx="4196358" cy="3499961"/>
          </a:xfrm>
          <a:prstGeom prst="roundRect">
            <a:avLst>
              <a:gd name="adj" fmla="val 972"/>
            </a:avLst>
          </a:prstGeom>
          <a:solidFill>
            <a:srgbClr val="E1E1DF"/>
          </a:solidFill>
          <a:ln w="30480">
            <a:solidFill>
              <a:srgbClr val="55555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2905601"/>
            <a:ext cx="4135398" cy="680442"/>
          </a:xfrm>
          <a:prstGeom prst="rect">
            <a:avLst/>
          </a:prstGeom>
          <a:solidFill>
            <a:srgbClr val="3C3C3A"/>
          </a:solidFill>
          <a:ln/>
        </p:spPr>
      </p:sp>
      <p:sp>
        <p:nvSpPr>
          <p:cNvPr id="5" name="Text 3"/>
          <p:cNvSpPr/>
          <p:nvPr/>
        </p:nvSpPr>
        <p:spPr>
          <a:xfrm>
            <a:off x="2721888" y="303311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051084" y="38128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Образовательные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4303276"/>
            <a:ext cx="36817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Ввести понятие изображения человека в литературе и показать, как писатели исследуют характер, душу, нравственный выбор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5216962" y="2875121"/>
            <a:ext cx="4196358" cy="3499961"/>
          </a:xfrm>
          <a:prstGeom prst="roundRect">
            <a:avLst>
              <a:gd name="adj" fmla="val 972"/>
            </a:avLst>
          </a:prstGeom>
          <a:solidFill>
            <a:srgbClr val="E1E1DF"/>
          </a:solidFill>
          <a:ln w="30480">
            <a:solidFill>
              <a:srgbClr val="55555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47442" y="2905601"/>
            <a:ext cx="4135398" cy="680442"/>
          </a:xfrm>
          <a:prstGeom prst="rect">
            <a:avLst/>
          </a:prstGeom>
          <a:solidFill>
            <a:srgbClr val="3C3C3A"/>
          </a:solidFill>
          <a:ln/>
        </p:spPr>
      </p:sp>
      <p:sp>
        <p:nvSpPr>
          <p:cNvPr id="10" name="Text 8"/>
          <p:cNvSpPr/>
          <p:nvPr/>
        </p:nvSpPr>
        <p:spPr>
          <a:xfrm>
            <a:off x="7145060" y="303311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9"/>
          <p:cNvSpPr/>
          <p:nvPr/>
        </p:nvSpPr>
        <p:spPr>
          <a:xfrm>
            <a:off x="5474256" y="38128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Развивающие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74256" y="4303276"/>
            <a:ext cx="36817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Развивать умение рассуждать, приводить примеры из прочитанных произведений, формировать навыки диалога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9640133" y="2875121"/>
            <a:ext cx="4196358" cy="3499961"/>
          </a:xfrm>
          <a:prstGeom prst="roundRect">
            <a:avLst>
              <a:gd name="adj" fmla="val 972"/>
            </a:avLst>
          </a:prstGeom>
          <a:solidFill>
            <a:srgbClr val="E1E1DF"/>
          </a:solidFill>
          <a:ln w="30480">
            <a:solidFill>
              <a:srgbClr val="55555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670613" y="2905601"/>
            <a:ext cx="4135398" cy="680442"/>
          </a:xfrm>
          <a:prstGeom prst="rect">
            <a:avLst/>
          </a:prstGeom>
          <a:solidFill>
            <a:srgbClr val="3C3C3A"/>
          </a:solidFill>
          <a:ln/>
        </p:spPr>
      </p:sp>
      <p:sp>
        <p:nvSpPr>
          <p:cNvPr id="15" name="Text 13"/>
          <p:cNvSpPr/>
          <p:nvPr/>
        </p:nvSpPr>
        <p:spPr>
          <a:xfrm>
            <a:off x="11568232" y="303311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6" name="Text 14"/>
          <p:cNvSpPr/>
          <p:nvPr/>
        </p:nvSpPr>
        <p:spPr>
          <a:xfrm>
            <a:off x="9897427" y="38128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Воспитательные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897427" y="4303276"/>
            <a:ext cx="36817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Воспитывать интерес к внутреннему миру человека, его духовным ценностям и стимулировать личное отношение к героям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14456"/>
            <a:ext cx="11624667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Что значит «изображение человека» в литературе?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3340656"/>
            <a:ext cx="760428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Писатели создают образы людей, чтобы понять: </a:t>
            </a:r>
            <a:r>
              <a:rPr lang="en-US" sz="1750" b="1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каким должен быть человек</a:t>
            </a: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, что делает его сильным или слабым.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270534"/>
            <a:ext cx="760428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Автор исследует не только внешний облик, но и характер, поступки, внутренний мир, мечты, совесть героев.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133951" y="5251490"/>
            <a:ext cx="72641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«Литература — это исповедь человеческой души»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5251490"/>
            <a:ext cx="30480" cy="362903"/>
          </a:xfrm>
          <a:prstGeom prst="rect">
            <a:avLst/>
          </a:prstGeom>
          <a:solidFill>
            <a:srgbClr val="E1E1DF"/>
          </a:solidFill>
          <a:ln/>
        </p:spPr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911" y="3340656"/>
            <a:ext cx="405765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70127"/>
            <a:ext cx="853416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Как литература показывает человека?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990731"/>
            <a:ext cx="680442" cy="6804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57720" y="31820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Портрет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757720" y="3672483"/>
            <a:ext cx="541567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Внешний облик героя отражает его внутренний мир и характер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884" y="2990731"/>
            <a:ext cx="680442" cy="6804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420814" y="31820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Поступки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8420814" y="3672483"/>
            <a:ext cx="541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Действия героя раскрывают его истинную природу и нравственные принципы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851916"/>
            <a:ext cx="680442" cy="68044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757720" y="50432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Речь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757720" y="5533668"/>
            <a:ext cx="541567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Слова и манера говорить выдают образование, воспитание и душевное состояние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4851916"/>
            <a:ext cx="680442" cy="68044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420814" y="5043249"/>
            <a:ext cx="315849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Мысли и переживания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8420814" y="5533668"/>
            <a:ext cx="541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Внутренние монологи показывают борьбу между добром и злом в душе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</p:sp>
      <p:sp>
        <p:nvSpPr>
          <p:cNvPr id="5" name="Text 1"/>
          <p:cNvSpPr/>
          <p:nvPr/>
        </p:nvSpPr>
        <p:spPr>
          <a:xfrm>
            <a:off x="793790" y="1920478"/>
            <a:ext cx="659177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Великие писатели о человеке</a:t>
            </a:r>
            <a:endParaRPr lang="en-US" sz="3550" dirty="0"/>
          </a:p>
        </p:txBody>
      </p:sp>
      <p:sp>
        <p:nvSpPr>
          <p:cNvPr id="6" name="Shape 2"/>
          <p:cNvSpPr/>
          <p:nvPr/>
        </p:nvSpPr>
        <p:spPr>
          <a:xfrm>
            <a:off x="793790" y="2742605"/>
            <a:ext cx="3664744" cy="2032754"/>
          </a:xfrm>
          <a:prstGeom prst="roundRect">
            <a:avLst>
              <a:gd name="adj" fmla="val 1674"/>
            </a:avLst>
          </a:prstGeom>
          <a:solidFill>
            <a:srgbClr val="1F1F1E"/>
          </a:solidFill>
          <a:ln/>
        </p:spPr>
      </p:sp>
      <p:sp>
        <p:nvSpPr>
          <p:cNvPr id="7" name="Text 3"/>
          <p:cNvSpPr/>
          <p:nvPr/>
        </p:nvSpPr>
        <p:spPr>
          <a:xfrm>
            <a:off x="1020604" y="29694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А.С. Пушкин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1020604" y="3459837"/>
            <a:ext cx="3211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Пётр Гринёв</a:t>
            </a:r>
            <a:r>
              <a:rPr lang="en-US" sz="17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пример чести и верности долгу в «Капитанской дочке»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4685348" y="2742605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1A1A1A"/>
          </a:solidFill>
          <a:ln/>
        </p:spPr>
      </p:sp>
      <p:sp>
        <p:nvSpPr>
          <p:cNvPr id="10" name="Text 6"/>
          <p:cNvSpPr/>
          <p:nvPr/>
        </p:nvSpPr>
        <p:spPr>
          <a:xfrm>
            <a:off x="4912162" y="29694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Н.В. Гоголь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912162" y="3459837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Тарас Бульба</a:t>
            </a:r>
            <a:r>
              <a:rPr lang="en-US" sz="17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сила духа и преданность товариществу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793790" y="5002173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1F1F1E"/>
          </a:solidFill>
          <a:ln/>
        </p:spPr>
      </p:sp>
      <p:sp>
        <p:nvSpPr>
          <p:cNvPr id="13" name="Text 9"/>
          <p:cNvSpPr/>
          <p:nvPr/>
        </p:nvSpPr>
        <p:spPr>
          <a:xfrm>
            <a:off x="1020604" y="52289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М.Ю. Лермонтов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1020604" y="5719405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Печорин</a:t>
            </a:r>
            <a:r>
              <a:rPr lang="en-US" sz="17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противоречивая натура «лишнего человека»</a:t>
            </a:r>
            <a:endParaRPr lang="en-US" sz="1750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917" y="2135929"/>
            <a:ext cx="4978565" cy="37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</p:sp>
      <p:sp>
        <p:nvSpPr>
          <p:cNvPr id="5" name="Text 1"/>
          <p:cNvSpPr/>
          <p:nvPr/>
        </p:nvSpPr>
        <p:spPr>
          <a:xfrm>
            <a:off x="6280190" y="1133832"/>
            <a:ext cx="6609517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0000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Работаем с цитатами великих</a:t>
            </a:r>
            <a:endParaRPr lang="en-US" sz="3550" dirty="0"/>
          </a:p>
        </p:txBody>
      </p:sp>
      <p:sp>
        <p:nvSpPr>
          <p:cNvPr id="6" name="Shape 2"/>
          <p:cNvSpPr/>
          <p:nvPr/>
        </p:nvSpPr>
        <p:spPr>
          <a:xfrm>
            <a:off x="6280190" y="1955959"/>
            <a:ext cx="7556421" cy="2456498"/>
          </a:xfrm>
          <a:prstGeom prst="roundRect">
            <a:avLst>
              <a:gd name="adj" fmla="val 1385"/>
            </a:avLst>
          </a:prstGeom>
          <a:solidFill>
            <a:srgbClr val="E1E1DF"/>
          </a:solidFill>
          <a:ln w="30480">
            <a:solidFill>
              <a:srgbClr val="555553"/>
            </a:solidFill>
            <a:prstDash val="solid"/>
          </a:ln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81" y="1850350"/>
            <a:ext cx="272177" cy="272177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0042" y="4245888"/>
            <a:ext cx="272177" cy="272177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650831" y="2326600"/>
            <a:ext cx="34143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«Береги честь смолоду»</a:t>
            </a:r>
            <a:endParaRPr lang="en-US" sz="2200" dirty="0"/>
          </a:p>
        </p:txBody>
      </p:sp>
      <p:sp>
        <p:nvSpPr>
          <p:cNvPr id="10" name="Text 4"/>
          <p:cNvSpPr/>
          <p:nvPr/>
        </p:nvSpPr>
        <p:spPr>
          <a:xfrm>
            <a:off x="6650831" y="2817019"/>
            <a:ext cx="68151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А.С. Пушкин, «Капитанская дочка»</a:t>
            </a:r>
            <a:endParaRPr lang="en-US" sz="1750" dirty="0"/>
          </a:p>
        </p:txBody>
      </p:sp>
      <p:sp>
        <p:nvSpPr>
          <p:cNvPr id="11" name="Text 5"/>
          <p:cNvSpPr/>
          <p:nvPr/>
        </p:nvSpPr>
        <p:spPr>
          <a:xfrm>
            <a:off x="6650831" y="3316010"/>
            <a:ext cx="68151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Какая черта характера здесь важна? Почему автор хочет, чтобы читатель это заметил?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80190" y="4639270"/>
            <a:ext cx="7556421" cy="2456498"/>
          </a:xfrm>
          <a:prstGeom prst="roundRect">
            <a:avLst>
              <a:gd name="adj" fmla="val 1385"/>
            </a:avLst>
          </a:prstGeom>
          <a:solidFill>
            <a:srgbClr val="E1E1DF"/>
          </a:solidFill>
          <a:ln w="30480">
            <a:solidFill>
              <a:srgbClr val="555553"/>
            </a:solidFill>
            <a:prstDash val="solid"/>
          </a:ln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581" y="4533662"/>
            <a:ext cx="272177" cy="272177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0042" y="6929199"/>
            <a:ext cx="272177" cy="27217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50831" y="5009912"/>
            <a:ext cx="42636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«Нет уз святее товарищества»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650831" y="5500330"/>
            <a:ext cx="68151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Н.В. Гоголь, «Тарас Бульба»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6650831" y="5999321"/>
            <a:ext cx="68151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Что узнали о человеке из этого высказывания? Какое качество прославляет автор?</a:t>
            </a:r>
            <a:endParaRPr lang="en-US" sz="175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9242"/>
            <a:ext cx="5756283" cy="625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34433"/>
            <a:ext cx="885515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Зачем писатели изображают человека?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55037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42891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Показать выбор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4779526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Человек постоянно выбирает между добром и злом, честью и выгодой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3155037"/>
            <a:ext cx="4347567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68171" y="4289108"/>
            <a:ext cx="31392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Воспитывать читателя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368171" y="4779526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Учить добру, справедливости, честности на примере героев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3155037"/>
            <a:ext cx="4347567" cy="9072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2891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Развивать душу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4779526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Помочь понять себя и других людей, стать более человечными</a:t>
            </a:r>
            <a:endParaRPr lang="en-US" sz="17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4257"/>
            <a:ext cx="758523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Какие качества ценили писатели?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93790" y="1801535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C3C3A"/>
          </a:solidFill>
          <a:ln/>
        </p:spPr>
      </p:sp>
      <p:sp>
        <p:nvSpPr>
          <p:cNvPr id="4" name="Text 2"/>
          <p:cNvSpPr/>
          <p:nvPr/>
        </p:nvSpPr>
        <p:spPr>
          <a:xfrm>
            <a:off x="1530906" y="18794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Честность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530906" y="2460546"/>
            <a:ext cx="5507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Правдивость перед собой и людьми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327707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C3C3A"/>
          </a:solidFill>
          <a:ln/>
        </p:spPr>
      </p:sp>
      <p:sp>
        <p:nvSpPr>
          <p:cNvPr id="7" name="Text 5"/>
          <p:cNvSpPr/>
          <p:nvPr/>
        </p:nvSpPr>
        <p:spPr>
          <a:xfrm>
            <a:off x="1530906" y="33549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Смелость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530906" y="3936087"/>
            <a:ext cx="5507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Готовность защищать правду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93790" y="475261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C3C3A"/>
          </a:solidFill>
          <a:ln/>
        </p:spPr>
      </p:sp>
      <p:sp>
        <p:nvSpPr>
          <p:cNvPr id="10" name="Text 8"/>
          <p:cNvSpPr/>
          <p:nvPr/>
        </p:nvSpPr>
        <p:spPr>
          <a:xfrm>
            <a:off x="1530906" y="48304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Верность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30906" y="5411629"/>
            <a:ext cx="5507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Преданность идеалам и близким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622815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C3C3A"/>
          </a:solidFill>
          <a:ln/>
        </p:spPr>
      </p:sp>
      <p:sp>
        <p:nvSpPr>
          <p:cNvPr id="13" name="Text 11"/>
          <p:cNvSpPr/>
          <p:nvPr/>
        </p:nvSpPr>
        <p:spPr>
          <a:xfrm>
            <a:off x="1530906" y="63060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Доброта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530906" y="6887170"/>
            <a:ext cx="55075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Сочувствие и помощь другим</a:t>
            </a:r>
            <a:endParaRPr lang="en-US" sz="175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521" y="1801535"/>
            <a:ext cx="4082891" cy="226826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466" y="1472332"/>
            <a:ext cx="4927510" cy="4927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2259330"/>
            <a:ext cx="600860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EDEDE8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Чему учит нас литература?</a:t>
            </a:r>
            <a:endParaRPr lang="en-US" sz="3550" dirty="0"/>
          </a:p>
        </p:txBody>
      </p:sp>
      <p:sp>
        <p:nvSpPr>
          <p:cNvPr id="6" name="Shape 2"/>
          <p:cNvSpPr/>
          <p:nvPr/>
        </p:nvSpPr>
        <p:spPr>
          <a:xfrm>
            <a:off x="793790" y="3081457"/>
            <a:ext cx="7556421" cy="1907858"/>
          </a:xfrm>
          <a:prstGeom prst="roundRect">
            <a:avLst>
              <a:gd name="adj" fmla="val 1783"/>
            </a:avLst>
          </a:prstGeom>
          <a:solidFill>
            <a:srgbClr val="022349"/>
          </a:solidFill>
          <a:ln/>
        </p:spPr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604" y="3406378"/>
            <a:ext cx="354330" cy="28348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01748" y="3364944"/>
            <a:ext cx="341495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Приём «Одним словом»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601748" y="3946088"/>
            <a:ext cx="652164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Назовите одно слово, которое описывает, чему вас может научить литература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793790" y="5244465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Литература — это </a:t>
            </a:r>
            <a:r>
              <a:rPr lang="en-US" sz="1750" b="1" dirty="0">
                <a:solidFill>
                  <a:srgbClr val="1F1F1E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зеркало человеческой души</a:t>
            </a:r>
            <a:r>
              <a:rPr lang="en-US" sz="17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, которое помогает нам стать лучше</a:t>
            </a:r>
            <a:endParaRPr lang="en-US" sz="175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411" y="2542818"/>
            <a:ext cx="5233577" cy="2779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428</Words>
  <Application>Microsoft Office PowerPoint</Application>
  <PresentationFormat>Произвольный</PresentationFormat>
  <Paragraphs>76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Tomorrow</vt:lpstr>
      <vt:lpstr>Tomorrow Semi 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marib</dc:creator>
  <cp:lastModifiedBy>maribb1977@outlook.com</cp:lastModifiedBy>
  <cp:revision>6</cp:revision>
  <dcterms:created xsi:type="dcterms:W3CDTF">2025-09-01T17:32:39Z</dcterms:created>
  <dcterms:modified xsi:type="dcterms:W3CDTF">2025-09-12T17:32:13Z</dcterms:modified>
</cp:coreProperties>
</file>