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USTRIAL">
    <p:bg>
      <p:bgPr>
        <a:solidFill>
          <a:srgbClr val="0B172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wide_cinematic_industrial_revolution_scene_at_g_batch_1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4944" y="1097280"/>
            <a:ext cx="548640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9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Экономика делает</a:t>
            </a:r>
            <a:endParaRPr lang="en-US" sz="3900" dirty="0"/>
          </a:p>
          <a:p>
            <a:pPr indent="0" marL="0">
              <a:buNone/>
            </a:pPr>
            <a:r>
              <a:rPr lang="en-US" sz="39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решающий рывок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49808" y="2907792"/>
            <a:ext cx="4800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Мир в эпоху второй промышленной революции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749808" y="5897880"/>
            <a:ext cx="32918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EED19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Автор: 100ballnik.com</a:t>
            </a:r>
            <a:endParaRPr lang="en-US" sz="12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wide_cinematic_high_detail_digital_illustratio_batch_3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Наступает эра химии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Лаборатория превращается в важную часть промышленности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08760"/>
            <a:ext cx="6172200" cy="2697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1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1856 год — Перкин получил искусственный краситель; открытия Зинина стали научной основой новых синтезов.</a:t>
            </a:r>
            <a:endParaRPr lang="en-US" sz="1510" dirty="0"/>
          </a:p>
          <a:p>
            <a:pPr indent="0" marL="0">
              <a:buNone/>
            </a:pPr>
            <a:r>
              <a:rPr lang="en-US" sz="151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Химия дала лекарства: аспирин, пирамидон и другие препараты.</a:t>
            </a:r>
            <a:endParaRPr lang="en-US" sz="1510" dirty="0"/>
          </a:p>
          <a:p>
            <a:pPr indent="0" marL="0">
              <a:buNone/>
            </a:pPr>
            <a:r>
              <a:rPr lang="en-US" sz="151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Появились новые материалы: искусственный шелк, целлулоид, синтетический каучук.</a:t>
            </a:r>
            <a:endParaRPr lang="en-US" sz="1510" dirty="0"/>
          </a:p>
          <a:p>
            <a:pPr indent="0" marL="0">
              <a:buNone/>
            </a:pPr>
            <a:r>
              <a:rPr lang="en-US" sz="151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Развивались косметика и взрывчатые вещества: тротил, динамит, бездымный порох.</a:t>
            </a:r>
            <a:endParaRPr lang="en-US" sz="1510" dirty="0"/>
          </a:p>
        </p:txBody>
      </p:sp>
      <p:sp>
        <p:nvSpPr>
          <p:cNvPr id="8" name="Text 5"/>
          <p:cNvSpPr/>
          <p:nvPr/>
        </p:nvSpPr>
        <p:spPr>
          <a:xfrm>
            <a:off x="822960" y="4599432"/>
            <a:ext cx="6217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5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Наука перестала быть только знанием — она стала производительной силой.</a:t>
            </a:r>
            <a:endParaRPr lang="en-US" sz="1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dramatic_highly_detailed_industrial_steampunk_i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Электричество — «белый уголь»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Новая энергия меняла город, завод и повседневную жизнь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11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08760"/>
            <a:ext cx="6217920" cy="269748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3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Генератор Сименса сделал получение электроэнергии более практичным.</a:t>
            </a:r>
            <a:endParaRPr lang="en-US" sz="1530" dirty="0"/>
          </a:p>
          <a:p>
            <a:pPr indent="0" marL="0">
              <a:buNone/>
            </a:pPr>
            <a:r>
              <a:rPr lang="en-US" sz="153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Трансформатор развивали Голар, Яблочков, Тесла и другие изобретатели.</a:t>
            </a:r>
            <a:endParaRPr lang="en-US" sz="1530" dirty="0"/>
          </a:p>
          <a:p>
            <a:pPr indent="0" marL="0">
              <a:buNone/>
            </a:pPr>
            <a:r>
              <a:rPr lang="en-US" sz="153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1891 год — Доливо-Добровольский показал возможности передачи переменного тока.</a:t>
            </a:r>
            <a:endParaRPr lang="en-US" sz="1530" dirty="0"/>
          </a:p>
          <a:p>
            <a:pPr indent="0" marL="0">
              <a:buNone/>
            </a:pPr>
            <a:r>
              <a:rPr lang="en-US" sz="153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Электричество пришло в освещение, трамваи, заводские двигатели и гидроэлектростанции.</a:t>
            </a:r>
            <a:endParaRPr lang="en-US" sz="1530" dirty="0"/>
          </a:p>
        </p:txBody>
      </p:sp>
      <p:sp>
        <p:nvSpPr>
          <p:cNvPr id="8" name="Text 5"/>
          <p:cNvSpPr/>
          <p:nvPr/>
        </p:nvSpPr>
        <p:spPr>
          <a:xfrm>
            <a:off x="822960" y="4617720"/>
            <a:ext cx="6035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2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Энергия стала передаваться на расстояние — промышленность получила новую свободу.</a:t>
            </a:r>
            <a:endParaRPr lang="en-US" sz="19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dramatic_highly_detailed_industrial_steampunk_i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Нефть — «чёрное золото»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Сначала помощник угля и пара, затем основа транспорта XX века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12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08760"/>
            <a:ext cx="5760720" cy="2514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1859 год — первая промышленная нефтяная скважина в Пенсильвании.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Нефть использовали как смазку и источник керосина для ламп.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Бензин стал особенно важен с развитием автомобилей.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До XX века уголь и пар ещё сохраняли лидерство, но нефтяная эпоха уже начиналась.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040880" y="4206240"/>
            <a:ext cx="3886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Нефть изменила направление технического прогресса: от паровой машины к двигателю внутреннего сгорания.</a:t>
            </a:r>
            <a:endParaRPr lang="en-US" sz="1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wide_cinematic_industrial_revolution_scene_at_g_batch_1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Новый облик производства: монополии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Крупный капитал объединяет выпуск, сбыт и цены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13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08760"/>
            <a:ext cx="61264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Монополия — крупное объединение, контролирующее производство и продажу товаров.</a:t>
            </a:r>
            <a:endParaRPr lang="en-US" sz="1520" dirty="0"/>
          </a:p>
          <a:p>
            <a:pPr indent="0" marL="0">
              <a:buNone/>
            </a:pPr>
            <a:r>
              <a:rPr lang="en-US" sz="152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Конкуренция приводила к поглощениям и росту корпораций.</a:t>
            </a:r>
            <a:endParaRPr lang="en-US" sz="1520" dirty="0"/>
          </a:p>
          <a:p>
            <a:pPr indent="0" marL="0">
              <a:buNone/>
            </a:pPr>
            <a:r>
              <a:rPr lang="en-US" sz="152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Долгая депрессия 1873–1896 годов усиливала стремление регулировать цены.</a:t>
            </a:r>
            <a:endParaRPr lang="en-US" sz="1520" dirty="0"/>
          </a:p>
          <a:p>
            <a:pPr indent="0" marL="0">
              <a:buNone/>
            </a:pPr>
            <a:r>
              <a:rPr lang="en-US" sz="152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Новые отрасли — сталь и химия — требовали больших вложений.</a:t>
            </a:r>
            <a:endParaRPr lang="en-US" sz="1520" dirty="0"/>
          </a:p>
        </p:txBody>
      </p:sp>
      <p:sp>
        <p:nvSpPr>
          <p:cNvPr id="8" name="Text 5"/>
          <p:cNvSpPr/>
          <p:nvPr/>
        </p:nvSpPr>
        <p:spPr>
          <a:xfrm>
            <a:off x="822960" y="4434840"/>
            <a:ext cx="57607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Формы: картели • синдикаты • тресты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7086600" y="4572000"/>
            <a:ext cx="3749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Последствие: конкуренция ослабевала, а протекционизм усиливался.</a:t>
            </a:r>
            <a:endParaRPr lang="en-US" sz="1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wide_stylized_illustration_painting_like_scene_batch_4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Сельское хозяйство тоже менялось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Прогресс шел не только на заводах, но и на полях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08760"/>
            <a:ext cx="608076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Завершение «малого ледникового периода» улучшило природные условия.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Отмена крепостного права и рабства расширила свободный труд.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Жатки, молотилки и паровые плуги ускоряли обработку земли.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Искусственные удобрения — калийные и суперфосфат — повышали урожайность.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8229600" y="192024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×2–3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8092440" y="2852928"/>
            <a:ext cx="24688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рост урожайности в ряде хозяйств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highly_detailed_vintage_steampunk_inspired_illus_batch_2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Итоги эпохи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Промышленный рывок изменил производство, рынки и общество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15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08760"/>
            <a:ext cx="6126480" cy="26060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Сформировался индустриальный тип общества.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Сложился мировой рынок и усилились экономические связи между странами.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Технологии XIX века стали базой современного мира.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Вместе с прогрессом возникли новые проблемы: монополии, неравенство, борьба за рынки.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822960" y="4526280"/>
            <a:ext cx="65836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1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Главный вывод: экономика стала быстрее, мощнее и глобальнее — но и противоречивее.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7635240" y="5029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Домашнее задание: прочитать § 1 и повторить ключевые понятия.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highly_detailed_vintage_steampunk_inspired_illus_batch_2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Маршрут урока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От фабричной системы к мировой промышленной цивилизации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02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86384" y="1499616"/>
            <a:ext cx="411480" cy="411480"/>
          </a:xfrm>
          <a:prstGeom prst="rect">
            <a:avLst/>
          </a:prstGeom>
          <a:solidFill>
            <a:srgbClr val="E8A13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1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1389888" y="1481328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Промышленная революция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1389888" y="1792224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как английский опыт стал мировым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786384" y="2304288"/>
            <a:ext cx="411480" cy="411480"/>
          </a:xfrm>
          <a:prstGeom prst="rect">
            <a:avLst/>
          </a:prstGeom>
          <a:solidFill>
            <a:srgbClr val="E8A13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1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89888" y="2286000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Уголь, пар, железо</a:t>
            </a:r>
            <a:endParaRPr lang="en-US" sz="1650" dirty="0"/>
          </a:p>
        </p:txBody>
      </p:sp>
      <p:sp>
        <p:nvSpPr>
          <p:cNvPr id="12" name="Text 9"/>
          <p:cNvSpPr/>
          <p:nvPr/>
        </p:nvSpPr>
        <p:spPr>
          <a:xfrm>
            <a:off x="1389888" y="2596896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двигатели, дороги и новые материалы</a:t>
            </a:r>
            <a:endParaRPr lang="en-US" sz="1150" dirty="0"/>
          </a:p>
        </p:txBody>
      </p:sp>
      <p:sp>
        <p:nvSpPr>
          <p:cNvPr id="13" name="Text 10"/>
          <p:cNvSpPr/>
          <p:nvPr/>
        </p:nvSpPr>
        <p:spPr>
          <a:xfrm>
            <a:off x="786384" y="3108960"/>
            <a:ext cx="411480" cy="411480"/>
          </a:xfrm>
          <a:prstGeom prst="rect">
            <a:avLst/>
          </a:prstGeom>
          <a:solidFill>
            <a:srgbClr val="E8A13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1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1389888" y="3090672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Транспорт и связь</a:t>
            </a:r>
            <a:endParaRPr lang="en-US" sz="1650" dirty="0"/>
          </a:p>
        </p:txBody>
      </p:sp>
      <p:sp>
        <p:nvSpPr>
          <p:cNvPr id="15" name="Text 12"/>
          <p:cNvSpPr/>
          <p:nvPr/>
        </p:nvSpPr>
        <p:spPr>
          <a:xfrm>
            <a:off x="1389888" y="3401568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рынки и информация ускоряются</a:t>
            </a:r>
            <a:endParaRPr lang="en-US" sz="1150" dirty="0"/>
          </a:p>
        </p:txBody>
      </p:sp>
      <p:sp>
        <p:nvSpPr>
          <p:cNvPr id="16" name="Text 13"/>
          <p:cNvSpPr/>
          <p:nvPr/>
        </p:nvSpPr>
        <p:spPr>
          <a:xfrm>
            <a:off x="786384" y="3913632"/>
            <a:ext cx="411480" cy="411480"/>
          </a:xfrm>
          <a:prstGeom prst="rect">
            <a:avLst/>
          </a:prstGeom>
          <a:solidFill>
            <a:srgbClr val="E8A13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1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</a:t>
            </a:r>
            <a:endParaRPr lang="en-US" sz="1500" dirty="0"/>
          </a:p>
        </p:txBody>
      </p:sp>
      <p:sp>
        <p:nvSpPr>
          <p:cNvPr id="17" name="Text 14"/>
          <p:cNvSpPr/>
          <p:nvPr/>
        </p:nvSpPr>
        <p:spPr>
          <a:xfrm>
            <a:off x="1389888" y="3895344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Вторая революция</a:t>
            </a:r>
            <a:endParaRPr lang="en-US" sz="1650" dirty="0"/>
          </a:p>
        </p:txBody>
      </p:sp>
      <p:sp>
        <p:nvSpPr>
          <p:cNvPr id="18" name="Text 15"/>
          <p:cNvSpPr/>
          <p:nvPr/>
        </p:nvSpPr>
        <p:spPr>
          <a:xfrm>
            <a:off x="1389888" y="42062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сталь, химия, электричество и нефть</a:t>
            </a:r>
            <a:endParaRPr lang="en-US" sz="1150" dirty="0"/>
          </a:p>
        </p:txBody>
      </p:sp>
      <p:sp>
        <p:nvSpPr>
          <p:cNvPr id="19" name="Text 16"/>
          <p:cNvSpPr/>
          <p:nvPr/>
        </p:nvSpPr>
        <p:spPr>
          <a:xfrm>
            <a:off x="786384" y="4718304"/>
            <a:ext cx="411480" cy="411480"/>
          </a:xfrm>
          <a:prstGeom prst="rect">
            <a:avLst/>
          </a:prstGeom>
          <a:solidFill>
            <a:srgbClr val="E8A13A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111B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1389888" y="4700016"/>
            <a:ext cx="3886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65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Монополии и село</a:t>
            </a:r>
            <a:endParaRPr lang="en-US" sz="1650" dirty="0"/>
          </a:p>
        </p:txBody>
      </p:sp>
      <p:sp>
        <p:nvSpPr>
          <p:cNvPr id="21" name="Text 18"/>
          <p:cNvSpPr/>
          <p:nvPr/>
        </p:nvSpPr>
        <p:spPr>
          <a:xfrm>
            <a:off x="1389888" y="5010912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новая организация труда и прогресс аграрной сферы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7132320" y="4846320"/>
            <a:ext cx="393192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Главная мысль: техника меняет не только производство, но и устройство общества.</a:t>
            </a:r>
            <a:endParaRPr lang="en-US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wide_cinematic_industrial_revolution_scene_at_g_batch_1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Промышленная революция выходит за пределы Англии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Фабрика, машина и новые материалы становятся основой современной экономики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03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08760"/>
            <a:ext cx="5760720" cy="237744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 XVIII веке изменения начались в Англии: мануфактура уступала место фабрике.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 XIX веке индустриальный уклад постепенно распространился по миру.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Цемент, железобетон и стекло расширили возможности строительства.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Фотография, пылесос, джинсы и идеи Бэббиджа с Лавлейс стали знаками новой эпохи.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822960" y="4251960"/>
            <a:ext cx="5394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Итог: рождается промышленная цивилизация, близкая к современному миру.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8321040" y="160020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XIX</a:t>
            </a:r>
            <a:endParaRPr lang="en-US" sz="3600" dirty="0"/>
          </a:p>
        </p:txBody>
      </p:sp>
      <p:sp>
        <p:nvSpPr>
          <p:cNvPr id="10" name="Text 7"/>
          <p:cNvSpPr/>
          <p:nvPr/>
        </p:nvSpPr>
        <p:spPr>
          <a:xfrm>
            <a:off x="8183880" y="2532888"/>
            <a:ext cx="24688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век распространения индустриализации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8321040" y="3108960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3600" dirty="0"/>
          </a:p>
        </p:txBody>
      </p:sp>
      <p:sp>
        <p:nvSpPr>
          <p:cNvPr id="12" name="Text 9"/>
          <p:cNvSpPr/>
          <p:nvPr/>
        </p:nvSpPr>
        <p:spPr>
          <a:xfrm>
            <a:off x="8183880" y="4041648"/>
            <a:ext cx="24688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движение от фабрики к мировому рынку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wide_cinematic_industrial_revolution_scene_at_g_batch_1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Век угля, пара и железных дорог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Символом времени стала машина, работающая быстрее человека и лошади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04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822960" y="1536192"/>
            <a:ext cx="5669280" cy="22860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В текстиле выделился станок Жаккара: работа по «программе» на перфокартах.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1825 год — первая железная дорога Стоктон–Дарлингтон.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Паровозы Стефенсона показали, что скорость может стать ресурсом экономики.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Железные дороги подтолкнули добычу угля, металлургию и машиностроение.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858000" y="4892040"/>
            <a:ext cx="4023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5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Пар + рельсы = новая география производства</a:t>
            </a:r>
            <a:endParaRPr lang="en-US" sz="2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highly_detailed_vintage_steampunk_inspired_illus_batch_2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Транспортная революция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Дороги, пароходы и каналы превратили отдельные рынки в связанные пространства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05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08760"/>
            <a:ext cx="5897880" cy="2423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Железные дороги помогали формировать единые национальные рынки.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Транссиб связал огромные пространства России в 1891–1916 годах.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Пароход Фултона сократил время океанских переходов: Атлантика стала «ближе».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Суэцкий и Панамский каналы резко укоротили важнейшие морские маршруты.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822960" y="4251960"/>
            <a:ext cx="62179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Последствие: перевозки стали быстрее, проще и дешевле; усилилась идея свободной торговли.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highly_detailed_vintage_steampunk_inspired_illus_batch_2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Связь побеждает расстояние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Информация впервые начинает двигаться почти так же быстро, как мысль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06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08760"/>
            <a:ext cx="5989320" cy="24231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Электрический телеграф: Шиллинг, Морзе и система условных сигналов.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1866 год — надежный трансатлантический кабель связал берега океана.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К 1880-м годам телеграфная сеть охватила значительную часть мира.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Радио стало следующим шагом: Попов, Маркони и «беспроволочный телеграф».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7178040" y="4480560"/>
            <a:ext cx="34747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Для бизнеса это означало быстрые цены, заказы, новости и управленческие решения.</a:t>
            </a:r>
            <a:endParaRPr lang="en-US" sz="1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highly_detailed_vintage_steampunk_inspired_illus_batch_2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Развитие шло неравномерно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Одни страны и отрасли ускорялись, другие оставались на прежнем уровне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07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54480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Страны</a:t>
            </a:r>
            <a:endParaRPr lang="en-US" sz="1850" dirty="0"/>
          </a:p>
        </p:txBody>
      </p:sp>
      <p:sp>
        <p:nvSpPr>
          <p:cNvPr id="8" name="Text 5"/>
          <p:cNvSpPr/>
          <p:nvPr/>
        </p:nvSpPr>
        <p:spPr>
          <a:xfrm>
            <a:off x="777240" y="2057400"/>
            <a:ext cx="301752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Англия — «мастерская мира».</a:t>
            </a: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Южная и Восточная Европа отставали.</a:t>
            </a:r>
            <a:endParaRPr lang="en-US" sz="1360" dirty="0"/>
          </a:p>
        </p:txBody>
      </p:sp>
      <p:sp>
        <p:nvSpPr>
          <p:cNvPr id="9" name="Text 6"/>
          <p:cNvSpPr/>
          <p:nvPr/>
        </p:nvSpPr>
        <p:spPr>
          <a:xfrm>
            <a:off x="4480560" y="1554480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Регионы</a:t>
            </a:r>
            <a:endParaRPr lang="en-US" sz="1850" dirty="0"/>
          </a:p>
        </p:txBody>
      </p:sp>
      <p:sp>
        <p:nvSpPr>
          <p:cNvPr id="10" name="Text 7"/>
          <p:cNvSpPr/>
          <p:nvPr/>
        </p:nvSpPr>
        <p:spPr>
          <a:xfrm>
            <a:off x="4480560" y="2057400"/>
            <a:ext cx="301752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Промышленные ядра: Ланкашир, Рур, восток США.</a:t>
            </a: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Рост концентрировался вокруг ресурсов и рынков.</a:t>
            </a:r>
            <a:endParaRPr lang="en-US" sz="1360" dirty="0"/>
          </a:p>
        </p:txBody>
      </p:sp>
      <p:sp>
        <p:nvSpPr>
          <p:cNvPr id="11" name="Text 8"/>
          <p:cNvSpPr/>
          <p:nvPr/>
        </p:nvSpPr>
        <p:spPr>
          <a:xfrm>
            <a:off x="8183880" y="1554480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5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Отрасли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8183880" y="2057400"/>
            <a:ext cx="3017520" cy="141732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36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Сначала — текстиль.</a:t>
            </a: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Затем — уголь, чугун и железные дороги.</a:t>
            </a:r>
            <a:endParaRPr lang="en-US" sz="1360" dirty="0"/>
          </a:p>
          <a:p>
            <a:pPr indent="0" marL="0">
              <a:buNone/>
            </a:pPr>
            <a:r>
              <a:rPr lang="en-US" sz="136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К концу века — сталь, химия и электричество.</a:t>
            </a:r>
            <a:endParaRPr lang="en-US" sz="1360" dirty="0"/>
          </a:p>
        </p:txBody>
      </p:sp>
      <p:sp>
        <p:nvSpPr>
          <p:cNvPr id="13" name="Text 10"/>
          <p:cNvSpPr/>
          <p:nvPr/>
        </p:nvSpPr>
        <p:spPr>
          <a:xfrm>
            <a:off x="822960" y="470916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Вывод: индустриализация ускоряла лидеров и усиливала разрыв между центром и периферией.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dramatic_highly_detailed_industrial_steampunk_i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3232" y="530352"/>
            <a:ext cx="1508760" cy="320040"/>
          </a:xfrm>
          <a:prstGeom prst="rect">
            <a:avLst/>
          </a:prstGeom>
          <a:solidFill>
            <a:srgbClr val="E8A13A"/>
          </a:solidFill>
          <a:ln>
            <a:solidFill>
              <a:srgbClr val="E8A13A">
                <a:alpha val="0"/>
              </a:srgbClr>
            </a:solidFill>
          </a:ln>
        </p:spPr>
        <p:txBody>
          <a:bodyPr wrap="square" lIns="508" tIns="508" rIns="508" bIns="508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9111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Новый этап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713232" y="1051560"/>
            <a:ext cx="6766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Вторая промышленная революция</a:t>
            </a:r>
            <a:endParaRPr lang="en-US" sz="3200" dirty="0"/>
          </a:p>
        </p:txBody>
      </p:sp>
      <p:sp>
        <p:nvSpPr>
          <p:cNvPr id="5" name="Text 2"/>
          <p:cNvSpPr/>
          <p:nvPr/>
        </p:nvSpPr>
        <p:spPr>
          <a:xfrm>
            <a:off x="749808" y="1920240"/>
            <a:ext cx="5943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В последние десятилетия XIX века изменились технологии, энергия и сама организация производства.</a:t>
            </a: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543800" y="1417320"/>
            <a:ext cx="3520440" cy="219456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массовое производство стали;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быстрый рост химической промышленности;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электричество и нефть как новые источники энергии;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появление крупных объединений — монополий.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7360920" y="4160520"/>
            <a:ext cx="361188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Если первая революция дала фабрику, то вторая дала массовую индустрию.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08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ppt_assets_dark/a_wide_cinematic_high_detail_digital_illustratio_batch_3_dark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8368" y="384048"/>
            <a:ext cx="786384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7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Триумф стали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676656" y="960120"/>
            <a:ext cx="69494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Главный металл индустриального века стал дешевле и доступнее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66928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D8C7A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100ballnik.com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109960" y="6309360"/>
            <a:ext cx="5943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2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09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777240" y="1508760"/>
            <a:ext cx="5897880" cy="2514600"/>
          </a:xfrm>
          <a:prstGeom prst="rect">
            <a:avLst/>
          </a:prstGeom>
          <a:noFill/>
          <a:ln/>
        </p:spPr>
        <p:txBody>
          <a:bodyPr wrap="square" lIns="635" tIns="635" rIns="635" bIns="635" rtlCol="0" anchor="t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Проблема старой металлургии — производство было дорогим и медленным.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1856 год — бессемеровский конвертер ускорил и удешевил выплавку.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1864 год — мартеновская печь позволила лучше контролировать качество.</a:t>
            </a:r>
            <a:endParaRPr lang="en-US" sz="1550" dirty="0"/>
          </a:p>
          <a:p>
            <a:pPr indent="0" marL="0">
              <a:buNone/>
            </a:pPr>
            <a:r>
              <a:rPr lang="en-US" sz="1550" dirty="0">
                <a:solidFill>
                  <a:srgbClr val="FFF4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Сталь пошла в рельсы, инструменты, станки, мосты и высотное строительство.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8001000" y="1847088"/>
            <a:ext cx="219456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E8A1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×50</a:t>
            </a:r>
            <a:endParaRPr lang="en-US" sz="3600" dirty="0"/>
          </a:p>
        </p:txBody>
      </p:sp>
      <p:sp>
        <p:nvSpPr>
          <p:cNvPr id="9" name="Text 6"/>
          <p:cNvSpPr/>
          <p:nvPr/>
        </p:nvSpPr>
        <p:spPr>
          <a:xfrm>
            <a:off x="7863840" y="2779776"/>
            <a:ext cx="24688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150" dirty="0">
                <a:solidFill>
                  <a:srgbClr val="C9D3D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рост мирового производства стали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7040880" y="452628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FFF4D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Сталь стала «каркасом» индустриального мира.</a:t>
            </a:r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100ballnik.com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Экономика делает решающий рывок</dc:title>
  <dc:subject>Экономика делает решающий рывок</dc:subject>
  <dc:creator>100ballnik.com</dc:creator>
  <cp:lastModifiedBy>100ballnik.com</cp:lastModifiedBy>
  <cp:revision>1</cp:revision>
  <dcterms:created xsi:type="dcterms:W3CDTF">2026-08-23T11:26:02Z</dcterms:created>
  <dcterms:modified xsi:type="dcterms:W3CDTF">2026-08-23T11:26:02Z</dcterms:modified>
</cp:coreProperties>
</file>