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Bitter Medium"/>
      <p:regular r:id="rId17"/>
    </p:embeddedFont>
    <p:embeddedFont>
      <p:font typeface="Bitter Bold"/>
      <p:regular r:id="rId18"/>
    </p:embeddedFont>
    <p:embeddedFont>
      <p:font typeface="Open Sans"/>
      <p:regular r:id="rId19"/>
    </p:embeddedFont>
    <p:embeddedFont>
      <p:font typeface="Open Sans Bold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slideLayout" Target="../slideLayouts/slideLayout5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8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8F0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540023" y="1612776"/>
            <a:ext cx="7485831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Изображение человека в литературе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0023" y="2326407"/>
            <a:ext cx="1762497" cy="290066"/>
          </a:xfrm>
          <a:prstGeom prst="roundRect">
            <a:avLst>
              <a:gd name="adj" fmla="val 17874"/>
            </a:avLst>
          </a:prstGeom>
          <a:solidFill>
            <a:srgbClr val="FCE2CF"/>
          </a:solidFill>
          <a:ln/>
        </p:spPr>
      </p:sp>
      <p:sp>
        <p:nvSpPr>
          <p:cNvPr id="6" name="Text 3"/>
          <p:cNvSpPr/>
          <p:nvPr/>
        </p:nvSpPr>
        <p:spPr>
          <a:xfrm>
            <a:off x="632594" y="2372692"/>
            <a:ext cx="2034555" cy="197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ВВОДНЫЙ УРОК · 7 КЛАСС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40023" y="2790006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Литература — это зеркало человеческой души. На протяжении веков писатели искали ответ на главный вопрос: что значит быть человеком? Сегодня мы начинаем большое путешествие в мир литературных героев, характеров и судеб.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6606" y="385167"/>
            <a:ext cx="6234187" cy="436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Итоги урока и домашнее задание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85924" y="1012180"/>
            <a:ext cx="4016201" cy="3746153"/>
          </a:xfrm>
          <a:prstGeom prst="roundRect">
            <a:avLst>
              <a:gd name="adj" fmla="val 2688"/>
            </a:avLst>
          </a:prstGeom>
          <a:solidFill>
            <a:srgbClr val="D2600F"/>
          </a:solidFill>
          <a:ln/>
        </p:spPr>
      </p:sp>
      <p:sp>
        <p:nvSpPr>
          <p:cNvPr id="4" name="Text 2"/>
          <p:cNvSpPr/>
          <p:nvPr/>
        </p:nvSpPr>
        <p:spPr>
          <a:xfrm>
            <a:off x="625748" y="1138907"/>
            <a:ext cx="2441228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Что мы узнали сегодня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25748" y="1484114"/>
            <a:ext cx="3736553" cy="16254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7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Человек — центральная тема мировой литературы</a:t>
            </a:r>
            <a:endParaRPr lang="en-US" sz="1100" dirty="0"/>
          </a:p>
          <a:p>
            <a:pPr algn="l" marL="342900" indent="-342900">
              <a:lnSpc>
                <a:spcPct val="127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Писатели создают образы через речь, поступки, внутренний мир и отношения</a:t>
            </a:r>
            <a:endParaRPr lang="en-US" sz="1100" dirty="0"/>
          </a:p>
          <a:p>
            <a:pPr algn="l" marL="342900" indent="-342900">
              <a:lnSpc>
                <a:spcPct val="127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Литература ставит важные нравственные вопросы</a:t>
            </a:r>
            <a:endParaRPr lang="en-US" sz="1100" dirty="0"/>
          </a:p>
          <a:p>
            <a:pPr algn="l" marL="342900" indent="-342900">
              <a:lnSpc>
                <a:spcPct val="127000"/>
              </a:lnSpc>
              <a:buSzPct val="100000"/>
              <a:buChar char="•"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Анализ героя помогает глубже понять произведение и себя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47320" y="1138907"/>
            <a:ext cx="2205186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Домашнее задание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47320" y="1484114"/>
            <a:ext cx="3814837" cy="1838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7000"/>
              </a:lnSpc>
              <a:buSzPct val="100000"/>
              <a:buFont typeface="+mj-lt"/>
              <a:buAutoNum type="arabicPeriod" startAt="1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Вспомни любимого литературного героя из прочитанных книг</a:t>
            </a:r>
            <a:endParaRPr lang="en-US" sz="1100" dirty="0"/>
          </a:p>
          <a:p>
            <a:pPr algn="l" marL="342900" indent="-342900">
              <a:lnSpc>
                <a:spcPct val="127000"/>
              </a:lnSpc>
              <a:buSzPct val="100000"/>
              <a:buFont typeface="+mj-lt"/>
              <a:buAutoNum type="arabicPeriod" startAt="2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Запиши в тетрадь: какие три черты характера ты бы выделил(а) в этом герое?</a:t>
            </a:r>
            <a:endParaRPr lang="en-US" sz="1100" dirty="0"/>
          </a:p>
          <a:p>
            <a:pPr algn="l" marL="342900" indent="-342900">
              <a:lnSpc>
                <a:spcPct val="127000"/>
              </a:lnSpc>
              <a:buSzPct val="100000"/>
              <a:buFont typeface="+mj-lt"/>
              <a:buAutoNum type="arabicPeriod" startAt="3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Подумай: почему этот герой тебе нравится (или не нравится)?</a:t>
            </a:r>
            <a:endParaRPr lang="en-US" sz="1100" dirty="0"/>
          </a:p>
          <a:p>
            <a:pPr algn="l" marL="342900" indent="-342900">
              <a:lnSpc>
                <a:spcPct val="127000"/>
              </a:lnSpc>
              <a:buSzPct val="100000"/>
              <a:buFont typeface="+mj-lt"/>
              <a:buAutoNum type="arabicPeriod" startAt="4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Прочитай стихотворение М.Ю. Лермонтова «Парус» и подумай: какой образ человека создаёт поэт?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47320" y="3465240"/>
            <a:ext cx="3814837" cy="1150590"/>
          </a:xfrm>
          <a:prstGeom prst="roundRect">
            <a:avLst>
              <a:gd name="adj" fmla="val 5105"/>
            </a:avLst>
          </a:prstGeom>
          <a:solidFill>
            <a:srgbClr val="B6FCB8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7144" y="3674715"/>
            <a:ext cx="174799" cy="13982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201766" y="3614142"/>
            <a:ext cx="3220566" cy="8527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Молодцы! Сегодня вы сделали первый шаг к настоящему литературному анализу. Впереди — увлекательное путешествие в мир больших идей и живых характеров!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6313" y="580951"/>
            <a:ext cx="8492951" cy="452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8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Почему человек — главная тема литературы?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02208" y="1236390"/>
            <a:ext cx="4521622" cy="2256234"/>
          </a:xfrm>
          <a:prstGeom prst="roundRect">
            <a:avLst>
              <a:gd name="adj" fmla="val 4616"/>
            </a:avLst>
          </a:prstGeom>
          <a:solidFill>
            <a:srgbClr val="D2600F"/>
          </a:solidFill>
          <a:ln/>
        </p:spPr>
      </p:sp>
      <p:sp>
        <p:nvSpPr>
          <p:cNvPr id="4" name="Text 2"/>
          <p:cNvSpPr/>
          <p:nvPr/>
        </p:nvSpPr>
        <p:spPr>
          <a:xfrm>
            <a:off x="546869" y="1371972"/>
            <a:ext cx="2265462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Главная идея урока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6869" y="1733550"/>
            <a:ext cx="4232300" cy="896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Литература не просто рассказывает истории — она исследует природу человека, его поступки, мысли и чувства. Каждый великий писатель задавался вопросом: кто мы такие и что делает нас людьми?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177358" y="1371972"/>
            <a:ext cx="2511847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Что мы узнаем сегодня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177358" y="1733550"/>
            <a:ext cx="3465016" cy="17116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Почему человек — центральная тема мировой литературы</a:t>
            </a:r>
            <a:endParaRPr lang="en-US" sz="11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писатели создают образы героев</a:t>
            </a:r>
            <a:endParaRPr lang="en-US" sz="11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Какие нравственные вопросы ставит литература</a:t>
            </a:r>
            <a:endParaRPr lang="en-US" sz="1100" dirty="0"/>
          </a:p>
          <a:p>
            <a:pPr algn="l" marL="342900" indent="-342900">
              <a:lnSpc>
                <a:spcPct val="129000"/>
              </a:lnSpc>
              <a:buSzPct val="100000"/>
              <a:buChar char="•"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анализировать характер литературного персонажа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06313" y="3645173"/>
            <a:ext cx="8131373" cy="764828"/>
          </a:xfrm>
          <a:prstGeom prst="roundRect">
            <a:avLst>
              <a:gd name="adj" fmla="val 7944"/>
            </a:avLst>
          </a:prstGeom>
          <a:solidFill>
            <a:srgbClr val="B6D6FC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974" y="3851821"/>
            <a:ext cx="180826" cy="14466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76461" y="3803377"/>
            <a:ext cx="7516564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Литература — это не просто предмет в школе. Это способ понять себя и других людей через опыт героев, которые жили в других эпохах, но думали и чувствовали так же, как мы.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2733" y="384646"/>
            <a:ext cx="755853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Человек в литературе: от древности до наших дней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792733" y="2838748"/>
            <a:ext cx="7558534" cy="14288"/>
          </a:xfrm>
          <a:prstGeom prst="roundRect">
            <a:avLst>
              <a:gd name="adj" fmla="val 389799"/>
            </a:avLst>
          </a:prstGeom>
          <a:solidFill>
            <a:srgbClr val="E2C8B5"/>
          </a:solidFill>
          <a:ln/>
        </p:spPr>
      </p:sp>
      <p:sp>
        <p:nvSpPr>
          <p:cNvPr id="4" name="Shape 2"/>
          <p:cNvSpPr/>
          <p:nvPr/>
        </p:nvSpPr>
        <p:spPr>
          <a:xfrm>
            <a:off x="1997794" y="2440967"/>
            <a:ext cx="14288" cy="397818"/>
          </a:xfrm>
          <a:prstGeom prst="roundRect">
            <a:avLst>
              <a:gd name="adj" fmla="val 389799"/>
            </a:avLst>
          </a:prstGeom>
          <a:solidFill>
            <a:srgbClr val="E2C8B5"/>
          </a:solidFill>
          <a:ln/>
        </p:spPr>
      </p:sp>
      <p:sp>
        <p:nvSpPr>
          <p:cNvPr id="5" name="Shape 3"/>
          <p:cNvSpPr/>
          <p:nvPr/>
        </p:nvSpPr>
        <p:spPr>
          <a:xfrm>
            <a:off x="1855812" y="2689585"/>
            <a:ext cx="298326" cy="29832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905484" y="2714402"/>
            <a:ext cx="198909" cy="248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1176189" y="1441177"/>
            <a:ext cx="1657573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Античность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25339" y="1716732"/>
            <a:ext cx="2159347" cy="59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Герои эпоса: Одиссей, Ахиллес. Человек как воин и странник, борющийся с судьбой.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81288" y="2838710"/>
            <a:ext cx="14288" cy="397818"/>
          </a:xfrm>
          <a:prstGeom prst="roundRect">
            <a:avLst>
              <a:gd name="adj" fmla="val 389799"/>
            </a:avLst>
          </a:prstGeom>
          <a:solidFill>
            <a:srgbClr val="E2C8B5"/>
          </a:solidFill>
          <a:ln/>
        </p:spPr>
      </p:sp>
      <p:sp>
        <p:nvSpPr>
          <p:cNvPr id="10" name="Shape 8"/>
          <p:cNvSpPr/>
          <p:nvPr/>
        </p:nvSpPr>
        <p:spPr>
          <a:xfrm>
            <a:off x="3139306" y="2689585"/>
            <a:ext cx="298326" cy="29832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8977" y="2714402"/>
            <a:ext cx="198909" cy="248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2459682" y="3369171"/>
            <a:ext cx="1657573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Средневековье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208833" y="3644726"/>
            <a:ext cx="2159347" cy="59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Рыцари и святые. Человек перед Богом — борьба добра и зла в душе.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64782" y="2440967"/>
            <a:ext cx="14288" cy="397818"/>
          </a:xfrm>
          <a:prstGeom prst="roundRect">
            <a:avLst>
              <a:gd name="adj" fmla="val 389799"/>
            </a:avLst>
          </a:prstGeom>
          <a:solidFill>
            <a:srgbClr val="E2C8B5"/>
          </a:solidFill>
          <a:ln/>
        </p:spPr>
      </p:sp>
      <p:sp>
        <p:nvSpPr>
          <p:cNvPr id="15" name="Shape 13"/>
          <p:cNvSpPr/>
          <p:nvPr/>
        </p:nvSpPr>
        <p:spPr>
          <a:xfrm>
            <a:off x="4422800" y="2689585"/>
            <a:ext cx="298326" cy="29832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472471" y="2714402"/>
            <a:ext cx="198909" cy="248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3743176" y="1441177"/>
            <a:ext cx="1657573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Эпоха Возрождения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492326" y="1716732"/>
            <a:ext cx="2159347" cy="59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Гамлет, Дон Кихот. Человек мыслящий — сомнение, свобода, идеалы.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848276" y="2838710"/>
            <a:ext cx="14288" cy="397818"/>
          </a:xfrm>
          <a:prstGeom prst="roundRect">
            <a:avLst>
              <a:gd name="adj" fmla="val 389799"/>
            </a:avLst>
          </a:prstGeom>
          <a:solidFill>
            <a:srgbClr val="E2C8B5"/>
          </a:solidFill>
          <a:ln/>
        </p:spPr>
      </p:sp>
      <p:sp>
        <p:nvSpPr>
          <p:cNvPr id="20" name="Shape 18"/>
          <p:cNvSpPr/>
          <p:nvPr/>
        </p:nvSpPr>
        <p:spPr>
          <a:xfrm>
            <a:off x="5706294" y="2689585"/>
            <a:ext cx="298326" cy="29832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755965" y="2714402"/>
            <a:ext cx="198909" cy="248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5026670" y="3369171"/>
            <a:ext cx="1657573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XIX век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775820" y="3644726"/>
            <a:ext cx="2159347" cy="59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Реализм. Обычные люди в обычных обстоятельствах — но с великими душами.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131769" y="2440967"/>
            <a:ext cx="14288" cy="397818"/>
          </a:xfrm>
          <a:prstGeom prst="roundRect">
            <a:avLst>
              <a:gd name="adj" fmla="val 389799"/>
            </a:avLst>
          </a:prstGeom>
          <a:solidFill>
            <a:srgbClr val="E2C8B5"/>
          </a:solidFill>
          <a:ln/>
        </p:spPr>
      </p:sp>
      <p:sp>
        <p:nvSpPr>
          <p:cNvPr id="25" name="Shape 23"/>
          <p:cNvSpPr/>
          <p:nvPr/>
        </p:nvSpPr>
        <p:spPr>
          <a:xfrm>
            <a:off x="6989787" y="2689585"/>
            <a:ext cx="298326" cy="298326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039459" y="2714402"/>
            <a:ext cx="198909" cy="248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5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6310164" y="1441177"/>
            <a:ext cx="1657573" cy="2072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Современность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6059314" y="1716732"/>
            <a:ext cx="2159347" cy="591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Человек в мире перемен. Поиск себя, идентичности, смысла жизни.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792733" y="4364459"/>
            <a:ext cx="7558534" cy="394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 протяжении всей истории литературы образ человека менялся, но главный вопрос оставался неизменным: </a:t>
            </a:r>
            <a:pPr algn="l" indent="0" marL="0">
              <a:lnSpc>
                <a:spcPct val="124000"/>
              </a:lnSpc>
              <a:buNone/>
            </a:pPr>
            <a:r>
              <a:rPr lang="en-US" sz="1000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что делает человека человеком?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5290" y="427360"/>
            <a:ext cx="6387629" cy="429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Как писатели создают образ героя?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5290" y="1101551"/>
            <a:ext cx="7833345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Писатель — это художник, который рисует словами. Чтобы герой стал живым и настоящим, автор использует разные приёмы.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5290" y="1654894"/>
            <a:ext cx="343570" cy="3435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5290" y="2151459"/>
            <a:ext cx="171784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Речь героя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55290" y="2439591"/>
            <a:ext cx="3840138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То, как человек говорит, раскрывает его характер, воспитание и внутренний мир. Слова — это портрет души.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8423" y="1654894"/>
            <a:ext cx="343570" cy="34357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8423" y="2151459"/>
            <a:ext cx="171784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Поступки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648423" y="2439591"/>
            <a:ext cx="3840212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Герой познаётся в действии. Его выбор в трудной ситуации показывает, кто он есть на самом деле.</a:t>
            </a:r>
            <a:endParaRPr lang="en-US" sz="10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5290" y="3307854"/>
            <a:ext cx="343570" cy="34357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55290" y="3804419"/>
            <a:ext cx="1717849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Внутренний мир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55290" y="4092550"/>
            <a:ext cx="3840138" cy="4156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Мысли, переживания, сомнения — всё это раскрывает автор через внутренний монолог и описание чувств.</a:t>
            </a:r>
            <a:endParaRPr lang="en-US" sz="10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8423" y="3307854"/>
            <a:ext cx="343570" cy="34357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48423" y="3804419"/>
            <a:ext cx="1893391" cy="2147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Отношения с другими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4648423" y="4092550"/>
            <a:ext cx="3840212" cy="6235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герой общается с окружающими — друзьями, врагами, семьёй — говорит о нём больше, чем любые слова.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51172"/>
            <a:ext cx="6580063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Виды литературных характеров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28923" y="1164803"/>
            <a:ext cx="4065984" cy="2331765"/>
          </a:xfrm>
          <a:prstGeom prst="roundRect">
            <a:avLst>
              <a:gd name="adj" fmla="val 4765"/>
            </a:avLst>
          </a:prstGeom>
          <a:solidFill>
            <a:srgbClr val="D2600F"/>
          </a:solidFill>
          <a:ln/>
        </p:spPr>
      </p:sp>
      <p:sp>
        <p:nvSpPr>
          <p:cNvPr id="4" name="Text 2"/>
          <p:cNvSpPr/>
          <p:nvPr/>
        </p:nvSpPr>
        <p:spPr>
          <a:xfrm>
            <a:off x="583183" y="1319064"/>
            <a:ext cx="2615580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Положительные герои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83183" y="1714426"/>
            <a:ext cx="375746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Герои, воплощающие лучшие человеческие качества: честность, смелость, сострадание, верность.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83183" y="2594000"/>
            <a:ext cx="3757464" cy="848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Илья Муромец — защитник родной земли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Татьяна Ларина — верность и достоинство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Пьер Безухов — поиск истины и добра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64956" y="1319064"/>
            <a:ext cx="256326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Отрицательные герои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764956" y="1714426"/>
            <a:ext cx="384378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Персонажи, демонстрирующие пороки и слабости. Через них автор показывает, чего следует избегать.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64956" y="2594000"/>
            <a:ext cx="3843784" cy="8486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Иуда Головлёв — лицемерие и жадность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Хлестаков — пустота и ложь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Собакевич — грубость и приземлённость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0023" y="3670102"/>
            <a:ext cx="8063954" cy="848618"/>
          </a:xfrm>
          <a:prstGeom prst="roundRect">
            <a:avLst>
              <a:gd name="adj" fmla="val 7637"/>
            </a:avLst>
          </a:prstGeom>
          <a:solidFill>
            <a:srgbClr val="FAD3B8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283" y="3889846"/>
            <a:ext cx="192881" cy="15426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041425" y="3847505"/>
            <a:ext cx="740829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Важно помнить: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настоящей литературе редко встречаются абсолютно «хорошие» или «плохие» герои. Настоящий характер — всегда сложный и противоречивый, как живой человек.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6606" y="437034"/>
            <a:ext cx="7970788" cy="8739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Идейно-нравственные проблемы в литературе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86606" y="1564407"/>
            <a:ext cx="7970788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Литература ставит перед читателем сложные вопросы о добре и зле, справедливости и долге, свободе и ответственности.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586606" y="2133302"/>
            <a:ext cx="3921993" cy="1223218"/>
          </a:xfrm>
          <a:prstGeom prst="roundRect">
            <a:avLst>
              <a:gd name="adj" fmla="val 4801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193" y="2277889"/>
            <a:ext cx="1747986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Добро и зло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31193" y="2572345"/>
            <a:ext cx="3632820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Что такое добро? Всегда ли побеждает справедливость? Может ли хороший человек совершить плохой поступок?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635326" y="2133302"/>
            <a:ext cx="3922068" cy="1223218"/>
          </a:xfrm>
          <a:prstGeom prst="roundRect">
            <a:avLst>
              <a:gd name="adj" fmla="val 4801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9913" y="2277889"/>
            <a:ext cx="1747986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Свобода и долг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779913" y="2572345"/>
            <a:ext cx="3632895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Имеет ли человек право выбирать свою судьбу? Что важнее — личное счастье или долг перед другими?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86606" y="3483248"/>
            <a:ext cx="3921993" cy="1223218"/>
          </a:xfrm>
          <a:prstGeom prst="roundRect">
            <a:avLst>
              <a:gd name="adj" fmla="val 4801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193" y="3627834"/>
            <a:ext cx="1761753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Честь и достоинство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31193" y="3922291"/>
            <a:ext cx="3632820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Что значит сохранить честь в трудных обстоятельствах? Можно ли простить предательство?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635326" y="3483248"/>
            <a:ext cx="3922068" cy="1223218"/>
          </a:xfrm>
          <a:prstGeom prst="roundRect">
            <a:avLst>
              <a:gd name="adj" fmla="val 4801"/>
            </a:avLst>
          </a:prstGeom>
          <a:solidFill>
            <a:srgbClr val="FCE2CF"/>
          </a:solidFill>
          <a:ln w="4763">
            <a:solidFill>
              <a:srgbClr val="E2C8B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9913" y="3627834"/>
            <a:ext cx="1747986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Любовь и жертва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4779913" y="3922291"/>
            <a:ext cx="3632895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1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 что способен человек ради любви? Является ли самопожертвование высшим проявлением человечности?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1614" y="576635"/>
            <a:ext cx="7095976" cy="474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Великие герои русской литературы</a:t>
            </a:r>
            <a:endParaRPr lang="en-US" sz="29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1614" y="1350243"/>
            <a:ext cx="565175" cy="5651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3643" y="1350243"/>
            <a:ext cx="1816968" cy="4747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Евгений Онегин (А.С. Пушкин)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1283643" y="1914674"/>
            <a:ext cx="1816968" cy="26521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«Лишний человек» — умный, образованный, но не нашедший своего места в жизни. Его трагедия — в равнодушии и неспособности к настоящему чувству. Пушкин показывает, как страх перед жизнью разрушает личность.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464" y="1350243"/>
            <a:ext cx="565175" cy="5651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39493" y="1350243"/>
            <a:ext cx="1816968" cy="4747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Григорий Печорин (М.Ю. Лермонтов)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4039493" y="1914674"/>
            <a:ext cx="1816968" cy="2411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Герой нашего времени — человек, который сам признаёт свои противоречия. Он причиняет боль другим, но страдает сам. Лермонтов исследует тему внутренней пустоты и поиска смысла.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315" y="1350243"/>
            <a:ext cx="565175" cy="5651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95343" y="1350243"/>
            <a:ext cx="1817043" cy="4747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Акакий Акакиевич (Н.В. Гоголь)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6795343" y="1914674"/>
            <a:ext cx="1817043" cy="2411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Маленький человек с большой душой. Гоголь показывает, что даже самый незаметный человек заслуживает сострадания и уважения. Его судьба заставляет задуматься о справедливости общества.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48557" y="297656"/>
            <a:ext cx="4663901" cy="331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Как анализировать образ героя?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1548557" y="775022"/>
            <a:ext cx="6046812" cy="2864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Когда мы читаем произведение, важно не просто следить за сюжетом, но и понимать, каким автор показывает своего героя и зачем.</a:t>
            </a:r>
            <a:endParaRPr lang="en-US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0813" y="1143521"/>
            <a:ext cx="4702299" cy="21520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821366" y="2699499"/>
            <a:ext cx="882808" cy="340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Оценка автора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4708786" y="2784530"/>
            <a:ext cx="882808" cy="170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Отношения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3602253" y="2784530"/>
            <a:ext cx="882808" cy="170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Поступки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471533" y="2784530"/>
            <a:ext cx="882808" cy="170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Внешность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1548557" y="3377580"/>
            <a:ext cx="6046812" cy="2864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Следуя этим четырём шагам, вы сможете глубоко понять любой литературный характер и объяснить, почему автор создал именно такого героя.</a:t>
            </a:r>
            <a:endParaRPr lang="en-US" sz="8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4269" y="3746078"/>
            <a:ext cx="6061100" cy="109969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711747" y="3866406"/>
            <a:ext cx="1410295" cy="165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Вопросы для анализа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1711747" y="4075881"/>
            <a:ext cx="5763295" cy="649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Какие черты характера проявляет герой?</a:t>
            </a:r>
            <a:endParaRPr lang="en-US" sz="800" dirty="0"/>
          </a:p>
          <a:p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Что движет его поступками?</a:t>
            </a:r>
            <a:endParaRPr lang="en-US" sz="800" dirty="0"/>
          </a:p>
          <a:p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Меняется ли герой на протяжении произведения?</a:t>
            </a:r>
            <a:endParaRPr lang="en-US" sz="800" dirty="0"/>
          </a:p>
          <a:p>
            <a:pPr algn="l" marL="342900" indent="-342900">
              <a:lnSpc>
                <a:spcPct val="113000"/>
              </a:lnSpc>
              <a:buSzPct val="100000"/>
              <a:buChar char="•"/>
            </a:pPr>
            <a:r>
              <a:rPr lang="en-US" sz="8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Сочувствую ли я этому герою? Почему?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58763"/>
            <a:ext cx="7064573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Литература и ты: зачем это нужно?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771451" y="1249561"/>
            <a:ext cx="8289727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«Человек — это звучит гордо!» — Максим Горький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0023" y="1670000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Изучая образы литературных героев, мы учимся понимать самих себя. Каждый из нас в какой-то момент чувствует себя как Онегин — потерянным, или как Печорин — противоречивым, или как маленький человек Гоголя — незаметным для мира.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0023" y="2661345"/>
            <a:ext cx="2559397" cy="509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0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1000+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55315" y="3363367"/>
            <a:ext cx="1928813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лет литературы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40023" y="3697039"/>
            <a:ext cx="2559397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Столько времени человечество записывает свои истории и размышления о природе человека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292301" y="2661345"/>
            <a:ext cx="2559397" cy="509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0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7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595390" y="3363367"/>
            <a:ext cx="1953146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класс — начало пути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292301" y="3697039"/>
            <a:ext cx="2559397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Именно сейчас вы начинаете осознанно анализировать характеры и поступки героев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044580" y="2661345"/>
            <a:ext cx="2559397" cy="5092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0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∞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359872" y="3363367"/>
            <a:ext cx="1928813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вопросов впереди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044580" y="3697039"/>
            <a:ext cx="2559397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Литература не даёт готовых ответов — она учит задавать правильные вопросы о жизни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2026-06-07T13:50:29Z</dcterms:created>
  <dcterms:modified xsi:type="dcterms:W3CDTF">2026-06-07T13:50:29Z</dcterms:modified>
</cp:coreProperties>
</file>