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62" r:id="rId2"/>
    <p:sldId id="263" r:id="rId3"/>
    <p:sldId id="261" r:id="rId4"/>
    <p:sldId id="259" r:id="rId5"/>
    <p:sldId id="323" r:id="rId6"/>
    <p:sldId id="258" r:id="rId7"/>
    <p:sldId id="264" r:id="rId8"/>
    <p:sldId id="265" r:id="rId9"/>
    <p:sldId id="324" r:id="rId10"/>
    <p:sldId id="266" r:id="rId11"/>
    <p:sldId id="274" r:id="rId12"/>
    <p:sldId id="268" r:id="rId13"/>
    <p:sldId id="270" r:id="rId14"/>
    <p:sldId id="271" r:id="rId15"/>
    <p:sldId id="325" r:id="rId16"/>
    <p:sldId id="273" r:id="rId17"/>
    <p:sldId id="283" r:id="rId18"/>
    <p:sldId id="282" r:id="rId19"/>
    <p:sldId id="285" r:id="rId20"/>
    <p:sldId id="291" r:id="rId21"/>
    <p:sldId id="290" r:id="rId22"/>
    <p:sldId id="320" r:id="rId23"/>
    <p:sldId id="289" r:id="rId24"/>
    <p:sldId id="297" r:id="rId25"/>
    <p:sldId id="296" r:id="rId26"/>
    <p:sldId id="295" r:id="rId27"/>
    <p:sldId id="294" r:id="rId28"/>
    <p:sldId id="281" r:id="rId29"/>
    <p:sldId id="306" r:id="rId30"/>
    <p:sldId id="327" r:id="rId31"/>
    <p:sldId id="305" r:id="rId32"/>
    <p:sldId id="313" r:id="rId33"/>
    <p:sldId id="326" r:id="rId34"/>
    <p:sldId id="31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45783-41BC-45D3-A5BF-4FE4C1D051AC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4AECB2-4923-4A37-B712-FB3D5F71BB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4AECB2-4923-4A37-B712-FB3D5F71BB7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15.06.2025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142844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500042"/>
            <a:ext cx="8786874" cy="5286412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  <a:t>Глава 1. Первобытное общество.</a:t>
            </a:r>
            <a:br>
              <a:rPr lang="ru-RU" sz="9600" b="1" dirty="0" smtClean="0">
                <a:solidFill>
                  <a:srgbClr val="191B0E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286512" y="5072074"/>
            <a:ext cx="2628896" cy="142398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История</a:t>
            </a: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5 класс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7" name="Прямоугольник 6"/>
          <p:cNvSpPr/>
          <p:nvPr/>
        </p:nvSpPr>
        <p:spPr>
          <a:xfrm>
            <a:off x="0" y="142852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Разнообразие растений позволяло прокормиться, собирая ягоды, фрукты, грибы, орехи, коренья. Первобытные люди, занимаясь 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собирательством.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4034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2714620"/>
            <a:ext cx="4286250" cy="4143380"/>
          </a:xfrm>
          <a:prstGeom prst="rect">
            <a:avLst/>
          </a:prstGeom>
          <a:noFill/>
        </p:spPr>
      </p:pic>
      <p:pic>
        <p:nvPicPr>
          <p:cNvPr id="4403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2758758"/>
            <a:ext cx="3929090" cy="40992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85720" y="3071810"/>
            <a:ext cx="94833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20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Далее:</a:t>
            </a:r>
            <a:endParaRPr lang="ru-RU" sz="2000" b="1" dirty="0">
              <a:solidFill>
                <a:srgbClr val="26262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00166" y="642918"/>
            <a:ext cx="6715172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Присваивающее хозяйство – это хозяйство при котором люди всё необходимое брали у природы.</a:t>
            </a:r>
          </a:p>
          <a:p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(Собирали корешки, плоды и ягоды, охотились на животных и птиц, ловли рыбу) 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Охотиться на крупных животных (устраивать ловушки, загонять зверя) можно было только коллективно. Успешная охота обеспечивала людей мясной пищей.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9940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190986"/>
            <a:ext cx="4429124" cy="36670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Вопрос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Для чего могли использоваться изображённые на рисунке инструменты?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8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2444103"/>
            <a:ext cx="5072066" cy="4413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7890" name="Rectangle 2"/>
          <p:cNvSpPr>
            <a:spLocks noChangeArrowheads="1"/>
          </p:cNvSpPr>
          <p:nvPr/>
        </p:nvSpPr>
        <p:spPr bwMode="auto">
          <a:xfrm>
            <a:off x="1" y="5715016"/>
            <a:ext cx="39290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Первобытные инструменты (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от латинского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«орудие»)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6" name="Прямоугольник 5"/>
          <p:cNvSpPr/>
          <p:nvPr/>
        </p:nvSpPr>
        <p:spPr>
          <a:xfrm>
            <a:off x="214282" y="0"/>
            <a:ext cx="8929718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1.Какие способы охоты использовали первобытные люди? </a:t>
            </a:r>
          </a:p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2.Почему охота была коллективным занятием?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2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71902" y="3286100"/>
            <a:ext cx="5072098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Использование огня.</a:t>
            </a:r>
            <a:endParaRPr lang="ru-RU" sz="4000" dirty="0"/>
          </a:p>
        </p:txBody>
      </p:sp>
      <p:pic>
        <p:nvPicPr>
          <p:cNvPr id="66564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71546"/>
            <a:ext cx="9144000" cy="5786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13" name="Прямоугольник 12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</a:tabLst>
            </a:pPr>
            <a:r>
              <a:rPr lang="ru-RU" sz="4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Сначала человек не умел добывать огонь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и непрерывно поддерживал пламя, добытое, например, от загоревшегося в грозу дерева.</a:t>
            </a:r>
            <a:endParaRPr lang="ru-RU" sz="40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66765" y="2285992"/>
            <a:ext cx="5377235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33794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3333119"/>
            <a:ext cx="4857752" cy="352488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0"/>
            <a:ext cx="9144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Огонь в жизни древнего человека.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1.Каким образом человек смог узнать свойства огня? 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2.Какие способы получения огня изображены на рисунках? 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3. Как применяли </a:t>
            </a: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огонь на охоте?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Какое значение в жизни древнего человека имел огонь?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0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714489"/>
            <a:ext cx="9144018" cy="51435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31746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643050"/>
            <a:ext cx="9144000" cy="5214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Значение огня для первобытного человека</a:t>
            </a:r>
          </a:p>
          <a:p>
            <a:pPr marL="742950" indent="-742950">
              <a:buClrTx/>
              <a:buFontTx/>
              <a:buAutoNum type="arabicPeriod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Отпугивали диких животных.</a:t>
            </a:r>
          </a:p>
          <a:p>
            <a:pPr marL="742950" indent="-742950">
              <a:buClrTx/>
              <a:buFontTx/>
              <a:buAutoNum type="arabicPeriod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Грелись у костра.</a:t>
            </a:r>
          </a:p>
          <a:p>
            <a:pPr marL="742950" indent="-742950">
              <a:buClrTx/>
              <a:buFontTx/>
              <a:buAutoNum type="arabicPeriod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Костёр давал тусклый свет в пещере.</a:t>
            </a:r>
          </a:p>
          <a:p>
            <a:pPr marL="742950" indent="-742950">
              <a:buClrTx/>
              <a:buFontTx/>
              <a:buAutoNum type="arabicPeriod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Обрабатывали орудия труда.</a:t>
            </a:r>
          </a:p>
          <a:p>
            <a:pPr marL="742950" indent="-742950">
              <a:buClrTx/>
              <a:buFontTx/>
              <a:buAutoNum type="arabicPeriod"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Готовили пищу.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Орудия и жилище.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674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6" name="Picture 4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00174"/>
            <a:ext cx="9144000" cy="5357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2058" name="Rectangle 10"/>
          <p:cNvSpPr>
            <a:spLocks noChangeArrowheads="1"/>
          </p:cNvSpPr>
          <p:nvPr/>
        </p:nvSpPr>
        <p:spPr bwMode="auto">
          <a:xfrm>
            <a:off x="1" y="0"/>
            <a:ext cx="91440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Что происходило в жизни древних людей в последний ледниковый период?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1643049"/>
            <a:ext cx="3071802" cy="5214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3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Как изменились орудия труда?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1113" y="884238"/>
            <a:ext cx="9190038" cy="59563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Жилище первобытного племени. 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1" y="857232"/>
            <a:ext cx="9144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Сравните два вида жилищ первобытного человека. Назовите преимущества и недостатки каждого жилища. Аргументируйте свой ответ.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4000504"/>
            <a:ext cx="4298833" cy="2857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57686" y="4000505"/>
            <a:ext cx="4786314" cy="28574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Род и племя.</a:t>
            </a:r>
            <a:endParaRPr lang="ru-RU" sz="4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714356"/>
            <a:ext cx="9144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Сообщества древних людей современного вида учёные называют термином 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000" i="1" dirty="0" err="1" smtClean="0">
                <a:latin typeface="Times New Roman" pitchFamily="18" charset="0"/>
                <a:cs typeface="Times New Roman" pitchFamily="18" charset="0"/>
              </a:rPr>
              <a:t>праобщи́ны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 Коллектив кровных родственников, которые происходили от общих предков, называют«род»или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«родовая </a:t>
            </a:r>
            <a:r>
              <a:rPr lang="ru-RU" sz="4000" i="1" dirty="0" err="1" smtClean="0">
                <a:latin typeface="Times New Roman" pitchFamily="18" charset="0"/>
                <a:cs typeface="Times New Roman" pitchFamily="18" charset="0"/>
              </a:rPr>
              <a:t>общи́на</a:t>
            </a:r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Несколько родов составляли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племя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 Его возглавлял совет, в который входили старейшины родов. Племя имело общую территорию, язык, обычаи и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вождя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Вопросы:</a:t>
            </a:r>
          </a:p>
          <a:p>
            <a:pPr lvl="0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1. Что такое родовая община? </a:t>
            </a:r>
          </a:p>
          <a:p>
            <a:pPr lvl="0"/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2. Что предшествовало родовой общине в процессе развития человека?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5. Расы. 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64" y="0"/>
            <a:ext cx="514353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Раса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—это большая группа людей, обладающих общими внешними признаками (цвет кожи, разрез глаз, вид волос).</a:t>
            </a:r>
            <a:endParaRPr lang="ru-RU" sz="4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00438"/>
            <a:ext cx="9127232" cy="33575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3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214290"/>
            <a:ext cx="8643998" cy="3143272"/>
          </a:xfrm>
        </p:spPr>
        <p:txBody>
          <a:bodyPr>
            <a:normAutofit/>
          </a:bodyPr>
          <a:lstStyle/>
          <a:p>
            <a:pPr algn="l"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Что помогло древнейшему человеку выжить в трудных  природных условиях?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35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285728"/>
            <a:ext cx="519585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20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Записали:</a:t>
            </a:r>
            <a:endParaRPr lang="ru-RU" sz="2000" b="1" dirty="0">
              <a:solidFill>
                <a:srgbClr val="26262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71604" y="642918"/>
            <a:ext cx="628654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Раса – группа людей, образовавшаяся на территории с одинаковым климатом и имеющие одинаковые внешние признаки.</a:t>
            </a:r>
            <a:endParaRPr lang="ru-RU" sz="40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Выделите характерные черты каждой расы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857364"/>
            <a:ext cx="9144000" cy="50006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6" name="Прямоугольник 5"/>
          <p:cNvSpPr/>
          <p:nvPr/>
        </p:nvSpPr>
        <p:spPr>
          <a:xfrm>
            <a:off x="0" y="0"/>
            <a:ext cx="914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/>
              <a:t>Какие условия оказали влияние на формирование рас, представители которых изображены на рисунке</a:t>
            </a: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Picture backgroun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41248" y="2571744"/>
            <a:ext cx="9185248" cy="37467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0"/>
            <a:ext cx="91440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mbria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Подведём итоги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4000" b="1" dirty="0" smtClean="0"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П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ервобытные люди занимались охотой и собирательством. Научились пользоваться огнём. Появился первый коллектив — родовая община.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1533207" y="2636361"/>
          <a:ext cx="6077585" cy="2453640"/>
        </p:xfrm>
        <a:graphic>
          <a:graphicData uri="http://schemas.openxmlformats.org/drawingml/2006/table">
            <a:tbl>
              <a:tblPr/>
              <a:tblGrid>
                <a:gridCol w="2025650"/>
                <a:gridCol w="2025650"/>
                <a:gridCol w="2026285"/>
              </a:tblGrid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Название стоянки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Время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Место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Костёнки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Сунгирь 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Хартылво-2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Авдеевская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Гагаринская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Зарайская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Мальта 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Буреть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latin typeface="Times New Roman"/>
                          <a:ea typeface="Times New Roman"/>
                          <a:cs typeface="Times New Roman"/>
                        </a:rPr>
                        <a:t>Капова пещера</a:t>
                      </a:r>
                      <a:endParaRPr lang="ru-RU" sz="11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1" y="0"/>
            <a:ext cx="9144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514350" indent="-514350">
              <a:buClr>
                <a:srgbClr val="660033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ДОМАШНЕЕ ЗАДАНИЕ:</a:t>
            </a:r>
          </a:p>
          <a:p>
            <a:pPr marL="514350" indent="-514350">
              <a:buClr>
                <a:srgbClr val="660033"/>
              </a:buCl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  <a:tab pos="10333038" algn="l"/>
                <a:tab pos="10782300" algn="l"/>
              </a:tabLst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§ 2 прочитать, записи выучить,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заполните таблицу «Человеческие</a:t>
            </a:r>
            <a:r>
              <a:rPr kumimoji="0" lang="ru-RU" sz="40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расы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0" y="2928934"/>
          <a:ext cx="9144000" cy="32057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0166"/>
                <a:gridCol w="2786082"/>
                <a:gridCol w="2571752"/>
                <a:gridCol w="2286000"/>
              </a:tblGrid>
              <a:tr h="1468458"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Раса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000" b="1" kern="120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Цвет</a:t>
                      </a:r>
                      <a:r>
                        <a:rPr lang="ru-RU" sz="4000" b="1" kern="1200" baseline="0" dirty="0" smtClean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кожи</a:t>
                      </a:r>
                      <a:endParaRPr lang="ru-RU" sz="4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Форма</a:t>
                      </a:r>
                      <a:r>
                        <a:rPr lang="ru-RU" sz="4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носа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Волос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3432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3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3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4327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85728"/>
            <a:ext cx="9144000" cy="171453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191B0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Глава 1. Первобытное общество.</a:t>
            </a: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191B0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</a:t>
            </a:r>
            <a:r>
              <a:rPr lang="ru-RU" dirty="0" smtClean="0">
                <a:solidFill>
                  <a:srgbClr val="191B0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§</a:t>
            </a:r>
            <a:r>
              <a:rPr lang="ru-RU" b="1" dirty="0" smtClean="0">
                <a:solidFill>
                  <a:srgbClr val="191B0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  <a:t> 2. Первобытные охотники и собиратели.</a:t>
            </a:r>
            <a:br>
              <a:rPr lang="ru-RU" b="1" dirty="0" smtClean="0">
                <a:solidFill>
                  <a:srgbClr val="191B0E"/>
                </a:solidFill>
                <a:latin typeface="Times New Roman" pitchFamily="18" charset="0"/>
                <a:ea typeface="Verdana" pitchFamily="34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ea typeface="Verdana" pitchFamily="34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5786454"/>
            <a:ext cx="9144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Охота на мамонта. 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Художник </a:t>
            </a:r>
            <a:r>
              <a:rPr lang="ru-RU" sz="2000" i="1" dirty="0" err="1" smtClean="0">
                <a:latin typeface="Times New Roman" pitchFamily="18" charset="0"/>
                <a:cs typeface="Times New Roman" pitchFamily="18" charset="0"/>
              </a:rPr>
              <a:t>З.Буриан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Промыслом, связанным с высоким риском для жизни, обычно занимались мужчины. Женщины оставались с детьми на стоянках.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9" name="Picture 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28802"/>
            <a:ext cx="9144000" cy="3786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0" y="285728"/>
            <a:ext cx="135524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2000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Записали</a:t>
            </a:r>
            <a:r>
              <a:rPr lang="ru-RU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>
              <a:solidFill>
                <a:srgbClr val="26262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00166" y="642918"/>
            <a:ext cx="64294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10 сентября.</a:t>
            </a:r>
          </a:p>
          <a:p>
            <a:pPr algn="ctr"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Классная работа. </a:t>
            </a:r>
          </a:p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Тема. Первобытные охотники и собиратели.</a:t>
            </a:r>
            <a:endParaRPr lang="ru-RU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0"/>
            <a:ext cx="7772400" cy="1470025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План урока: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214422"/>
            <a:ext cx="8572560" cy="3643338"/>
          </a:xfrm>
        </p:spPr>
        <p:txBody>
          <a:bodyPr>
            <a:normAutofit/>
          </a:bodyPr>
          <a:lstStyle/>
          <a:p>
            <a:pPr algn="l"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Занятия первобытного человека.</a:t>
            </a:r>
          </a:p>
          <a:p>
            <a:pPr algn="l"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 Использование огня.</a:t>
            </a:r>
          </a:p>
          <a:p>
            <a:pPr algn="l"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3. Орудия и жилища. </a:t>
            </a:r>
          </a:p>
          <a:p>
            <a:pPr algn="l"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4. Род и племя.</a:t>
            </a:r>
          </a:p>
          <a:p>
            <a:pPr algn="l"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5. Расы.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357158" y="142852"/>
            <a:ext cx="83038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1. Занятия первобытного человека.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928670"/>
            <a:ext cx="4904675" cy="5161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357158" y="6150114"/>
            <a:ext cx="492922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Охота в древности.  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Художник З. </a:t>
            </a:r>
            <a:r>
              <a:rPr kumimoji="0" lang="ru-RU" sz="2000" b="0" i="1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mbria" pitchFamily="18" charset="0"/>
                <a:cs typeface="Times New Roman" pitchFamily="18" charset="0"/>
              </a:rPr>
              <a:t>Буриан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57818" y="3105835"/>
            <a:ext cx="378618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Назовите орудия, которые древние люди использовали на  охоте.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>
          <a:blip r:embed="rId2">
            <a:lum bright="70000" contrast="-70000"/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sp>
        <p:nvSpPr>
          <p:cNvPr id="5" name="Прямоугольник 4"/>
          <p:cNvSpPr/>
          <p:nvPr/>
        </p:nvSpPr>
        <p:spPr>
          <a:xfrm>
            <a:off x="0" y="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Хозяйство людей древнего каменного века основывалось на том, что давала им природа. Основой жизнедеятельности были охота, рыболовство, собирательство дикорастущих съедобных растений и кореньев. Такой тип хозяйства называется </a:t>
            </a:r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присваивающим.</a:t>
            </a:r>
            <a:endParaRPr lang="ru-RU" sz="4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 cap="flat">
            <a:noFill/>
            <a:round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500166" y="642918"/>
            <a:ext cx="65722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smtClean="0">
                <a:solidFill>
                  <a:srgbClr val="3465A4"/>
                </a:solidFill>
                <a:latin typeface="Times New Roman" pitchFamily="18" charset="0"/>
                <a:cs typeface="Times New Roman" pitchFamily="18" charset="0"/>
              </a:rPr>
              <a:t>Присваивающее хозяйство – это хозяйство при котором люди всё необходимое брали у природы. </a:t>
            </a:r>
            <a:endParaRPr lang="ru-RU" sz="4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" y="142852"/>
            <a:ext cx="14287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Tx/>
              <a:buFontTx/>
              <a:buNone/>
              <a:tabLst>
                <a:tab pos="0" algn="l"/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</a:tabLst>
            </a:pPr>
            <a:r>
              <a:rPr lang="ru-RU" b="1" dirty="0" smtClean="0">
                <a:solidFill>
                  <a:srgbClr val="262626"/>
                </a:solidFill>
                <a:latin typeface="Times New Roman" pitchFamily="18" charset="0"/>
                <a:cs typeface="Times New Roman" pitchFamily="18" charset="0"/>
              </a:rPr>
              <a:t>Записали:</a:t>
            </a:r>
            <a:endParaRPr lang="ru-RU" b="1" dirty="0">
              <a:solidFill>
                <a:srgbClr val="26262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580</Words>
  <PresentationFormat>Экран (4:3)</PresentationFormat>
  <Paragraphs>87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Глава 1. Первобытное общество. </vt:lpstr>
      <vt:lpstr>Слайд 2</vt:lpstr>
      <vt:lpstr>Что помогло древнейшему человеку выжить в трудных  природных условиях?</vt:lpstr>
      <vt:lpstr>Глава 1. Первобытное общество.  § 2. Первобытные охотники и собиратели. </vt:lpstr>
      <vt:lpstr>Слайд 5</vt:lpstr>
      <vt:lpstr>План урока: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Пользователь Windows</cp:lastModifiedBy>
  <cp:revision>63</cp:revision>
  <dcterms:created xsi:type="dcterms:W3CDTF">2025-06-13T06:32:26Z</dcterms:created>
  <dcterms:modified xsi:type="dcterms:W3CDTF">2025-06-15T14:53:12Z</dcterms:modified>
</cp:coreProperties>
</file>