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10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slides/_rels/slide5.xml.rels" ContentType="application/vnd.openxmlformats-package.relationships+xml"/>
  <Override PartName="/ppt/slides/_rels/slide21.xml.rels" ContentType="application/vnd.openxmlformats-package.relationships+xml"/>
  <Override PartName="/ppt/slides/_rels/slide19.xml.rels" ContentType="application/vnd.openxmlformats-package.relationships+xml"/>
  <Override PartName="/ppt/slides/_rels/slide4.xml.rels" ContentType="application/vnd.openxmlformats-package.relationships+xml"/>
  <Override PartName="/ppt/slides/_rels/slide20.xml.rels" ContentType="application/vnd.openxmlformats-package.relationships+xml"/>
  <Override PartName="/ppt/slides/_rels/slide18.xml.rels" ContentType="application/vnd.openxmlformats-package.relationships+xml"/>
  <Override PartName="/ppt/slides/_rels/slide3.xml.rels" ContentType="application/vnd.openxmlformats-package.relationships+xml"/>
  <Override PartName="/ppt/slides/_rels/slide17.xml.rels" ContentType="application/vnd.openxmlformats-package.relationships+xml"/>
  <Override PartName="/ppt/slides/_rels/slide2.xml.rels" ContentType="application/vnd.openxmlformats-package.relationships+xml"/>
  <Override PartName="/ppt/slides/_rels/slide16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9.xml.rels" ContentType="application/vnd.openxmlformats-package.relationships+xml"/>
  <Override PartName="/ppt/slides/_rels/slide11.xml.rels" ContentType="application/vnd.openxmlformats-package.relationships+xml"/>
  <Override PartName="/ppt/slides/_rels/slide23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22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.xml.rels" ContentType="application/vnd.openxmlformats-package.relationshi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2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s/slide5.xml" ContentType="application/vnd.openxmlformats-officedocument.presentationml.slide+xml"/>
  <Override PartName="/ppt/slides/slide21.xml" ContentType="application/vnd.openxmlformats-officedocument.presentationml.slide+xml"/>
  <Override PartName="/ppt/notesSlides/_rels/notesSlide14.xml.rels" ContentType="application/vnd.openxmlformats-package.relationships+xml"/>
  <Override PartName="/ppt/notesSlides/_rels/notesSlide1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3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4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5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9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23.xml.rels" ContentType="application/vnd.openxmlformats-package.relationships+xml"/>
  <Override PartName="/ppt/notesSlides/_rels/notesSlide8.xml.rels" ContentType="application/vnd.openxmlformats-package.relationships+xml"/>
  <Override PartName="/ppt/notesSlides/_rels/notesSlide22.xml.rels" ContentType="application/vnd.openxmlformats-package.relationships+xml"/>
  <Override PartName="/ppt/notesSlides/_rels/notesSlide7.xml.rels" ContentType="application/vnd.openxmlformats-package.relationships+xml"/>
  <Override PartName="/ppt/notesSlides/_rels/notesSlide6.xml.rels" ContentType="application/vnd.openxmlformats-package.relationships+xml"/>
  <Override PartName="/ppt/notesSlides/_rels/notesSlide21.xml.rels" ContentType="application/vnd.openxmlformats-package.relationships+xml"/>
  <Override PartName="/ppt/notesSlides/_rels/notesSlide19.xml.rels" ContentType="application/vnd.openxmlformats-package.relationships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</p:sldIdLst>
  <p:sldSz cx="12192000" cy="6858000"/>
  <p:notesSz cx="6858000" cy="12192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move the slide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1E089CB0-24D6-460A-94F5-147BAB3D58AB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3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5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F1C1EF9-8448-472D-B715-70FC60334572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6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2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7B48C7C-894B-4151-AE52-6E9DA2995C72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6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5" name="PlaceHolder 3"/>
          <p:cNvSpPr>
            <a:spLocks noGrp="1"/>
          </p:cNvSpPr>
          <p:nvPr>
            <p:ph type="sldNum" idx="1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0F7604D-B8EC-4657-913B-70B71186F22B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6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8" name="PlaceHolder 3"/>
          <p:cNvSpPr>
            <a:spLocks noGrp="1"/>
          </p:cNvSpPr>
          <p:nvPr>
            <p:ph type="sldNum" idx="1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88C5CEF-95B7-4533-9F9B-5DFB80D7D265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7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1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673E3B2-C0EE-433B-9595-45B62DAC3212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7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4" name="PlaceHolder 3"/>
          <p:cNvSpPr>
            <a:spLocks noGrp="1"/>
          </p:cNvSpPr>
          <p:nvPr>
            <p:ph type="sldNum" idx="1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CC137B6-63B5-484D-86B2-80C6584826A4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7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7" name="PlaceHolder 3"/>
          <p:cNvSpPr>
            <a:spLocks noGrp="1"/>
          </p:cNvSpPr>
          <p:nvPr>
            <p:ph type="sldNum" idx="1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A4B4CEA-8DF6-48E0-A748-0F92D5D015FB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7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0" name="PlaceHolder 3"/>
          <p:cNvSpPr>
            <a:spLocks noGrp="1"/>
          </p:cNvSpPr>
          <p:nvPr>
            <p:ph type="sldNum" idx="1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8337D70-F311-425A-87DD-EF11DB255CE8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8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3" name="PlaceHolder 3"/>
          <p:cNvSpPr>
            <a:spLocks noGrp="1"/>
          </p:cNvSpPr>
          <p:nvPr>
            <p:ph type="sldNum" idx="2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0D01C37-2A21-4029-957B-4E5000736F06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8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6" name="PlaceHolder 3"/>
          <p:cNvSpPr>
            <a:spLocks noGrp="1"/>
          </p:cNvSpPr>
          <p:nvPr>
            <p:ph type="sldNum" idx="2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240E9C9-F3D6-4937-AA87-00D86125B892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8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9" name="PlaceHolder 3"/>
          <p:cNvSpPr>
            <a:spLocks noGrp="1"/>
          </p:cNvSpPr>
          <p:nvPr>
            <p:ph type="sldNum" idx="2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315185D-EEA5-4852-8510-4177D8EA74B8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3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8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6477A73-2167-4A5B-B297-5C2A33A31173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9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2" name="PlaceHolder 3"/>
          <p:cNvSpPr>
            <a:spLocks noGrp="1"/>
          </p:cNvSpPr>
          <p:nvPr>
            <p:ph type="sldNum" idx="2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F4FA8E0-C099-4396-887A-21ACD4186891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9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5" name="PlaceHolder 3"/>
          <p:cNvSpPr>
            <a:spLocks noGrp="1"/>
          </p:cNvSpPr>
          <p:nvPr>
            <p:ph type="sldNum" idx="2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C4BA105-C7F7-482D-A389-E3F5158003E8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9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8" name="PlaceHolder 3"/>
          <p:cNvSpPr>
            <a:spLocks noGrp="1"/>
          </p:cNvSpPr>
          <p:nvPr>
            <p:ph type="sldNum" idx="2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1B1309A-D59D-459A-B18C-52C828C79F45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0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1" name="PlaceHolder 3"/>
          <p:cNvSpPr>
            <a:spLocks noGrp="1"/>
          </p:cNvSpPr>
          <p:nvPr>
            <p:ph type="sldNum" idx="2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C33694A-0301-4EB1-98EF-74F51443EC0C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4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1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7D5F2AC-B5D0-4BA1-A82B-FFE28C08482C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4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4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7E7C84B-B0D1-4886-9E17-63EA6BF59C60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4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7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61D248F-6B45-4514-AA3E-3D7BEC448180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4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0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2831A29-F43F-49BD-B44D-CFF7CE9D4A7F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5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3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4C31162-009B-4E8A-A23E-D5E1A8C897B2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5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6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8DF51E7-38E4-45E8-B91C-722FD2B258E5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5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9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382A42C-D15E-4F10-A2E2-2B26BB5838CA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221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12213a"/>
          </a:solidFill>
          <a:ln w="12700">
            <a:solidFill>
              <a:srgbClr val="12213a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Shape 1"/>
          <p:cNvSpPr/>
          <p:nvPr/>
        </p:nvSpPr>
        <p:spPr>
          <a:xfrm>
            <a:off x="8275320" y="228600"/>
            <a:ext cx="3291480" cy="3291480"/>
          </a:xfrm>
          <a:prstGeom prst="arc">
            <a:avLst>
              <a:gd name="adj1" fmla="val 16200000"/>
              <a:gd name="adj2" fmla="val 0"/>
            </a:avLst>
          </a:prstGeom>
          <a:solidFill>
            <a:srgbClr val="2563eb">
              <a:alpha val="75000"/>
            </a:srgbClr>
          </a:solidFill>
          <a:ln w="12700">
            <a:solidFill>
              <a:srgbClr val="2563eb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Shape 2"/>
          <p:cNvSpPr/>
          <p:nvPr/>
        </p:nvSpPr>
        <p:spPr>
          <a:xfrm>
            <a:off x="73080" y="4892040"/>
            <a:ext cx="1691280" cy="1234080"/>
          </a:xfrm>
          <a:prstGeom prst="arc">
            <a:avLst>
              <a:gd name="adj1" fmla="val 16200000"/>
              <a:gd name="adj2" fmla="val 0"/>
            </a:avLst>
          </a:prstGeom>
          <a:solidFill>
            <a:srgbClr val="14b8a6">
              <a:alpha val="65000"/>
            </a:srgbClr>
          </a:solidFill>
          <a:ln w="12700">
            <a:solidFill>
              <a:srgbClr val="14b8a6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Text 3"/>
          <p:cNvSpPr/>
          <p:nvPr/>
        </p:nvSpPr>
        <p:spPr>
          <a:xfrm>
            <a:off x="594360" y="502920"/>
            <a:ext cx="9140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trike="noStrike" u="none">
                <a:solidFill>
                  <a:srgbClr val="38bdf8"/>
                </a:solidFill>
                <a:effectLst/>
                <a:uFillTx/>
                <a:latin typeface="Arial"/>
              </a:rPr>
              <a:t>§ 2</a:t>
            </a:r>
            <a:endParaRPr b="0" lang="en-US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Text 4"/>
          <p:cNvSpPr/>
          <p:nvPr/>
        </p:nvSpPr>
        <p:spPr>
          <a:xfrm>
            <a:off x="594360" y="1234440"/>
            <a:ext cx="6491880" cy="141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45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Общество</a:t>
            </a:r>
            <a:endParaRPr b="0" lang="en-US" sz="45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45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в движении</a:t>
            </a:r>
            <a:endParaRPr b="0" lang="en-US" sz="45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Text 5"/>
          <p:cNvSpPr/>
          <p:nvPr/>
        </p:nvSpPr>
        <p:spPr>
          <a:xfrm>
            <a:off x="640080" y="2944440"/>
            <a:ext cx="626328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92500" lnSpcReduction="19999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700" strike="noStrike" u="none">
                <a:solidFill>
                  <a:srgbClr val="d8e8ff"/>
                </a:solidFill>
                <a:effectLst/>
                <a:uFillTx/>
                <a:latin typeface="Arial"/>
              </a:rPr>
              <a:t>Всеобщая история. История Нового времени. XIX — начало XX в. 9 класс</a:t>
            </a:r>
            <a:endParaRPr b="0" lang="en-US" sz="17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700" strike="noStrike" u="none">
                <a:solidFill>
                  <a:srgbClr val="d8e8ff"/>
                </a:solidFill>
                <a:effectLst/>
                <a:uFillTx/>
                <a:latin typeface="Arial"/>
              </a:rPr>
              <a:t>по учебнику В. Р. Мединского, А. О. Чубарьяна</a:t>
            </a:r>
            <a:endParaRPr b="0" lang="en-US" sz="17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Shape 6"/>
          <p:cNvSpPr/>
          <p:nvPr/>
        </p:nvSpPr>
        <p:spPr>
          <a:xfrm>
            <a:off x="640080" y="5303520"/>
            <a:ext cx="2834280" cy="383760"/>
          </a:xfrm>
          <a:prstGeom prst="roundRect">
            <a:avLst>
              <a:gd name="adj" fmla="val 19048"/>
            </a:avLst>
          </a:prstGeom>
          <a:solidFill>
            <a:srgbClr val="38bdf8"/>
          </a:solidFill>
          <a:ln w="12700">
            <a:solidFill>
              <a:srgbClr val="38bdf8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Text 7"/>
          <p:cNvSpPr/>
          <p:nvPr/>
        </p:nvSpPr>
        <p:spPr>
          <a:xfrm>
            <a:off x="758880" y="5403960"/>
            <a:ext cx="255996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12213a"/>
                </a:solidFill>
                <a:effectLst/>
                <a:uFillTx/>
                <a:latin typeface="Arial"/>
              </a:rPr>
              <a:t>Автор: 100ballnik.com</a:t>
            </a:r>
            <a:endParaRPr b="0" lang="en-US" sz="1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Text 8"/>
          <p:cNvSpPr/>
          <p:nvPr/>
        </p:nvSpPr>
        <p:spPr>
          <a:xfrm>
            <a:off x="658440" y="5897880"/>
            <a:ext cx="649188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a7f3d0"/>
                </a:solidFill>
                <a:effectLst/>
                <a:uFillTx/>
                <a:latin typeface="Arial"/>
              </a:rPr>
              <a:t>Демография • урбанизация • массовое общество • повседневность</a:t>
            </a:r>
            <a:endParaRPr b="0" lang="en-US" sz="1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7" name="Image 0" descr="/mnt/data/wright_flight.jpg"/>
          <p:cNvPicPr/>
          <p:nvPr/>
        </p:nvPicPr>
        <p:blipFill>
          <a:blip r:embed="rId1"/>
          <a:srcRect l="0" t="6751" r="0" b="6751"/>
          <a:stretch/>
        </p:blipFill>
        <p:spPr>
          <a:xfrm>
            <a:off x="7315200" y="1417320"/>
            <a:ext cx="4160160" cy="2331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" name="Image 1" descr="/mnt/data/ford_model_t.jpg"/>
          <p:cNvPicPr/>
          <p:nvPr/>
        </p:nvPicPr>
        <p:blipFill>
          <a:blip r:embed="rId2"/>
          <a:srcRect l="0" t="105" r="0" b="105"/>
          <a:stretch/>
        </p:blipFill>
        <p:spPr>
          <a:xfrm>
            <a:off x="7818120" y="3950280"/>
            <a:ext cx="3428640" cy="1508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7" name="Shap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8" name="Text 2"/>
          <p:cNvSpPr/>
          <p:nvPr/>
        </p:nvSpPr>
        <p:spPr>
          <a:xfrm>
            <a:off x="10332720" y="6473880"/>
            <a:ext cx="155412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94a3b8"/>
                </a:solidFill>
                <a:effectLst/>
                <a:uFillTx/>
                <a:latin typeface="Arial"/>
                <a:ea typeface="Arial"/>
              </a:rPr>
              <a:t>100ballnik.com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Text 3"/>
          <p:cNvSpPr/>
          <p:nvPr/>
        </p:nvSpPr>
        <p:spPr>
          <a:xfrm>
            <a:off x="502920" y="320040"/>
            <a:ext cx="110638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800" strike="noStrike" u="none">
                <a:solidFill>
                  <a:srgbClr val="12213a"/>
                </a:solidFill>
                <a:effectLst/>
                <a:uFillTx/>
                <a:latin typeface="Arial"/>
                <a:ea typeface="Arial"/>
              </a:rPr>
              <a:t>Город меняется изнутри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0" name="Text 4"/>
          <p:cNvSpPr/>
          <p:nvPr/>
        </p:nvSpPr>
        <p:spPr>
          <a:xfrm>
            <a:off x="521280" y="822960"/>
            <a:ext cx="10789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Демократизация городского пространства и новые коммуникации.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1" name="Shape 5"/>
          <p:cNvSpPr/>
          <p:nvPr/>
        </p:nvSpPr>
        <p:spPr>
          <a:xfrm>
            <a:off x="685800" y="1234440"/>
            <a:ext cx="10972440" cy="43887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Shape 6"/>
          <p:cNvSpPr/>
          <p:nvPr/>
        </p:nvSpPr>
        <p:spPr>
          <a:xfrm>
            <a:off x="2331720" y="3108960"/>
            <a:ext cx="548640" cy="360"/>
          </a:xfrm>
          <a:prstGeom prst="line">
            <a:avLst/>
          </a:prstGeom>
          <a:ln w="25400">
            <a:solidFill>
              <a:srgbClr val="6b728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Shape 7"/>
          <p:cNvSpPr/>
          <p:nvPr/>
        </p:nvSpPr>
        <p:spPr>
          <a:xfrm>
            <a:off x="5074920" y="3108960"/>
            <a:ext cx="548640" cy="360"/>
          </a:xfrm>
          <a:prstGeom prst="line">
            <a:avLst/>
          </a:prstGeom>
          <a:ln w="25400">
            <a:solidFill>
              <a:srgbClr val="6b728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4" name="Shape 8"/>
          <p:cNvSpPr/>
          <p:nvPr/>
        </p:nvSpPr>
        <p:spPr>
          <a:xfrm>
            <a:off x="7818120" y="3108960"/>
            <a:ext cx="548640" cy="360"/>
          </a:xfrm>
          <a:prstGeom prst="line">
            <a:avLst/>
          </a:prstGeom>
          <a:ln w="25400">
            <a:solidFill>
              <a:srgbClr val="6b728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Shape 9"/>
          <p:cNvSpPr/>
          <p:nvPr/>
        </p:nvSpPr>
        <p:spPr>
          <a:xfrm>
            <a:off x="868680" y="2240280"/>
            <a:ext cx="2239920" cy="1691280"/>
          </a:xfrm>
          <a:prstGeom prst="roundRect">
            <a:avLst>
              <a:gd name="adj" fmla="val 6486"/>
            </a:avLst>
          </a:prstGeom>
          <a:solidFill>
            <a:srgbClr val="eff6ff"/>
          </a:solidFill>
          <a:ln w="12700">
            <a:solidFill>
              <a:srgbClr val="bfdbf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Text 10"/>
          <p:cNvSpPr/>
          <p:nvPr/>
        </p:nvSpPr>
        <p:spPr>
          <a:xfrm>
            <a:off x="1005840" y="2514600"/>
            <a:ext cx="196560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92500" lnSpcReduction="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50" strike="noStrike" u="none">
                <a:solidFill>
                  <a:srgbClr val="2563eb"/>
                </a:solidFill>
                <a:effectLst/>
                <a:uFillTx/>
                <a:latin typeface="Arial"/>
              </a:rPr>
              <a:t>Сословные кварталы</a:t>
            </a:r>
            <a:endParaRPr b="0" lang="en-US" sz="14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7" name="Text 11"/>
          <p:cNvSpPr/>
          <p:nvPr/>
        </p:nvSpPr>
        <p:spPr>
          <a:xfrm>
            <a:off x="1097280" y="306324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замкнутые части города</a:t>
            </a:r>
            <a:endParaRPr b="0" lang="en-US" sz="11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Shape 12"/>
          <p:cNvSpPr/>
          <p:nvPr/>
        </p:nvSpPr>
        <p:spPr>
          <a:xfrm>
            <a:off x="3611880" y="2240280"/>
            <a:ext cx="2239920" cy="1691280"/>
          </a:xfrm>
          <a:prstGeom prst="roundRect">
            <a:avLst>
              <a:gd name="adj" fmla="val 6486"/>
            </a:avLst>
          </a:prstGeom>
          <a:solidFill>
            <a:srgbClr val="f5f3ff"/>
          </a:solidFill>
          <a:ln w="12700">
            <a:solidFill>
              <a:srgbClr val="ddd6f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9" name="Text 13"/>
          <p:cNvSpPr/>
          <p:nvPr/>
        </p:nvSpPr>
        <p:spPr>
          <a:xfrm>
            <a:off x="3749040" y="2514600"/>
            <a:ext cx="196560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50" strike="noStrike" u="none">
                <a:solidFill>
                  <a:srgbClr val="7c3aed"/>
                </a:solidFill>
                <a:effectLst/>
                <a:uFillTx/>
                <a:latin typeface="Arial"/>
              </a:rPr>
              <a:t>Широкие проспекты</a:t>
            </a:r>
            <a:endParaRPr b="0" lang="en-US" sz="14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Text 14"/>
          <p:cNvSpPr/>
          <p:nvPr/>
        </p:nvSpPr>
        <p:spPr>
          <a:xfrm>
            <a:off x="3840480" y="306324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lnSpcReduction="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более открытое пространство</a:t>
            </a:r>
            <a:endParaRPr b="0" lang="en-US" sz="11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1" name="Shape 15"/>
          <p:cNvSpPr/>
          <p:nvPr/>
        </p:nvSpPr>
        <p:spPr>
          <a:xfrm>
            <a:off x="6355080" y="2240280"/>
            <a:ext cx="2239920" cy="1691280"/>
          </a:xfrm>
          <a:prstGeom prst="roundRect">
            <a:avLst>
              <a:gd name="adj" fmla="val 6486"/>
            </a:avLst>
          </a:prstGeom>
          <a:solidFill>
            <a:srgbClr val="eff6ff"/>
          </a:solidFill>
          <a:ln w="12700">
            <a:solidFill>
              <a:srgbClr val="bfdbf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Text 16"/>
          <p:cNvSpPr/>
          <p:nvPr/>
        </p:nvSpPr>
        <p:spPr>
          <a:xfrm>
            <a:off x="6492240" y="2514600"/>
            <a:ext cx="196560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50" strike="noStrike" u="none">
                <a:solidFill>
                  <a:srgbClr val="2563eb"/>
                </a:solidFill>
                <a:effectLst/>
                <a:uFillTx/>
                <a:latin typeface="Arial"/>
              </a:rPr>
              <a:t>Трамваи и метро</a:t>
            </a:r>
            <a:endParaRPr b="0" lang="en-US" sz="14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Text 17"/>
          <p:cNvSpPr/>
          <p:nvPr/>
        </p:nvSpPr>
        <p:spPr>
          <a:xfrm>
            <a:off x="6583680" y="306324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связь районов</a:t>
            </a:r>
            <a:endParaRPr b="0" lang="en-US" sz="11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Shape 18"/>
          <p:cNvSpPr/>
          <p:nvPr/>
        </p:nvSpPr>
        <p:spPr>
          <a:xfrm>
            <a:off x="9098280" y="2240280"/>
            <a:ext cx="2239920" cy="1691280"/>
          </a:xfrm>
          <a:prstGeom prst="roundRect">
            <a:avLst>
              <a:gd name="adj" fmla="val 6486"/>
            </a:avLst>
          </a:prstGeom>
          <a:solidFill>
            <a:srgbClr val="f5f3ff"/>
          </a:solidFill>
          <a:ln w="12700">
            <a:solidFill>
              <a:srgbClr val="ddd6f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5" name="Text 19"/>
          <p:cNvSpPr/>
          <p:nvPr/>
        </p:nvSpPr>
        <p:spPr>
          <a:xfrm>
            <a:off x="9235440" y="2514600"/>
            <a:ext cx="196560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50" strike="noStrike" u="none">
                <a:solidFill>
                  <a:srgbClr val="7c3aed"/>
                </a:solidFill>
                <a:effectLst/>
                <a:uFillTx/>
                <a:latin typeface="Arial"/>
              </a:rPr>
              <a:t>Электрическая тяга</a:t>
            </a:r>
            <a:endParaRPr b="0" lang="en-US" sz="14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6" name="Text 20"/>
          <p:cNvSpPr/>
          <p:nvPr/>
        </p:nvSpPr>
        <p:spPr>
          <a:xfrm>
            <a:off x="9326880" y="306324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lnSpcReduction="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Будапешт 1896, Париж 1900</a:t>
            </a:r>
            <a:endParaRPr b="0" lang="en-US" sz="11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Text 21"/>
          <p:cNvSpPr/>
          <p:nvPr/>
        </p:nvSpPr>
        <p:spPr>
          <a:xfrm>
            <a:off x="1143000" y="4892040"/>
            <a:ext cx="987516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700" strike="noStrike" u="none">
                <a:solidFill>
                  <a:srgbClr val="12213a"/>
                </a:solidFill>
                <a:effectLst/>
                <a:uFillTx/>
                <a:latin typeface="Arial"/>
              </a:rPr>
              <a:t>Проверка понимания: почему транспорт внутри города усиливал социальную мобильность?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9" name="Shap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0" name="Text 2"/>
          <p:cNvSpPr/>
          <p:nvPr/>
        </p:nvSpPr>
        <p:spPr>
          <a:xfrm>
            <a:off x="10332720" y="6473880"/>
            <a:ext cx="155412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94a3b8"/>
                </a:solidFill>
                <a:effectLst/>
                <a:uFillTx/>
                <a:latin typeface="Arial"/>
                <a:ea typeface="Arial"/>
              </a:rPr>
              <a:t>100ballnik.com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Text 3"/>
          <p:cNvSpPr/>
          <p:nvPr/>
        </p:nvSpPr>
        <p:spPr>
          <a:xfrm>
            <a:off x="502920" y="320040"/>
            <a:ext cx="110638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800" strike="noStrike" u="none">
                <a:solidFill>
                  <a:srgbClr val="12213a"/>
                </a:solidFill>
                <a:effectLst/>
                <a:uFillTx/>
                <a:latin typeface="Arial"/>
                <a:ea typeface="Arial"/>
              </a:rPr>
              <a:t>От сословий к классам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2" name="Text 4"/>
          <p:cNvSpPr/>
          <p:nvPr/>
        </p:nvSpPr>
        <p:spPr>
          <a:xfrm>
            <a:off x="521280" y="822960"/>
            <a:ext cx="10789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Главное отличие — исчезновение законодательно закреплённых перегородок.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3" name="Shape 5"/>
          <p:cNvSpPr/>
          <p:nvPr/>
        </p:nvSpPr>
        <p:spPr>
          <a:xfrm>
            <a:off x="731520" y="1371600"/>
            <a:ext cx="2834280" cy="694440"/>
          </a:xfrm>
          <a:prstGeom prst="rect">
            <a:avLst/>
          </a:prstGeom>
          <a:solidFill>
            <a:srgbClr val="f59e0b"/>
          </a:solidFill>
          <a:ln w="12700">
            <a:solidFill>
              <a:srgbClr val="ffffff">
                <a:alpha val="3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4" name="Text 6"/>
          <p:cNvSpPr/>
          <p:nvPr/>
        </p:nvSpPr>
        <p:spPr>
          <a:xfrm>
            <a:off x="786240" y="1444680"/>
            <a:ext cx="2724480" cy="58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5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Сословное общество</a:t>
            </a:r>
            <a:endParaRPr b="0" lang="en-US" sz="11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5" name="Shape 7"/>
          <p:cNvSpPr/>
          <p:nvPr/>
        </p:nvSpPr>
        <p:spPr>
          <a:xfrm>
            <a:off x="3566160" y="1371600"/>
            <a:ext cx="2834280" cy="694440"/>
          </a:xfrm>
          <a:prstGeom prst="rect">
            <a:avLst/>
          </a:prstGeom>
          <a:solidFill>
            <a:srgbClr val="f59e0b"/>
          </a:solidFill>
          <a:ln w="12700">
            <a:solidFill>
              <a:srgbClr val="ffffff">
                <a:alpha val="3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6" name="Text 8"/>
          <p:cNvSpPr/>
          <p:nvPr/>
        </p:nvSpPr>
        <p:spPr>
          <a:xfrm>
            <a:off x="3620880" y="1444680"/>
            <a:ext cx="2724480" cy="58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5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Классовое / массовое общество</a:t>
            </a:r>
            <a:endParaRPr b="0" lang="en-US" sz="11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7" name="Shape 9"/>
          <p:cNvSpPr/>
          <p:nvPr/>
        </p:nvSpPr>
        <p:spPr>
          <a:xfrm>
            <a:off x="731520" y="2066400"/>
            <a:ext cx="2834280" cy="69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8" name="Text 10"/>
          <p:cNvSpPr/>
          <p:nvPr/>
        </p:nvSpPr>
        <p:spPr>
          <a:xfrm>
            <a:off x="804600" y="2130480"/>
            <a:ext cx="2688120" cy="60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положение задано рождением</a:t>
            </a:r>
            <a:endParaRPr b="0" lang="en-US" sz="11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9" name="Shape 11"/>
          <p:cNvSpPr/>
          <p:nvPr/>
        </p:nvSpPr>
        <p:spPr>
          <a:xfrm>
            <a:off x="3566160" y="2066400"/>
            <a:ext cx="2834280" cy="69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0" name="Text 12"/>
          <p:cNvSpPr/>
          <p:nvPr/>
        </p:nvSpPr>
        <p:spPr>
          <a:xfrm>
            <a:off x="3639240" y="2130480"/>
            <a:ext cx="2688120" cy="60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положение связано с экономической ролью</a:t>
            </a:r>
            <a:endParaRPr b="0" lang="en-US" sz="11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1" name="Shape 13"/>
          <p:cNvSpPr/>
          <p:nvPr/>
        </p:nvSpPr>
        <p:spPr>
          <a:xfrm>
            <a:off x="731520" y="2761560"/>
            <a:ext cx="2834280" cy="694440"/>
          </a:xfrm>
          <a:prstGeom prst="rect">
            <a:avLst/>
          </a:prstGeom>
          <a:solidFill>
            <a:srgbClr val="fff7ed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2" name="Text 14"/>
          <p:cNvSpPr/>
          <p:nvPr/>
        </p:nvSpPr>
        <p:spPr>
          <a:xfrm>
            <a:off x="804600" y="2825640"/>
            <a:ext cx="2688120" cy="60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юридические привилегии и ограничения</a:t>
            </a:r>
            <a:endParaRPr b="0" lang="en-US" sz="11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Shape 15"/>
          <p:cNvSpPr/>
          <p:nvPr/>
        </p:nvSpPr>
        <p:spPr>
          <a:xfrm>
            <a:off x="3566160" y="2761560"/>
            <a:ext cx="2834280" cy="694440"/>
          </a:xfrm>
          <a:prstGeom prst="rect">
            <a:avLst/>
          </a:prstGeom>
          <a:solidFill>
            <a:srgbClr val="fff7ed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4" name="Text 16"/>
          <p:cNvSpPr/>
          <p:nvPr/>
        </p:nvSpPr>
        <p:spPr>
          <a:xfrm>
            <a:off x="3639240" y="2825640"/>
            <a:ext cx="2688120" cy="60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равенство перед законом постепенно расширяется</a:t>
            </a:r>
            <a:endParaRPr b="0" lang="en-US" sz="11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5" name="Shape 17"/>
          <p:cNvSpPr/>
          <p:nvPr/>
        </p:nvSpPr>
        <p:spPr>
          <a:xfrm>
            <a:off x="731520" y="3456360"/>
            <a:ext cx="2834280" cy="69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Text 18"/>
          <p:cNvSpPr/>
          <p:nvPr/>
        </p:nvSpPr>
        <p:spPr>
          <a:xfrm>
            <a:off x="804600" y="3520440"/>
            <a:ext cx="2688120" cy="60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замкнутые группы</a:t>
            </a:r>
            <a:endParaRPr b="0" lang="en-US" sz="11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7" name="Shape 19"/>
          <p:cNvSpPr/>
          <p:nvPr/>
        </p:nvSpPr>
        <p:spPr>
          <a:xfrm>
            <a:off x="3566160" y="3456360"/>
            <a:ext cx="2834280" cy="69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8" name="Text 20"/>
          <p:cNvSpPr/>
          <p:nvPr/>
        </p:nvSpPr>
        <p:spPr>
          <a:xfrm>
            <a:off x="3639240" y="3520440"/>
            <a:ext cx="2688120" cy="60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рост горизонтальной и вертикальной мобильности</a:t>
            </a:r>
            <a:endParaRPr b="0" lang="en-US" sz="11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9" name="Shape 21"/>
          <p:cNvSpPr/>
          <p:nvPr/>
        </p:nvSpPr>
        <p:spPr>
          <a:xfrm>
            <a:off x="731520" y="4151520"/>
            <a:ext cx="2834280" cy="694440"/>
          </a:xfrm>
          <a:prstGeom prst="rect">
            <a:avLst/>
          </a:prstGeom>
          <a:solidFill>
            <a:srgbClr val="fff7ed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0" name="Text 22"/>
          <p:cNvSpPr/>
          <p:nvPr/>
        </p:nvSpPr>
        <p:spPr>
          <a:xfrm>
            <a:off x="804600" y="4215240"/>
            <a:ext cx="2688120" cy="60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традиционные формы жизни</a:t>
            </a:r>
            <a:endParaRPr b="0" lang="en-US" sz="11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1" name="Shape 23"/>
          <p:cNvSpPr/>
          <p:nvPr/>
        </p:nvSpPr>
        <p:spPr>
          <a:xfrm>
            <a:off x="3566160" y="4151520"/>
            <a:ext cx="2834280" cy="694440"/>
          </a:xfrm>
          <a:prstGeom prst="rect">
            <a:avLst/>
          </a:prstGeom>
          <a:solidFill>
            <a:srgbClr val="fff7ed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2" name="Text 24"/>
          <p:cNvSpPr/>
          <p:nvPr/>
        </p:nvSpPr>
        <p:spPr>
          <a:xfrm>
            <a:off x="3639240" y="4215240"/>
            <a:ext cx="2688120" cy="60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массовая типовая продукция и новые привычки</a:t>
            </a:r>
            <a:endParaRPr b="0" lang="en-US" sz="11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" name="Shape 25"/>
          <p:cNvSpPr/>
          <p:nvPr/>
        </p:nvSpPr>
        <p:spPr>
          <a:xfrm>
            <a:off x="6903720" y="1371600"/>
            <a:ext cx="4480200" cy="3474360"/>
          </a:xfrm>
          <a:prstGeom prst="roundRect">
            <a:avLst>
              <a:gd name="adj" fmla="val 3158"/>
            </a:avLst>
          </a:prstGeom>
          <a:solidFill>
            <a:srgbClr val="eff6ff"/>
          </a:solidFill>
          <a:ln w="12700">
            <a:solidFill>
              <a:srgbClr val="bfdbf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4" name="Text 26"/>
          <p:cNvSpPr/>
          <p:nvPr/>
        </p:nvSpPr>
        <p:spPr>
          <a:xfrm>
            <a:off x="7360920" y="1691640"/>
            <a:ext cx="347436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2563eb"/>
                </a:solidFill>
                <a:effectLst/>
                <a:uFillTx/>
                <a:latin typeface="Arial"/>
              </a:rPr>
              <a:t>Средний класс в Англии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5" name="Text 27"/>
          <p:cNvSpPr/>
          <p:nvPr/>
        </p:nvSpPr>
        <p:spPr>
          <a:xfrm>
            <a:off x="7406640" y="2423160"/>
            <a:ext cx="137124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1837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6" name="Shape 28"/>
          <p:cNvSpPr/>
          <p:nvPr/>
        </p:nvSpPr>
        <p:spPr>
          <a:xfrm>
            <a:off x="8823960" y="2441520"/>
            <a:ext cx="2377080" cy="164160"/>
          </a:xfrm>
          <a:prstGeom prst="roundRect">
            <a:avLst>
              <a:gd name="adj" fmla="val 22222"/>
            </a:avLst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7" name="Shape 29"/>
          <p:cNvSpPr/>
          <p:nvPr/>
        </p:nvSpPr>
        <p:spPr>
          <a:xfrm>
            <a:off x="8823960" y="2441520"/>
            <a:ext cx="1188360" cy="164160"/>
          </a:xfrm>
          <a:prstGeom prst="roundRect">
            <a:avLst>
              <a:gd name="adj" fmla="val 22222"/>
            </a:avLst>
          </a:prstGeom>
          <a:solidFill>
            <a:srgbClr val="38bdf8"/>
          </a:solidFill>
          <a:ln w="12700">
            <a:solidFill>
              <a:srgbClr val="38bdf8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Text 30"/>
          <p:cNvSpPr/>
          <p:nvPr/>
        </p:nvSpPr>
        <p:spPr>
          <a:xfrm>
            <a:off x="11292840" y="2423160"/>
            <a:ext cx="73116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15%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9" name="Text 31"/>
          <p:cNvSpPr/>
          <p:nvPr/>
        </p:nvSpPr>
        <p:spPr>
          <a:xfrm>
            <a:off x="7406640" y="3063240"/>
            <a:ext cx="137124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1901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0" name="Shape 32"/>
          <p:cNvSpPr/>
          <p:nvPr/>
        </p:nvSpPr>
        <p:spPr>
          <a:xfrm>
            <a:off x="8823960" y="3081600"/>
            <a:ext cx="2377080" cy="164160"/>
          </a:xfrm>
          <a:prstGeom prst="roundRect">
            <a:avLst>
              <a:gd name="adj" fmla="val 22222"/>
            </a:avLst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1" name="Shape 33"/>
          <p:cNvSpPr/>
          <p:nvPr/>
        </p:nvSpPr>
        <p:spPr>
          <a:xfrm>
            <a:off x="8823960" y="3081600"/>
            <a:ext cx="1980720" cy="164160"/>
          </a:xfrm>
          <a:prstGeom prst="roundRect">
            <a:avLst>
              <a:gd name="adj" fmla="val 22222"/>
            </a:avLst>
          </a:prstGeom>
          <a:solidFill>
            <a:srgbClr val="14b8a6"/>
          </a:solidFill>
          <a:ln w="12700">
            <a:solidFill>
              <a:srgbClr val="14b8a6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2" name="Text 34"/>
          <p:cNvSpPr/>
          <p:nvPr/>
        </p:nvSpPr>
        <p:spPr>
          <a:xfrm>
            <a:off x="11292840" y="3063240"/>
            <a:ext cx="73116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25%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3" name="Text 35"/>
          <p:cNvSpPr/>
          <p:nvPr/>
        </p:nvSpPr>
        <p:spPr>
          <a:xfrm>
            <a:off x="7360920" y="3977640"/>
            <a:ext cx="35200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ctr">
            <a:normAutofit fontScale="92500" lnSpcReduction="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30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Рост среднего класса показывает, что социальные границы становились менее жёсткими.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4" name="Text 36"/>
          <p:cNvSpPr/>
          <p:nvPr/>
        </p:nvSpPr>
        <p:spPr>
          <a:xfrm>
            <a:off x="914400" y="5669280"/>
            <a:ext cx="103323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700" strike="noStrike" u="none">
                <a:solidFill>
                  <a:srgbClr val="12213a"/>
                </a:solidFill>
                <a:effectLst/>
                <a:uFillTx/>
                <a:latin typeface="Arial"/>
              </a:rPr>
              <a:t>Вопрос: чем класс отличается от сословия?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6" name="Shap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7" name="Text 2"/>
          <p:cNvSpPr/>
          <p:nvPr/>
        </p:nvSpPr>
        <p:spPr>
          <a:xfrm>
            <a:off x="10332720" y="6473880"/>
            <a:ext cx="155412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94a3b8"/>
                </a:solidFill>
                <a:effectLst/>
                <a:uFillTx/>
                <a:latin typeface="Arial"/>
                <a:ea typeface="Arial"/>
              </a:rPr>
              <a:t>100ballnik.com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8" name="Text 3"/>
          <p:cNvSpPr/>
          <p:nvPr/>
        </p:nvSpPr>
        <p:spPr>
          <a:xfrm>
            <a:off x="502920" y="320040"/>
            <a:ext cx="110638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800" strike="noStrike" u="none">
                <a:solidFill>
                  <a:srgbClr val="12213a"/>
                </a:solidFill>
                <a:effectLst/>
                <a:uFillTx/>
                <a:latin typeface="Arial"/>
                <a:ea typeface="Arial"/>
              </a:rPr>
              <a:t>Массовое общество: похожие права, товары и досуг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9" name="Text 4"/>
          <p:cNvSpPr/>
          <p:nvPr/>
        </p:nvSpPr>
        <p:spPr>
          <a:xfrm>
            <a:off x="521280" y="822960"/>
            <a:ext cx="10789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Рубеж веков рождает разговоры о «веке масс».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0" name="Shape 5"/>
          <p:cNvSpPr/>
          <p:nvPr/>
        </p:nvSpPr>
        <p:spPr>
          <a:xfrm>
            <a:off x="822960" y="1325880"/>
            <a:ext cx="10560960" cy="43887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1" name="Shape 6"/>
          <p:cNvSpPr/>
          <p:nvPr/>
        </p:nvSpPr>
        <p:spPr>
          <a:xfrm>
            <a:off x="1097280" y="1828800"/>
            <a:ext cx="4388760" cy="868320"/>
          </a:xfrm>
          <a:prstGeom prst="roundRect">
            <a:avLst>
              <a:gd name="adj" fmla="val 12632"/>
            </a:avLst>
          </a:prstGeom>
          <a:solidFill>
            <a:srgbClr val="eff6ff"/>
          </a:solidFill>
          <a:ln w="12700">
            <a:solidFill>
              <a:srgbClr val="bfdbf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2" name="Text 7"/>
          <p:cNvSpPr/>
          <p:nvPr/>
        </p:nvSpPr>
        <p:spPr>
          <a:xfrm>
            <a:off x="1280160" y="2011680"/>
            <a:ext cx="118836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trike="noStrike" u="none">
                <a:solidFill>
                  <a:srgbClr val="2563eb"/>
                </a:solidFill>
                <a:effectLst/>
                <a:uFillTx/>
                <a:latin typeface="Arial"/>
              </a:rPr>
              <a:t>Политика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3" name="Text 8"/>
          <p:cNvSpPr/>
          <p:nvPr/>
        </p:nvSpPr>
        <p:spPr>
          <a:xfrm>
            <a:off x="2514600" y="2048400"/>
            <a:ext cx="274284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расширение избирательного права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4" name="Shape 9"/>
          <p:cNvSpPr/>
          <p:nvPr/>
        </p:nvSpPr>
        <p:spPr>
          <a:xfrm>
            <a:off x="6217920" y="1828800"/>
            <a:ext cx="4388760" cy="868320"/>
          </a:xfrm>
          <a:prstGeom prst="roundRect">
            <a:avLst>
              <a:gd name="adj" fmla="val 12632"/>
            </a:avLst>
          </a:prstGeom>
          <a:solidFill>
            <a:srgbClr val="f0fdfa"/>
          </a:solidFill>
          <a:ln w="12700">
            <a:solidFill>
              <a:srgbClr val="99f6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5" name="Text 10"/>
          <p:cNvSpPr/>
          <p:nvPr/>
        </p:nvSpPr>
        <p:spPr>
          <a:xfrm>
            <a:off x="6400800" y="2011680"/>
            <a:ext cx="118836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trike="noStrike" u="none">
                <a:solidFill>
                  <a:srgbClr val="14b8a6"/>
                </a:solidFill>
                <a:effectLst/>
                <a:uFillTx/>
                <a:latin typeface="Arial"/>
              </a:rPr>
              <a:t>Право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6" name="Text 11"/>
          <p:cNvSpPr/>
          <p:nvPr/>
        </p:nvSpPr>
        <p:spPr>
          <a:xfrm>
            <a:off x="7635240" y="2048400"/>
            <a:ext cx="274284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85000" lnSpcReduction="9999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провозглашение равенства перед законом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7" name="Shape 12"/>
          <p:cNvSpPr/>
          <p:nvPr/>
        </p:nvSpPr>
        <p:spPr>
          <a:xfrm>
            <a:off x="1097280" y="3337560"/>
            <a:ext cx="4388760" cy="868320"/>
          </a:xfrm>
          <a:prstGeom prst="roundRect">
            <a:avLst>
              <a:gd name="adj" fmla="val 12632"/>
            </a:avLst>
          </a:prstGeom>
          <a:solidFill>
            <a:srgbClr val="eff6ff"/>
          </a:solidFill>
          <a:ln w="12700">
            <a:solidFill>
              <a:srgbClr val="bfdbf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8" name="Text 13"/>
          <p:cNvSpPr/>
          <p:nvPr/>
        </p:nvSpPr>
        <p:spPr>
          <a:xfrm>
            <a:off x="1280160" y="3520440"/>
            <a:ext cx="118836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trike="noStrike" u="none">
                <a:solidFill>
                  <a:srgbClr val="2563eb"/>
                </a:solidFill>
                <a:effectLst/>
                <a:uFillTx/>
                <a:latin typeface="Arial"/>
              </a:rPr>
              <a:t>Потребление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9" name="Text 14"/>
          <p:cNvSpPr/>
          <p:nvPr/>
        </p:nvSpPr>
        <p:spPr>
          <a:xfrm>
            <a:off x="2514600" y="3557160"/>
            <a:ext cx="274284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массовая типовая продукция, кино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0" name="Shape 15"/>
          <p:cNvSpPr/>
          <p:nvPr/>
        </p:nvSpPr>
        <p:spPr>
          <a:xfrm>
            <a:off x="6217920" y="3337560"/>
            <a:ext cx="4388760" cy="868320"/>
          </a:xfrm>
          <a:prstGeom prst="roundRect">
            <a:avLst>
              <a:gd name="adj" fmla="val 12632"/>
            </a:avLst>
          </a:prstGeom>
          <a:solidFill>
            <a:srgbClr val="f0fdfa"/>
          </a:solidFill>
          <a:ln w="12700">
            <a:solidFill>
              <a:srgbClr val="99f6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1" name="Text 16"/>
          <p:cNvSpPr/>
          <p:nvPr/>
        </p:nvSpPr>
        <p:spPr>
          <a:xfrm>
            <a:off x="6400800" y="3520440"/>
            <a:ext cx="118836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trike="noStrike" u="none">
                <a:solidFill>
                  <a:srgbClr val="14b8a6"/>
                </a:solidFill>
                <a:effectLst/>
                <a:uFillTx/>
                <a:latin typeface="Arial"/>
              </a:rPr>
              <a:t>Город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2" name="Text 17"/>
          <p:cNvSpPr/>
          <p:nvPr/>
        </p:nvSpPr>
        <p:spPr>
          <a:xfrm>
            <a:off x="7635240" y="3557160"/>
            <a:ext cx="274284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общие пространства и транспорт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3" name="Text 18"/>
          <p:cNvSpPr/>
          <p:nvPr/>
        </p:nvSpPr>
        <p:spPr>
          <a:xfrm>
            <a:off x="1188720" y="4983480"/>
            <a:ext cx="98751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50" strike="noStrike" u="none">
                <a:solidFill>
                  <a:srgbClr val="12213a"/>
                </a:solidFill>
                <a:effectLst/>
                <a:uFillTx/>
                <a:latin typeface="Arial"/>
              </a:rPr>
              <a:t>Обобщение: индустриализация и демократизация делали людей более похожими по правам, товарам и городскому опыту.</a:t>
            </a:r>
            <a:endParaRPr b="0" lang="en-US" sz="14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5" name="Shap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6" name="Text 2"/>
          <p:cNvSpPr/>
          <p:nvPr/>
        </p:nvSpPr>
        <p:spPr>
          <a:xfrm>
            <a:off x="10332720" y="6473880"/>
            <a:ext cx="155412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94a3b8"/>
                </a:solidFill>
                <a:effectLst/>
                <a:uFillTx/>
                <a:latin typeface="Arial"/>
                <a:ea typeface="Arial"/>
              </a:rPr>
              <a:t>100ballnik.com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7" name="Text 3"/>
          <p:cNvSpPr/>
          <p:nvPr/>
        </p:nvSpPr>
        <p:spPr>
          <a:xfrm>
            <a:off x="502920" y="320040"/>
            <a:ext cx="110638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800" strike="noStrike" u="none">
                <a:solidFill>
                  <a:srgbClr val="12213a"/>
                </a:solidFill>
                <a:effectLst/>
                <a:uFillTx/>
                <a:latin typeface="Arial"/>
                <a:ea typeface="Arial"/>
              </a:rPr>
              <a:t>Рабочий вопрос: тяжёлый труд и новые формы протеста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8" name="Text 4"/>
          <p:cNvSpPr/>
          <p:nvPr/>
        </p:nvSpPr>
        <p:spPr>
          <a:xfrm>
            <a:off x="521280" y="822960"/>
            <a:ext cx="10789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Самое важное социальное последствие промышленной революции — рост наёмных работников.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9" name="Shape 5"/>
          <p:cNvSpPr/>
          <p:nvPr/>
        </p:nvSpPr>
        <p:spPr>
          <a:xfrm>
            <a:off x="685800" y="1261800"/>
            <a:ext cx="4937400" cy="4388760"/>
          </a:xfrm>
          <a:prstGeom prst="roundRect">
            <a:avLst>
              <a:gd name="adj" fmla="val 2500"/>
            </a:avLst>
          </a:prstGeom>
          <a:solidFill>
            <a:srgbClr val="fef2f2"/>
          </a:solidFill>
          <a:ln w="12700">
            <a:solidFill>
              <a:srgbClr val="fecac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0" name="Text 6"/>
          <p:cNvSpPr/>
          <p:nvPr/>
        </p:nvSpPr>
        <p:spPr>
          <a:xfrm>
            <a:off x="1005840" y="1600200"/>
            <a:ext cx="42973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900" strike="noStrike" u="none">
                <a:solidFill>
                  <a:srgbClr val="dc2626"/>
                </a:solidFill>
                <a:effectLst/>
                <a:uFillTx/>
                <a:latin typeface="Arial"/>
              </a:rPr>
              <a:t>Положение рабочих</a:t>
            </a:r>
            <a:endParaRPr b="0" lang="en-US" sz="1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1" name="Text 7"/>
          <p:cNvSpPr/>
          <p:nvPr/>
        </p:nvSpPr>
        <p:spPr>
          <a:xfrm>
            <a:off x="1005840" y="2148840"/>
            <a:ext cx="4160160" cy="233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080" rIns="1080" tIns="1080" bIns="1080" anchor="ctr">
            <a:normAutofit/>
          </a:bodyPr>
          <a:p>
            <a:r>
              <a:rPr b="0" lang="en-US" sz="140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рабочий день 12—16 часов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en-US" sz="140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травматизм и смертность на производстве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en-US" sz="140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низкая зарплата и плохое жильё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en-US" sz="140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недостаточное питание и болезни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40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новое явление — безработица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2" name="Shape 8"/>
          <p:cNvSpPr/>
          <p:nvPr/>
        </p:nvSpPr>
        <p:spPr>
          <a:xfrm>
            <a:off x="6080760" y="1261800"/>
            <a:ext cx="5348880" cy="43887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3" name="Text 9"/>
          <p:cNvSpPr/>
          <p:nvPr/>
        </p:nvSpPr>
        <p:spPr>
          <a:xfrm>
            <a:off x="6492240" y="1600200"/>
            <a:ext cx="448020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900" strike="noStrike" u="none">
                <a:solidFill>
                  <a:srgbClr val="12213a"/>
                </a:solidFill>
                <a:effectLst/>
                <a:uFillTx/>
                <a:latin typeface="Arial"/>
              </a:rPr>
              <a:t>Формы протеста</a:t>
            </a:r>
            <a:endParaRPr b="0" lang="en-US" sz="1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4" name="Shape 10"/>
          <p:cNvSpPr/>
          <p:nvPr/>
        </p:nvSpPr>
        <p:spPr>
          <a:xfrm>
            <a:off x="6492240" y="3035520"/>
            <a:ext cx="4297680" cy="360"/>
          </a:xfrm>
          <a:prstGeom prst="line">
            <a:avLst/>
          </a:prstGeom>
          <a:ln w="38100">
            <a:solidFill>
              <a:srgbClr val="cbd5e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5" name="Shape 11"/>
          <p:cNvSpPr/>
          <p:nvPr/>
        </p:nvSpPr>
        <p:spPr>
          <a:xfrm>
            <a:off x="6419160" y="2962800"/>
            <a:ext cx="145800" cy="145800"/>
          </a:xfrm>
          <a:prstGeom prst="ellipse">
            <a:avLst/>
          </a:prstGeom>
          <a:solidFill>
            <a:srgbClr val="dc2626"/>
          </a:solidFill>
          <a:ln w="12700">
            <a:solidFill>
              <a:srgbClr val="dc262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6" name="Text 12"/>
          <p:cNvSpPr/>
          <p:nvPr/>
        </p:nvSpPr>
        <p:spPr>
          <a:xfrm>
            <a:off x="6080760" y="2633400"/>
            <a:ext cx="82260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dc2626"/>
                </a:solidFill>
                <a:effectLst/>
                <a:uFillTx/>
                <a:latin typeface="Arial"/>
              </a:rPr>
              <a:t>нач. XIX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7" name="Text 13"/>
          <p:cNvSpPr/>
          <p:nvPr/>
        </p:nvSpPr>
        <p:spPr>
          <a:xfrm>
            <a:off x="5989320" y="3200400"/>
            <a:ext cx="10054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луддиты — разрушение машин</a:t>
            </a:r>
            <a:endParaRPr b="0" lang="en-US" sz="9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8" name="Shape 14"/>
          <p:cNvSpPr/>
          <p:nvPr/>
        </p:nvSpPr>
        <p:spPr>
          <a:xfrm>
            <a:off x="7851600" y="2962800"/>
            <a:ext cx="145800" cy="14580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9" name="Text 15"/>
          <p:cNvSpPr/>
          <p:nvPr/>
        </p:nvSpPr>
        <p:spPr>
          <a:xfrm>
            <a:off x="7513200" y="2633400"/>
            <a:ext cx="82260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f59e0b"/>
                </a:solidFill>
                <a:effectLst/>
                <a:uFillTx/>
                <a:latin typeface="Arial"/>
              </a:rPr>
              <a:t>1830—1840-е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0" name="Text 16"/>
          <p:cNvSpPr/>
          <p:nvPr/>
        </p:nvSpPr>
        <p:spPr>
          <a:xfrm>
            <a:off x="7421760" y="3200400"/>
            <a:ext cx="10054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восстания ткачей</a:t>
            </a:r>
            <a:endParaRPr b="0" lang="en-US" sz="9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1" name="Shape 17"/>
          <p:cNvSpPr/>
          <p:nvPr/>
        </p:nvSpPr>
        <p:spPr>
          <a:xfrm>
            <a:off x="9284040" y="2962800"/>
            <a:ext cx="145800" cy="145800"/>
          </a:xfrm>
          <a:prstGeom prst="ellipse">
            <a:avLst/>
          </a:prstGeom>
          <a:solidFill>
            <a:srgbClr val="7c3aed"/>
          </a:solidFill>
          <a:ln w="12700">
            <a:solidFill>
              <a:srgbClr val="7c3ae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2" name="Text 18"/>
          <p:cNvSpPr/>
          <p:nvPr/>
        </p:nvSpPr>
        <p:spPr>
          <a:xfrm>
            <a:off x="8946000" y="2633400"/>
            <a:ext cx="82260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7c3aed"/>
                </a:solidFill>
                <a:effectLst/>
                <a:uFillTx/>
                <a:latin typeface="Arial"/>
              </a:rPr>
              <a:t>середина века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3" name="Text 19"/>
          <p:cNvSpPr/>
          <p:nvPr/>
        </p:nvSpPr>
        <p:spPr>
          <a:xfrm>
            <a:off x="8854560" y="3200400"/>
            <a:ext cx="10054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требование «права на труд»</a:t>
            </a:r>
            <a:endParaRPr b="0" lang="en-US" sz="9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4" name="Shape 20"/>
          <p:cNvSpPr/>
          <p:nvPr/>
        </p:nvSpPr>
        <p:spPr>
          <a:xfrm>
            <a:off x="10716840" y="2962800"/>
            <a:ext cx="145800" cy="14580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5" name="Text 21"/>
          <p:cNvSpPr/>
          <p:nvPr/>
        </p:nvSpPr>
        <p:spPr>
          <a:xfrm>
            <a:off x="10378440" y="2633400"/>
            <a:ext cx="82260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2563eb"/>
                </a:solidFill>
                <a:effectLst/>
                <a:uFillTx/>
                <a:latin typeface="Arial"/>
              </a:rPr>
              <a:t>конец XIX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6" name="Text 22"/>
          <p:cNvSpPr/>
          <p:nvPr/>
        </p:nvSpPr>
        <p:spPr>
          <a:xfrm>
            <a:off x="10287000" y="3200400"/>
            <a:ext cx="10054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забастовка как организованное давление</a:t>
            </a:r>
            <a:endParaRPr b="0" lang="en-US" sz="9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7" name="Text 23"/>
          <p:cNvSpPr/>
          <p:nvPr/>
        </p:nvSpPr>
        <p:spPr>
          <a:xfrm>
            <a:off x="914400" y="5806440"/>
            <a:ext cx="1033236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50" strike="noStrike" u="none">
                <a:solidFill>
                  <a:srgbClr val="12213a"/>
                </a:solidFill>
                <a:effectLst/>
                <a:uFillTx/>
                <a:latin typeface="Arial"/>
              </a:rPr>
              <a:t>Рабочий вопрос = как решить противоречие между ростом фабрик и тяжёлыми условиями жизни рабочих.</a:t>
            </a:r>
            <a:endParaRPr b="0" lang="en-US" sz="14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9" name="Shap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14b8a6"/>
          </a:solidFill>
          <a:ln w="12700">
            <a:solidFill>
              <a:srgbClr val="14b8a6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0" name="Text 2"/>
          <p:cNvSpPr/>
          <p:nvPr/>
        </p:nvSpPr>
        <p:spPr>
          <a:xfrm>
            <a:off x="10332720" y="6473880"/>
            <a:ext cx="155412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94a3b8"/>
                </a:solidFill>
                <a:effectLst/>
                <a:uFillTx/>
                <a:latin typeface="Arial"/>
                <a:ea typeface="Arial"/>
              </a:rPr>
              <a:t>100ballnik.com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1" name="Text 3"/>
          <p:cNvSpPr/>
          <p:nvPr/>
        </p:nvSpPr>
        <p:spPr>
          <a:xfrm>
            <a:off x="502920" y="320040"/>
            <a:ext cx="110638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800" strike="noStrike" u="none">
                <a:solidFill>
                  <a:srgbClr val="12213a"/>
                </a:solidFill>
                <a:effectLst/>
                <a:uFillTx/>
                <a:latin typeface="Arial"/>
                <a:ea typeface="Arial"/>
              </a:rPr>
              <a:t>Повседневная жизнь: техника вошла в дом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2" name="Text 4"/>
          <p:cNvSpPr/>
          <p:nvPr/>
        </p:nvSpPr>
        <p:spPr>
          <a:xfrm>
            <a:off x="521280" y="822960"/>
            <a:ext cx="10789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С конца XIX в. машины и механизмы становятся товарами личного потребления.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3" name="Shape 5"/>
          <p:cNvSpPr/>
          <p:nvPr/>
        </p:nvSpPr>
        <p:spPr>
          <a:xfrm>
            <a:off x="685800" y="1234440"/>
            <a:ext cx="10835280" cy="43887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4" name="Shape 6"/>
          <p:cNvSpPr/>
          <p:nvPr/>
        </p:nvSpPr>
        <p:spPr>
          <a:xfrm>
            <a:off x="1188720" y="2304000"/>
            <a:ext cx="9601200" cy="360"/>
          </a:xfrm>
          <a:prstGeom prst="line">
            <a:avLst/>
          </a:prstGeom>
          <a:ln w="38100">
            <a:solidFill>
              <a:srgbClr val="cbd5e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5" name="Shape 7"/>
          <p:cNvSpPr/>
          <p:nvPr/>
        </p:nvSpPr>
        <p:spPr>
          <a:xfrm>
            <a:off x="1115640" y="2231280"/>
            <a:ext cx="145800" cy="14580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6" name="Text 8"/>
          <p:cNvSpPr/>
          <p:nvPr/>
        </p:nvSpPr>
        <p:spPr>
          <a:xfrm>
            <a:off x="777240" y="1901880"/>
            <a:ext cx="82260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f59e0b"/>
                </a:solidFill>
                <a:effectLst/>
                <a:uFillTx/>
                <a:latin typeface="Arial"/>
              </a:rPr>
              <a:t>1851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7" name="Text 9"/>
          <p:cNvSpPr/>
          <p:nvPr/>
        </p:nvSpPr>
        <p:spPr>
          <a:xfrm>
            <a:off x="685800" y="2468880"/>
            <a:ext cx="10054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швейная машинка Зингера</a:t>
            </a:r>
            <a:endParaRPr b="0" lang="en-US" sz="9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8" name="Shape 10"/>
          <p:cNvSpPr/>
          <p:nvPr/>
        </p:nvSpPr>
        <p:spPr>
          <a:xfrm>
            <a:off x="3515760" y="2231280"/>
            <a:ext cx="145800" cy="145800"/>
          </a:xfrm>
          <a:prstGeom prst="ellipse">
            <a:avLst/>
          </a:prstGeom>
          <a:solidFill>
            <a:srgbClr val="7c3aed"/>
          </a:solidFill>
          <a:ln w="12700">
            <a:solidFill>
              <a:srgbClr val="7c3ae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9" name="Text 11"/>
          <p:cNvSpPr/>
          <p:nvPr/>
        </p:nvSpPr>
        <p:spPr>
          <a:xfrm>
            <a:off x="3177720" y="1901880"/>
            <a:ext cx="82260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7c3aed"/>
                </a:solidFill>
                <a:effectLst/>
                <a:uFillTx/>
                <a:latin typeface="Arial"/>
              </a:rPr>
              <a:t>1877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0" name="Text 12"/>
          <p:cNvSpPr/>
          <p:nvPr/>
        </p:nvSpPr>
        <p:spPr>
          <a:xfrm>
            <a:off x="3086280" y="2468880"/>
            <a:ext cx="10054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фонограф Эдисона</a:t>
            </a:r>
            <a:endParaRPr b="0" lang="en-US" sz="9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1" name="Shape 13"/>
          <p:cNvSpPr/>
          <p:nvPr/>
        </p:nvSpPr>
        <p:spPr>
          <a:xfrm>
            <a:off x="5916240" y="2231280"/>
            <a:ext cx="145800" cy="14580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2" name="Text 14"/>
          <p:cNvSpPr/>
          <p:nvPr/>
        </p:nvSpPr>
        <p:spPr>
          <a:xfrm>
            <a:off x="5577840" y="1901880"/>
            <a:ext cx="82260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2563eb"/>
                </a:solidFill>
                <a:effectLst/>
                <a:uFillTx/>
                <a:latin typeface="Arial"/>
              </a:rPr>
              <a:t>1877+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3" name="Text 15"/>
          <p:cNvSpPr/>
          <p:nvPr/>
        </p:nvSpPr>
        <p:spPr>
          <a:xfrm>
            <a:off x="5486400" y="2468880"/>
            <a:ext cx="10054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«русский свет» Яблочкова</a:t>
            </a:r>
            <a:endParaRPr b="0" lang="en-US" sz="9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4" name="Shape 16"/>
          <p:cNvSpPr/>
          <p:nvPr/>
        </p:nvSpPr>
        <p:spPr>
          <a:xfrm>
            <a:off x="8316360" y="2231280"/>
            <a:ext cx="145800" cy="145800"/>
          </a:xfrm>
          <a:prstGeom prst="ellipse">
            <a:avLst/>
          </a:prstGeom>
          <a:solidFill>
            <a:srgbClr val="14b8a6"/>
          </a:solidFill>
          <a:ln w="12700">
            <a:solidFill>
              <a:srgbClr val="14b8a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5" name="Text 17"/>
          <p:cNvSpPr/>
          <p:nvPr/>
        </p:nvSpPr>
        <p:spPr>
          <a:xfrm>
            <a:off x="7978320" y="1901880"/>
            <a:ext cx="82260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14b8a6"/>
                </a:solidFill>
                <a:effectLst/>
                <a:uFillTx/>
                <a:latin typeface="Arial"/>
              </a:rPr>
              <a:t>1888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6" name="Text 18"/>
          <p:cNvSpPr/>
          <p:nvPr/>
        </p:nvSpPr>
        <p:spPr>
          <a:xfrm>
            <a:off x="7886880" y="2468880"/>
            <a:ext cx="10054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компактный фотоаппарат с плёнкой</a:t>
            </a:r>
            <a:endParaRPr b="0" lang="en-US" sz="9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7" name="Shape 19"/>
          <p:cNvSpPr/>
          <p:nvPr/>
        </p:nvSpPr>
        <p:spPr>
          <a:xfrm>
            <a:off x="10716840" y="2231280"/>
            <a:ext cx="145800" cy="145800"/>
          </a:xfrm>
          <a:prstGeom prst="ellipse">
            <a:avLst/>
          </a:prstGeom>
          <a:solidFill>
            <a:srgbClr val="dc2626"/>
          </a:solidFill>
          <a:ln w="12700">
            <a:solidFill>
              <a:srgbClr val="dc262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8" name="Text 20"/>
          <p:cNvSpPr/>
          <p:nvPr/>
        </p:nvSpPr>
        <p:spPr>
          <a:xfrm>
            <a:off x="10378440" y="1901880"/>
            <a:ext cx="82260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dc2626"/>
                </a:solidFill>
                <a:effectLst/>
                <a:uFillTx/>
                <a:latin typeface="Arial"/>
              </a:rPr>
              <a:t>1890-е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9" name="Text 21"/>
          <p:cNvSpPr/>
          <p:nvPr/>
        </p:nvSpPr>
        <p:spPr>
          <a:xfrm>
            <a:off x="10287000" y="2468880"/>
            <a:ext cx="10054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лампа накаливания в быту</a:t>
            </a:r>
            <a:endParaRPr b="0" lang="en-US" sz="9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0" name="Text 22"/>
          <p:cNvSpPr/>
          <p:nvPr/>
        </p:nvSpPr>
        <p:spPr>
          <a:xfrm>
            <a:off x="1188720" y="3703320"/>
            <a:ext cx="201132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12213a"/>
                </a:solidFill>
                <a:effectLst/>
                <a:uFillTx/>
                <a:latin typeface="Arial"/>
              </a:rPr>
              <a:t>Изобретения эпохи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1" name="Text 23"/>
          <p:cNvSpPr/>
          <p:nvPr/>
        </p:nvSpPr>
        <p:spPr>
          <a:xfrm>
            <a:off x="1188720" y="4160520"/>
            <a:ext cx="4114440" cy="95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080" rIns="1080" tIns="1080" bIns="1080" anchor="ctr">
            <a:normAutofit/>
          </a:bodyPr>
          <a:p>
            <a:r>
              <a:rPr b="0" lang="en-US" sz="132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электрический утюг</a:t>
            </a:r>
            <a:endParaRPr b="0" lang="en-US" sz="13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en-US" sz="132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пылесос</a:t>
            </a:r>
            <a:endParaRPr b="0" lang="en-US" sz="13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en-US" sz="132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стиральная и посудомоечная машины</a:t>
            </a:r>
            <a:endParaRPr b="0" lang="en-US" sz="13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32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холодильник и кухонная плита</a:t>
            </a:r>
            <a:endParaRPr b="0" lang="en-US" sz="13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2" name="Shape 24"/>
          <p:cNvSpPr/>
          <p:nvPr/>
        </p:nvSpPr>
        <p:spPr>
          <a:xfrm>
            <a:off x="6583680" y="3931920"/>
            <a:ext cx="4023000" cy="1051200"/>
          </a:xfrm>
          <a:prstGeom prst="roundRect">
            <a:avLst>
              <a:gd name="adj" fmla="val 10435"/>
            </a:avLst>
          </a:prstGeom>
          <a:solidFill>
            <a:srgbClr val="f0fdfa"/>
          </a:solidFill>
          <a:ln w="12700">
            <a:solidFill>
              <a:srgbClr val="99f6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3" name="Text 25"/>
          <p:cNvSpPr/>
          <p:nvPr/>
        </p:nvSpPr>
        <p:spPr>
          <a:xfrm>
            <a:off x="6858000" y="4260960"/>
            <a:ext cx="347436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62500" lnSpcReduction="1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Связь с обществом: массовое производство делало личный комфорт доступнее, а быт — более похожим у разных групп.</a:t>
            </a:r>
            <a:endParaRPr b="0" lang="en-US" sz="13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5" name="Shap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6" name="Text 2"/>
          <p:cNvSpPr/>
          <p:nvPr/>
        </p:nvSpPr>
        <p:spPr>
          <a:xfrm>
            <a:off x="10332720" y="6473880"/>
            <a:ext cx="155412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94a3b8"/>
                </a:solidFill>
                <a:effectLst/>
                <a:uFillTx/>
                <a:latin typeface="Arial"/>
                <a:ea typeface="Arial"/>
              </a:rPr>
              <a:t>100ballnik.com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7" name="Text 3"/>
          <p:cNvSpPr/>
          <p:nvPr/>
        </p:nvSpPr>
        <p:spPr>
          <a:xfrm>
            <a:off x="502920" y="320040"/>
            <a:ext cx="110638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85000" lnSpcReduction="9999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800" strike="noStrike" u="none">
                <a:solidFill>
                  <a:srgbClr val="12213a"/>
                </a:solidFill>
                <a:effectLst/>
                <a:uFillTx/>
                <a:latin typeface="Arial"/>
                <a:ea typeface="Arial"/>
              </a:rPr>
              <a:t>Велосипед: первое массовое средство индивидуального передвижения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8" name="Text 4"/>
          <p:cNvSpPr/>
          <p:nvPr/>
        </p:nvSpPr>
        <p:spPr>
          <a:xfrm>
            <a:off x="521280" y="822960"/>
            <a:ext cx="10789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Техника меняла не только скорость, но и социальные нормы.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59" name="Image 0" descr="/mnt/data/tour_de_france_1903.jpg"/>
          <p:cNvPicPr/>
          <p:nvPr/>
        </p:nvPicPr>
        <p:blipFill>
          <a:blip r:embed="rId1"/>
          <a:srcRect l="0" t="9865" r="0" b="9865"/>
          <a:stretch/>
        </p:blipFill>
        <p:spPr>
          <a:xfrm>
            <a:off x="685800" y="1234440"/>
            <a:ext cx="4754520" cy="3245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0" name="Shape 5"/>
          <p:cNvSpPr/>
          <p:nvPr/>
        </p:nvSpPr>
        <p:spPr>
          <a:xfrm>
            <a:off x="5806440" y="1234440"/>
            <a:ext cx="5577480" cy="3245760"/>
          </a:xfrm>
          <a:prstGeom prst="roundRect">
            <a:avLst>
              <a:gd name="adj" fmla="val 3380"/>
            </a:avLst>
          </a:prstGeom>
          <a:solidFill>
            <a:srgbClr val="ecfdf5"/>
          </a:solidFill>
          <a:ln w="12700">
            <a:solidFill>
              <a:srgbClr val="a7f3d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1" name="Text 6"/>
          <p:cNvSpPr/>
          <p:nvPr/>
        </p:nvSpPr>
        <p:spPr>
          <a:xfrm>
            <a:off x="6172200" y="1572840"/>
            <a:ext cx="475452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700" strike="noStrike" u="none">
                <a:solidFill>
                  <a:srgbClr val="16a34a"/>
                </a:solidFill>
                <a:effectLst/>
                <a:uFillTx/>
                <a:latin typeface="Arial"/>
              </a:rPr>
              <a:t>Франция: рост популярности велосипеда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2" name="Text 7"/>
          <p:cNvSpPr/>
          <p:nvPr/>
        </p:nvSpPr>
        <p:spPr>
          <a:xfrm>
            <a:off x="6400800" y="2212920"/>
            <a:ext cx="137124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1893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3" name="Shape 8"/>
          <p:cNvSpPr/>
          <p:nvPr/>
        </p:nvSpPr>
        <p:spPr>
          <a:xfrm>
            <a:off x="7818120" y="2231280"/>
            <a:ext cx="3017160" cy="164160"/>
          </a:xfrm>
          <a:prstGeom prst="roundRect">
            <a:avLst>
              <a:gd name="adj" fmla="val 22222"/>
            </a:avLst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4" name="Shape 9"/>
          <p:cNvSpPr/>
          <p:nvPr/>
        </p:nvSpPr>
        <p:spPr>
          <a:xfrm>
            <a:off x="7818120" y="2231280"/>
            <a:ext cx="111600" cy="164160"/>
          </a:xfrm>
          <a:prstGeom prst="roundRect">
            <a:avLst>
              <a:gd name="adj" fmla="val 32634"/>
            </a:avLst>
          </a:prstGeom>
          <a:solidFill>
            <a:srgbClr val="14b8a6"/>
          </a:solidFill>
          <a:ln w="12700">
            <a:solidFill>
              <a:srgbClr val="14b8a6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5" name="Text 10"/>
          <p:cNvSpPr/>
          <p:nvPr/>
        </p:nvSpPr>
        <p:spPr>
          <a:xfrm>
            <a:off x="10927080" y="2212920"/>
            <a:ext cx="73116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130 тыс.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6" name="Text 11"/>
          <p:cNvSpPr/>
          <p:nvPr/>
        </p:nvSpPr>
        <p:spPr>
          <a:xfrm>
            <a:off x="6400800" y="2788920"/>
            <a:ext cx="137124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1914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7" name="Shape 12"/>
          <p:cNvSpPr/>
          <p:nvPr/>
        </p:nvSpPr>
        <p:spPr>
          <a:xfrm>
            <a:off x="7818120" y="2807280"/>
            <a:ext cx="3017160" cy="164160"/>
          </a:xfrm>
          <a:prstGeom prst="roundRect">
            <a:avLst>
              <a:gd name="adj" fmla="val 22222"/>
            </a:avLst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8" name="Shape 13"/>
          <p:cNvSpPr/>
          <p:nvPr/>
        </p:nvSpPr>
        <p:spPr>
          <a:xfrm>
            <a:off x="7818120" y="2807280"/>
            <a:ext cx="3017160" cy="164160"/>
          </a:xfrm>
          <a:prstGeom prst="roundRect">
            <a:avLst>
              <a:gd name="adj" fmla="val 22222"/>
            </a:avLst>
          </a:prstGeom>
          <a:solidFill>
            <a:srgbClr val="16a34a"/>
          </a:solidFill>
          <a:ln w="12700">
            <a:solidFill>
              <a:srgbClr val="16a34a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9" name="Text 14"/>
          <p:cNvSpPr/>
          <p:nvPr/>
        </p:nvSpPr>
        <p:spPr>
          <a:xfrm>
            <a:off x="10927080" y="2788920"/>
            <a:ext cx="73116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3,5 млн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0" name="Text 15"/>
          <p:cNvSpPr/>
          <p:nvPr/>
        </p:nvSpPr>
        <p:spPr>
          <a:xfrm>
            <a:off x="6400800" y="3456360"/>
            <a:ext cx="429732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92500" lnSpcReduction="1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1903 г. — возникло крупнейшее велосипедное состязание: «Тур де Франс».</a:t>
            </a:r>
            <a:endParaRPr b="0" lang="en-US" sz="13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1" name="Shape 16"/>
          <p:cNvSpPr/>
          <p:nvPr/>
        </p:nvSpPr>
        <p:spPr>
          <a:xfrm>
            <a:off x="685800" y="4892040"/>
            <a:ext cx="10698120" cy="731160"/>
          </a:xfrm>
          <a:prstGeom prst="roundRect">
            <a:avLst>
              <a:gd name="adj" fmla="val 15000"/>
            </a:avLst>
          </a:prstGeom>
          <a:solidFill>
            <a:srgbClr val="f0fdfa"/>
          </a:solidFill>
          <a:ln w="12700">
            <a:solidFill>
              <a:srgbClr val="99f6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2" name="Text 17"/>
          <p:cNvSpPr/>
          <p:nvPr/>
        </p:nvSpPr>
        <p:spPr>
          <a:xfrm>
            <a:off x="960120" y="5184720"/>
            <a:ext cx="1014948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55000" lnSpcReduction="1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7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Техническая цепочка: цепной привод + пневматические шины Данлопа и Мишлена + массовое производство → дешевле → средство передвижения для широких слоёв; для женщин — символ равноправия.</a:t>
            </a:r>
            <a:endParaRPr b="0" lang="en-US" sz="127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4" name="Shap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5" name="Text 2"/>
          <p:cNvSpPr/>
          <p:nvPr/>
        </p:nvSpPr>
        <p:spPr>
          <a:xfrm>
            <a:off x="10332720" y="6473880"/>
            <a:ext cx="155412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94a3b8"/>
                </a:solidFill>
                <a:effectLst/>
                <a:uFillTx/>
                <a:latin typeface="Arial"/>
                <a:ea typeface="Arial"/>
              </a:rPr>
              <a:t>100ballnik.com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6" name="Text 3"/>
          <p:cNvSpPr/>
          <p:nvPr/>
        </p:nvSpPr>
        <p:spPr>
          <a:xfrm>
            <a:off x="502920" y="320040"/>
            <a:ext cx="110638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800" strike="noStrike" u="none">
                <a:solidFill>
                  <a:srgbClr val="12213a"/>
                </a:solidFill>
                <a:effectLst/>
                <a:uFillTx/>
                <a:latin typeface="Arial"/>
                <a:ea typeface="Arial"/>
              </a:rPr>
              <a:t>Автомобиль и Генри Форд: скорость становится массовой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7" name="Text 4"/>
          <p:cNvSpPr/>
          <p:nvPr/>
        </p:nvSpPr>
        <p:spPr>
          <a:xfrm>
            <a:off x="521280" y="822960"/>
            <a:ext cx="10789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От двигателя внутреннего сгорания к конвейеру и «модели Т».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78" name="Image 0" descr="/mnt/data/ford_model_t.jpg"/>
          <p:cNvPicPr/>
          <p:nvPr/>
        </p:nvPicPr>
        <p:blipFill>
          <a:blip r:embed="rId1"/>
          <a:srcRect l="6704" t="0" r="6704" b="0"/>
          <a:stretch/>
        </p:blipFill>
        <p:spPr>
          <a:xfrm>
            <a:off x="685800" y="1234440"/>
            <a:ext cx="4937400" cy="2514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9" name="Shape 5"/>
          <p:cNvSpPr/>
          <p:nvPr/>
        </p:nvSpPr>
        <p:spPr>
          <a:xfrm>
            <a:off x="5989320" y="1234440"/>
            <a:ext cx="5440320" cy="2514240"/>
          </a:xfrm>
          <a:prstGeom prst="roundRect">
            <a:avLst>
              <a:gd name="adj" fmla="val 4364"/>
            </a:avLst>
          </a:prstGeom>
          <a:solidFill>
            <a:srgbClr val="eff6ff"/>
          </a:solidFill>
          <a:ln w="12700">
            <a:solidFill>
              <a:srgbClr val="bfdbf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0" name="Text 6"/>
          <p:cNvSpPr/>
          <p:nvPr/>
        </p:nvSpPr>
        <p:spPr>
          <a:xfrm>
            <a:off x="6355080" y="1572840"/>
            <a:ext cx="475452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2563eb"/>
                </a:solidFill>
                <a:effectLst/>
                <a:uFillTx/>
                <a:latin typeface="Arial"/>
              </a:rPr>
              <a:t>Ключевые даты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1" name="Shape 7"/>
          <p:cNvSpPr/>
          <p:nvPr/>
        </p:nvSpPr>
        <p:spPr>
          <a:xfrm>
            <a:off x="6355080" y="2578320"/>
            <a:ext cx="4389120" cy="360"/>
          </a:xfrm>
          <a:prstGeom prst="line">
            <a:avLst/>
          </a:prstGeom>
          <a:ln w="38100">
            <a:solidFill>
              <a:srgbClr val="cbd5e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2" name="Shape 8"/>
          <p:cNvSpPr/>
          <p:nvPr/>
        </p:nvSpPr>
        <p:spPr>
          <a:xfrm>
            <a:off x="6282000" y="2505600"/>
            <a:ext cx="145800" cy="14580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3" name="Text 9"/>
          <p:cNvSpPr/>
          <p:nvPr/>
        </p:nvSpPr>
        <p:spPr>
          <a:xfrm>
            <a:off x="5943600" y="2176200"/>
            <a:ext cx="82260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2563eb"/>
                </a:solidFill>
                <a:effectLst/>
                <a:uFillTx/>
                <a:latin typeface="Arial"/>
              </a:rPr>
              <a:t>1876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4" name="Text 10"/>
          <p:cNvSpPr/>
          <p:nvPr/>
        </p:nvSpPr>
        <p:spPr>
          <a:xfrm>
            <a:off x="5852160" y="2743200"/>
            <a:ext cx="10054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Н. Отто: мотор для автомобиля</a:t>
            </a:r>
            <a:endParaRPr b="0" lang="en-US" sz="9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5" name="Shape 11"/>
          <p:cNvSpPr/>
          <p:nvPr/>
        </p:nvSpPr>
        <p:spPr>
          <a:xfrm>
            <a:off x="7745040" y="2505600"/>
            <a:ext cx="145800" cy="145800"/>
          </a:xfrm>
          <a:prstGeom prst="ellipse">
            <a:avLst/>
          </a:prstGeom>
          <a:solidFill>
            <a:srgbClr val="14b8a6"/>
          </a:solidFill>
          <a:ln w="12700">
            <a:solidFill>
              <a:srgbClr val="14b8a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6" name="Text 12"/>
          <p:cNvSpPr/>
          <p:nvPr/>
        </p:nvSpPr>
        <p:spPr>
          <a:xfrm>
            <a:off x="7406640" y="2176200"/>
            <a:ext cx="82260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14b8a6"/>
                </a:solidFill>
                <a:effectLst/>
                <a:uFillTx/>
                <a:latin typeface="Arial"/>
              </a:rPr>
              <a:t>1885—1886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7" name="Text 13"/>
          <p:cNvSpPr/>
          <p:nvPr/>
        </p:nvSpPr>
        <p:spPr>
          <a:xfrm>
            <a:off x="7315200" y="2743200"/>
            <a:ext cx="10054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К. Бенц и Г. Даймлер: первые авто</a:t>
            </a:r>
            <a:endParaRPr b="0" lang="en-US" sz="9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8" name="Shape 14"/>
          <p:cNvSpPr/>
          <p:nvPr/>
        </p:nvSpPr>
        <p:spPr>
          <a:xfrm>
            <a:off x="9208080" y="2505600"/>
            <a:ext cx="145800" cy="14580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9" name="Text 15"/>
          <p:cNvSpPr/>
          <p:nvPr/>
        </p:nvSpPr>
        <p:spPr>
          <a:xfrm>
            <a:off x="8869680" y="2176200"/>
            <a:ext cx="82260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f59e0b"/>
                </a:solidFill>
                <a:effectLst/>
                <a:uFillTx/>
                <a:latin typeface="Arial"/>
              </a:rPr>
              <a:t>1908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0" name="Text 16"/>
          <p:cNvSpPr/>
          <p:nvPr/>
        </p:nvSpPr>
        <p:spPr>
          <a:xfrm>
            <a:off x="8778240" y="2743200"/>
            <a:ext cx="10054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Форд: модель Т</a:t>
            </a:r>
            <a:endParaRPr b="0" lang="en-US" sz="9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1" name="Shape 17"/>
          <p:cNvSpPr/>
          <p:nvPr/>
        </p:nvSpPr>
        <p:spPr>
          <a:xfrm>
            <a:off x="10671120" y="2505600"/>
            <a:ext cx="145800" cy="145800"/>
          </a:xfrm>
          <a:prstGeom prst="ellipse">
            <a:avLst/>
          </a:prstGeom>
          <a:solidFill>
            <a:srgbClr val="dc2626"/>
          </a:solidFill>
          <a:ln w="12700">
            <a:solidFill>
              <a:srgbClr val="dc262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2" name="Text 18"/>
          <p:cNvSpPr/>
          <p:nvPr/>
        </p:nvSpPr>
        <p:spPr>
          <a:xfrm>
            <a:off x="10332720" y="2176200"/>
            <a:ext cx="82260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dc2626"/>
                </a:solidFill>
                <a:effectLst/>
                <a:uFillTx/>
                <a:latin typeface="Arial"/>
              </a:rPr>
              <a:t>1913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3" name="Text 19"/>
          <p:cNvSpPr/>
          <p:nvPr/>
        </p:nvSpPr>
        <p:spPr>
          <a:xfrm>
            <a:off x="10241280" y="2743200"/>
            <a:ext cx="10054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первый сборочный конвейер</a:t>
            </a:r>
            <a:endParaRPr b="0" lang="en-US" sz="9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4" name="Shape 20"/>
          <p:cNvSpPr/>
          <p:nvPr/>
        </p:nvSpPr>
        <p:spPr>
          <a:xfrm>
            <a:off x="685800" y="4251960"/>
            <a:ext cx="4937400" cy="1234080"/>
          </a:xfrm>
          <a:prstGeom prst="roundRect">
            <a:avLst>
              <a:gd name="adj" fmla="val 8889"/>
            </a:avLst>
          </a:prstGeom>
          <a:solidFill>
            <a:srgbClr val="f0fdfa"/>
          </a:solidFill>
          <a:ln w="12700">
            <a:solidFill>
              <a:srgbClr val="99f6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5" name="Text 21"/>
          <p:cNvSpPr/>
          <p:nvPr/>
        </p:nvSpPr>
        <p:spPr>
          <a:xfrm>
            <a:off x="960120" y="4590360"/>
            <a:ext cx="43887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92500" lnSpcReduction="1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Цена: средний автомобиль ≈ 1000 $, недоступен 95% американцев; модель Т ≈ 400 $.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6" name="Shape 22"/>
          <p:cNvSpPr/>
          <p:nvPr/>
        </p:nvSpPr>
        <p:spPr>
          <a:xfrm>
            <a:off x="5989320" y="4251960"/>
            <a:ext cx="5440320" cy="1234080"/>
          </a:xfrm>
          <a:prstGeom prst="roundRect">
            <a:avLst>
              <a:gd name="adj" fmla="val 8889"/>
            </a:avLst>
          </a:prstGeom>
          <a:solidFill>
            <a:srgbClr val="fff7ed"/>
          </a:solidFill>
          <a:ln w="12700">
            <a:solidFill>
              <a:srgbClr val="fed7a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7" name="Text 23"/>
          <p:cNvSpPr/>
          <p:nvPr/>
        </p:nvSpPr>
        <p:spPr>
          <a:xfrm>
            <a:off x="6355080" y="4617720"/>
            <a:ext cx="470880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85000" lnSpcReduction="1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Стандартизация + конвейер → снижение себестоимости → массовое автомобилестроение.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9" name="Shap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0" name="Text 2"/>
          <p:cNvSpPr/>
          <p:nvPr/>
        </p:nvSpPr>
        <p:spPr>
          <a:xfrm>
            <a:off x="10332720" y="6473880"/>
            <a:ext cx="155412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94a3b8"/>
                </a:solidFill>
                <a:effectLst/>
                <a:uFillTx/>
                <a:latin typeface="Arial"/>
                <a:ea typeface="Arial"/>
              </a:rPr>
              <a:t>100ballnik.com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1" name="Text 3"/>
          <p:cNvSpPr/>
          <p:nvPr/>
        </p:nvSpPr>
        <p:spPr>
          <a:xfrm>
            <a:off x="502920" y="320040"/>
            <a:ext cx="110638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800" strike="noStrike" u="none">
                <a:solidFill>
                  <a:srgbClr val="12213a"/>
                </a:solidFill>
                <a:effectLst/>
                <a:uFillTx/>
                <a:latin typeface="Arial"/>
                <a:ea typeface="Arial"/>
              </a:rPr>
              <a:t>Первые полёты: мечта о небе становится техникой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2" name="Text 4"/>
          <p:cNvSpPr/>
          <p:nvPr/>
        </p:nvSpPr>
        <p:spPr>
          <a:xfrm>
            <a:off x="521280" y="822960"/>
            <a:ext cx="10789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1903 г. — братья Райт совершили первый продолжительный полёт на аэроплане.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03" name="Image 0" descr="/mnt/data/wright_flight.jpg"/>
          <p:cNvPicPr/>
          <p:nvPr/>
        </p:nvPicPr>
        <p:blipFill>
          <a:blip r:embed="rId1"/>
          <a:srcRect l="0" t="3913" r="0" b="3913"/>
          <a:stretch/>
        </p:blipFill>
        <p:spPr>
          <a:xfrm>
            <a:off x="685800" y="1143000"/>
            <a:ext cx="6583320" cy="3931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4" name="Shape 5"/>
          <p:cNvSpPr/>
          <p:nvPr/>
        </p:nvSpPr>
        <p:spPr>
          <a:xfrm>
            <a:off x="7635240" y="1417320"/>
            <a:ext cx="3565800" cy="3382920"/>
          </a:xfrm>
          <a:prstGeom prst="roundRect">
            <a:avLst>
              <a:gd name="adj" fmla="val 3243"/>
            </a:avLst>
          </a:prstGeom>
          <a:solidFill>
            <a:srgbClr val="f5f3ff"/>
          </a:solidFill>
          <a:ln w="12700">
            <a:solidFill>
              <a:srgbClr val="ddd6f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5" name="Text 6"/>
          <p:cNvSpPr/>
          <p:nvPr/>
        </p:nvSpPr>
        <p:spPr>
          <a:xfrm>
            <a:off x="8001000" y="1783080"/>
            <a:ext cx="28342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trike="noStrike" u="none">
                <a:solidFill>
                  <a:srgbClr val="7c3aed"/>
                </a:solidFill>
                <a:effectLst/>
                <a:uFillTx/>
                <a:latin typeface="Arial"/>
              </a:rPr>
              <a:t>Братья Райт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6" name="Text 7"/>
          <p:cNvSpPr/>
          <p:nvPr/>
        </p:nvSpPr>
        <p:spPr>
          <a:xfrm>
            <a:off x="8046720" y="2468880"/>
            <a:ext cx="2697120" cy="141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080" rIns="1080" tIns="1080" bIns="1080" anchor="ctr">
            <a:normAutofit/>
          </a:bodyPr>
          <a:p>
            <a:r>
              <a:rPr b="0" lang="en-US" sz="132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работы над аппаратами тяжелее воздуха</a:t>
            </a:r>
            <a:endParaRPr b="0" lang="en-US" sz="13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en-US" sz="132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1903 г. — продолжительный полёт</a:t>
            </a:r>
            <a:endParaRPr b="0" lang="en-US" sz="13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32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авиаперевозки ещё впереди, но пределы скорости расширены</a:t>
            </a:r>
            <a:endParaRPr b="0" lang="en-US" sz="13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7" name="Text 8"/>
          <p:cNvSpPr/>
          <p:nvPr/>
        </p:nvSpPr>
        <p:spPr>
          <a:xfrm>
            <a:off x="1097280" y="5577840"/>
            <a:ext cx="996660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trike="noStrike" u="none">
                <a:solidFill>
                  <a:srgbClr val="12213a"/>
                </a:solidFill>
                <a:effectLst/>
                <a:uFillTx/>
                <a:latin typeface="Arial"/>
              </a:rPr>
              <a:t>Вопрос к классу: почему авиация стала символом «ускорения жизни»?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9" name="Shap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0" name="Text 2"/>
          <p:cNvSpPr/>
          <p:nvPr/>
        </p:nvSpPr>
        <p:spPr>
          <a:xfrm>
            <a:off x="10332720" y="6473880"/>
            <a:ext cx="155412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94a3b8"/>
                </a:solidFill>
                <a:effectLst/>
                <a:uFillTx/>
                <a:latin typeface="Arial"/>
                <a:ea typeface="Arial"/>
              </a:rPr>
              <a:t>100ballnik.com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1" name="Text 3"/>
          <p:cNvSpPr/>
          <p:nvPr/>
        </p:nvSpPr>
        <p:spPr>
          <a:xfrm>
            <a:off x="502920" y="320040"/>
            <a:ext cx="110638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800" strike="noStrike" u="none">
                <a:solidFill>
                  <a:srgbClr val="12213a"/>
                </a:solidFill>
                <a:effectLst/>
                <a:uFillTx/>
                <a:latin typeface="Arial"/>
                <a:ea typeface="Arial"/>
              </a:rPr>
              <a:t>Транспорт и связь: новые «способы торопить жизнь»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2" name="Text 4"/>
          <p:cNvSpPr/>
          <p:nvPr/>
        </p:nvSpPr>
        <p:spPr>
          <a:xfrm>
            <a:off x="521280" y="822960"/>
            <a:ext cx="10789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Почта, телефон, железные дороги и метро сжимали пространство и время.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13" name="Image 0" descr="/mnt/data/penny_black.jpg"/>
          <p:cNvPicPr/>
          <p:nvPr/>
        </p:nvPicPr>
        <p:blipFill>
          <a:blip r:embed="rId1"/>
          <a:srcRect l="0" t="3199" r="0" b="3199"/>
          <a:stretch/>
        </p:blipFill>
        <p:spPr>
          <a:xfrm>
            <a:off x="685800" y="1325880"/>
            <a:ext cx="2057040" cy="2239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4" name="Image 1" descr="/mnt/data/bell_telephone.jpg"/>
          <p:cNvPicPr/>
          <p:nvPr/>
        </p:nvPicPr>
        <p:blipFill>
          <a:blip r:embed="rId2"/>
          <a:srcRect l="0" t="399" r="0" b="399"/>
          <a:stretch/>
        </p:blipFill>
        <p:spPr>
          <a:xfrm>
            <a:off x="9006840" y="1325880"/>
            <a:ext cx="2239920" cy="1325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5" name="Shape 5"/>
          <p:cNvSpPr/>
          <p:nvPr/>
        </p:nvSpPr>
        <p:spPr>
          <a:xfrm>
            <a:off x="3154680" y="1325880"/>
            <a:ext cx="5394600" cy="384012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6" name="Text 6"/>
          <p:cNvSpPr/>
          <p:nvPr/>
        </p:nvSpPr>
        <p:spPr>
          <a:xfrm>
            <a:off x="3474720" y="1645920"/>
            <a:ext cx="475452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12213a"/>
                </a:solidFill>
                <a:effectLst/>
                <a:uFillTx/>
                <a:latin typeface="Arial"/>
              </a:rPr>
              <a:t>Цепочка коммуникаций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7" name="Shape 7"/>
          <p:cNvSpPr/>
          <p:nvPr/>
        </p:nvSpPr>
        <p:spPr>
          <a:xfrm>
            <a:off x="3611880" y="2806920"/>
            <a:ext cx="4389120" cy="360"/>
          </a:xfrm>
          <a:prstGeom prst="line">
            <a:avLst/>
          </a:prstGeom>
          <a:ln w="38100">
            <a:solidFill>
              <a:srgbClr val="cbd5e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8" name="Shape 8"/>
          <p:cNvSpPr/>
          <p:nvPr/>
        </p:nvSpPr>
        <p:spPr>
          <a:xfrm>
            <a:off x="3538800" y="2734200"/>
            <a:ext cx="145800" cy="14580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9" name="Text 9"/>
          <p:cNvSpPr/>
          <p:nvPr/>
        </p:nvSpPr>
        <p:spPr>
          <a:xfrm>
            <a:off x="3200400" y="2404800"/>
            <a:ext cx="82260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f59e0b"/>
                </a:solidFill>
                <a:effectLst/>
                <a:uFillTx/>
                <a:latin typeface="Arial"/>
              </a:rPr>
              <a:t>1840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0" name="Text 10"/>
          <p:cNvSpPr/>
          <p:nvPr/>
        </p:nvSpPr>
        <p:spPr>
          <a:xfrm>
            <a:off x="3108960" y="2971800"/>
            <a:ext cx="10054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«Чёрный пенни»: первая почтовая марка</a:t>
            </a:r>
            <a:endParaRPr b="0" lang="en-US" sz="9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1" name="Shape 11"/>
          <p:cNvSpPr/>
          <p:nvPr/>
        </p:nvSpPr>
        <p:spPr>
          <a:xfrm>
            <a:off x="5733360" y="2734200"/>
            <a:ext cx="145800" cy="14580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2" name="Text 12"/>
          <p:cNvSpPr/>
          <p:nvPr/>
        </p:nvSpPr>
        <p:spPr>
          <a:xfrm>
            <a:off x="5394960" y="2404800"/>
            <a:ext cx="82260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2563eb"/>
                </a:solidFill>
                <a:effectLst/>
                <a:uFillTx/>
                <a:latin typeface="Arial"/>
              </a:rPr>
              <a:t>1876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3" name="Text 13"/>
          <p:cNvSpPr/>
          <p:nvPr/>
        </p:nvSpPr>
        <p:spPr>
          <a:xfrm>
            <a:off x="5303520" y="2971800"/>
            <a:ext cx="10054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патент А. Белла на телефон</a:t>
            </a:r>
            <a:endParaRPr b="0" lang="en-US" sz="9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4" name="Shape 14"/>
          <p:cNvSpPr/>
          <p:nvPr/>
        </p:nvSpPr>
        <p:spPr>
          <a:xfrm>
            <a:off x="7927920" y="2734200"/>
            <a:ext cx="145800" cy="145800"/>
          </a:xfrm>
          <a:prstGeom prst="ellipse">
            <a:avLst/>
          </a:prstGeom>
          <a:solidFill>
            <a:srgbClr val="14b8a6"/>
          </a:solidFill>
          <a:ln w="12700">
            <a:solidFill>
              <a:srgbClr val="14b8a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5" name="Text 15"/>
          <p:cNvSpPr/>
          <p:nvPr/>
        </p:nvSpPr>
        <p:spPr>
          <a:xfrm>
            <a:off x="7589520" y="2404800"/>
            <a:ext cx="82260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14b8a6"/>
                </a:solidFill>
                <a:effectLst/>
                <a:uFillTx/>
                <a:latin typeface="Arial"/>
              </a:rPr>
              <a:t>1900-е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6" name="Text 16"/>
          <p:cNvSpPr/>
          <p:nvPr/>
        </p:nvSpPr>
        <p:spPr>
          <a:xfrm>
            <a:off x="7498080" y="2971800"/>
            <a:ext cx="10054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почта в крупных городах до 8 раз в день</a:t>
            </a:r>
            <a:endParaRPr b="0" lang="en-US" sz="9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7" name="Shape 17"/>
          <p:cNvSpPr/>
          <p:nvPr/>
        </p:nvSpPr>
        <p:spPr>
          <a:xfrm>
            <a:off x="685800" y="4069080"/>
            <a:ext cx="2057040" cy="914040"/>
          </a:xfrm>
          <a:prstGeom prst="roundRect">
            <a:avLst>
              <a:gd name="adj" fmla="val 12000"/>
            </a:avLst>
          </a:prstGeom>
          <a:solidFill>
            <a:srgbClr val="fff7ed"/>
          </a:solidFill>
          <a:ln w="12700">
            <a:solidFill>
              <a:srgbClr val="fed7a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8" name="Text 18"/>
          <p:cNvSpPr/>
          <p:nvPr/>
        </p:nvSpPr>
        <p:spPr>
          <a:xfrm>
            <a:off x="868680" y="4370760"/>
            <a:ext cx="169128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70000" lnSpcReduction="1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Письмо утром → встреча вечером: новый темп городской жизни.</a:t>
            </a:r>
            <a:endParaRPr b="0" lang="en-US" sz="11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9" name="Shape 19"/>
          <p:cNvSpPr/>
          <p:nvPr/>
        </p:nvSpPr>
        <p:spPr>
          <a:xfrm>
            <a:off x="9006840" y="3063240"/>
            <a:ext cx="2239920" cy="1188360"/>
          </a:xfrm>
          <a:prstGeom prst="roundRect">
            <a:avLst>
              <a:gd name="adj" fmla="val 9231"/>
            </a:avLst>
          </a:prstGeom>
          <a:solidFill>
            <a:srgbClr val="eff6ff"/>
          </a:solidFill>
          <a:ln w="12700">
            <a:solidFill>
              <a:srgbClr val="bfdbf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0" name="Text 20"/>
          <p:cNvSpPr/>
          <p:nvPr/>
        </p:nvSpPr>
        <p:spPr>
          <a:xfrm>
            <a:off x="9189720" y="3493080"/>
            <a:ext cx="187416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85000" lnSpcReduction="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«Барышня!» — ручное соединение на первых телефонных станциях.</a:t>
            </a:r>
            <a:endParaRPr b="0" lang="en-US" sz="11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1" name="Text 21"/>
          <p:cNvSpPr/>
          <p:nvPr/>
        </p:nvSpPr>
        <p:spPr>
          <a:xfrm>
            <a:off x="914400" y="5577840"/>
            <a:ext cx="103323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92500" lnSpcReduction="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50" strike="noStrike" u="none">
                <a:solidFill>
                  <a:srgbClr val="12213a"/>
                </a:solidFill>
                <a:effectLst/>
                <a:uFillTx/>
                <a:latin typeface="Arial"/>
              </a:rPr>
              <a:t>Транспорт: спальные вагоны с 1860-х, «Восточный экспресс», «Северный экспресс», метро и электрическая тяга.</a:t>
            </a:r>
            <a:endParaRPr b="0" lang="en-US" sz="14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3" name="Shap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14b8a6"/>
          </a:solidFill>
          <a:ln w="12700">
            <a:solidFill>
              <a:srgbClr val="14b8a6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4" name="Text 2"/>
          <p:cNvSpPr/>
          <p:nvPr/>
        </p:nvSpPr>
        <p:spPr>
          <a:xfrm>
            <a:off x="10332720" y="6473880"/>
            <a:ext cx="155412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94a3b8"/>
                </a:solidFill>
                <a:effectLst/>
                <a:uFillTx/>
                <a:latin typeface="Arial"/>
                <a:ea typeface="Arial"/>
              </a:rPr>
              <a:t>100ballnik.com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5" name="Text 3"/>
          <p:cNvSpPr/>
          <p:nvPr/>
        </p:nvSpPr>
        <p:spPr>
          <a:xfrm>
            <a:off x="502920" y="320040"/>
            <a:ext cx="110638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800" strike="noStrike" u="none">
                <a:solidFill>
                  <a:srgbClr val="12213a"/>
                </a:solidFill>
                <a:effectLst/>
                <a:uFillTx/>
                <a:latin typeface="Arial"/>
                <a:ea typeface="Arial"/>
              </a:rPr>
              <a:t>Массовый рынок и изменение потребления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6" name="Text 4"/>
          <p:cNvSpPr/>
          <p:nvPr/>
        </p:nvSpPr>
        <p:spPr>
          <a:xfrm>
            <a:off x="521280" y="822960"/>
            <a:ext cx="10789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Индустриализация и рост доходов меняли питание, одежду и торговлю.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7" name="Shape 5"/>
          <p:cNvSpPr/>
          <p:nvPr/>
        </p:nvSpPr>
        <p:spPr>
          <a:xfrm>
            <a:off x="685800" y="1234440"/>
            <a:ext cx="5577480" cy="4343040"/>
          </a:xfrm>
          <a:prstGeom prst="roundRect">
            <a:avLst>
              <a:gd name="adj" fmla="val 2526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8" name="Text 6"/>
          <p:cNvSpPr/>
          <p:nvPr/>
        </p:nvSpPr>
        <p:spPr>
          <a:xfrm>
            <a:off x="1005840" y="1554480"/>
            <a:ext cx="489168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16a34a"/>
                </a:solidFill>
                <a:effectLst/>
                <a:uFillTx/>
                <a:latin typeface="Arial"/>
              </a:rPr>
              <a:t>Питание: больше и разнообразнее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9" name="Text 7"/>
          <p:cNvSpPr/>
          <p:nvPr/>
        </p:nvSpPr>
        <p:spPr>
          <a:xfrm>
            <a:off x="1097280" y="2331720"/>
            <a:ext cx="137124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мясо 1870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0" name="Shape 8"/>
          <p:cNvSpPr/>
          <p:nvPr/>
        </p:nvSpPr>
        <p:spPr>
          <a:xfrm>
            <a:off x="2514600" y="2350080"/>
            <a:ext cx="2971440" cy="164160"/>
          </a:xfrm>
          <a:prstGeom prst="roundRect">
            <a:avLst>
              <a:gd name="adj" fmla="val 22222"/>
            </a:avLst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1" name="Shape 9"/>
          <p:cNvSpPr/>
          <p:nvPr/>
        </p:nvSpPr>
        <p:spPr>
          <a:xfrm>
            <a:off x="2514600" y="2350080"/>
            <a:ext cx="1574640" cy="164160"/>
          </a:xfrm>
          <a:prstGeom prst="roundRect">
            <a:avLst>
              <a:gd name="adj" fmla="val 22222"/>
            </a:avLst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2" name="Text 10"/>
          <p:cNvSpPr/>
          <p:nvPr/>
        </p:nvSpPr>
        <p:spPr>
          <a:xfrm>
            <a:off x="5577840" y="2331720"/>
            <a:ext cx="73116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25–28 кг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3" name="Text 11"/>
          <p:cNvSpPr/>
          <p:nvPr/>
        </p:nvSpPr>
        <p:spPr>
          <a:xfrm>
            <a:off x="1097280" y="2971800"/>
            <a:ext cx="137124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мясо 1913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4" name="Shape 12"/>
          <p:cNvSpPr/>
          <p:nvPr/>
        </p:nvSpPr>
        <p:spPr>
          <a:xfrm>
            <a:off x="2514600" y="2990160"/>
            <a:ext cx="2971440" cy="164160"/>
          </a:xfrm>
          <a:prstGeom prst="roundRect">
            <a:avLst>
              <a:gd name="adj" fmla="val 22222"/>
            </a:avLst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5" name="Shape 13"/>
          <p:cNvSpPr/>
          <p:nvPr/>
        </p:nvSpPr>
        <p:spPr>
          <a:xfrm>
            <a:off x="2514600" y="2990160"/>
            <a:ext cx="2822760" cy="164160"/>
          </a:xfrm>
          <a:prstGeom prst="roundRect">
            <a:avLst>
              <a:gd name="adj" fmla="val 22222"/>
            </a:avLst>
          </a:prstGeom>
          <a:solidFill>
            <a:srgbClr val="16a34a"/>
          </a:solidFill>
          <a:ln w="12700">
            <a:solidFill>
              <a:srgbClr val="16a34a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6" name="Text 14"/>
          <p:cNvSpPr/>
          <p:nvPr/>
        </p:nvSpPr>
        <p:spPr>
          <a:xfrm>
            <a:off x="5577840" y="2971800"/>
            <a:ext cx="73116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45–50 кг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7" name="Text 15"/>
          <p:cNvSpPr/>
          <p:nvPr/>
        </p:nvSpPr>
        <p:spPr>
          <a:xfrm>
            <a:off x="1097280" y="3611880"/>
            <a:ext cx="137124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сахар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8" name="Shape 16"/>
          <p:cNvSpPr/>
          <p:nvPr/>
        </p:nvSpPr>
        <p:spPr>
          <a:xfrm>
            <a:off x="2514600" y="3630240"/>
            <a:ext cx="2971440" cy="164160"/>
          </a:xfrm>
          <a:prstGeom prst="roundRect">
            <a:avLst>
              <a:gd name="adj" fmla="val 22222"/>
            </a:avLst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9" name="Shape 17"/>
          <p:cNvSpPr/>
          <p:nvPr/>
        </p:nvSpPr>
        <p:spPr>
          <a:xfrm>
            <a:off x="2514600" y="3630240"/>
            <a:ext cx="2971440" cy="164160"/>
          </a:xfrm>
          <a:prstGeom prst="roundRect">
            <a:avLst>
              <a:gd name="adj" fmla="val 22222"/>
            </a:avLst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0" name="Text 18"/>
          <p:cNvSpPr/>
          <p:nvPr/>
        </p:nvSpPr>
        <p:spPr>
          <a:xfrm>
            <a:off x="5577840" y="3611880"/>
            <a:ext cx="73116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×4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1" name="Text 19"/>
          <p:cNvSpPr/>
          <p:nvPr/>
        </p:nvSpPr>
        <p:spPr>
          <a:xfrm>
            <a:off x="1051560" y="4572000"/>
            <a:ext cx="48002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3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Холодильники и транспорт сделали рыбу и мясо доступнее; маргарин, супы-концентраты и консервы расширили рацион.</a:t>
            </a:r>
            <a:endParaRPr b="0" lang="en-US" sz="123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2" name="Shape 20"/>
          <p:cNvSpPr/>
          <p:nvPr/>
        </p:nvSpPr>
        <p:spPr>
          <a:xfrm>
            <a:off x="6675120" y="1234440"/>
            <a:ext cx="4663080" cy="4343040"/>
          </a:xfrm>
          <a:prstGeom prst="roundRect">
            <a:avLst>
              <a:gd name="adj" fmla="val 2526"/>
            </a:avLst>
          </a:prstGeom>
          <a:solidFill>
            <a:srgbClr val="eff6ff"/>
          </a:solidFill>
          <a:ln w="12700">
            <a:solidFill>
              <a:srgbClr val="bfdbf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3" name="Text 21"/>
          <p:cNvSpPr/>
          <p:nvPr/>
        </p:nvSpPr>
        <p:spPr>
          <a:xfrm>
            <a:off x="7040880" y="1554480"/>
            <a:ext cx="3931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2563eb"/>
                </a:solidFill>
                <a:effectLst/>
                <a:uFillTx/>
                <a:latin typeface="Arial"/>
              </a:rPr>
              <a:t>Новая торговля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4" name="Text 22"/>
          <p:cNvSpPr/>
          <p:nvPr/>
        </p:nvSpPr>
        <p:spPr>
          <a:xfrm>
            <a:off x="7086600" y="2148840"/>
            <a:ext cx="3840120" cy="191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080" rIns="1080" tIns="1080" bIns="1080" anchor="ctr">
            <a:normAutofit/>
          </a:bodyPr>
          <a:p>
            <a:r>
              <a:rPr b="0" lang="en-US" sz="133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удешевление товаров массового спроса</a:t>
            </a:r>
            <a:endParaRPr b="0" lang="en-US" sz="133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en-US" sz="133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рабочие становятся важной аудиторией рынка</a:t>
            </a:r>
            <a:endParaRPr b="0" lang="en-US" sz="133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en-US" sz="133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универсальные магазины: «Вульворт», «Галери Лафайет», «Карштад»</a:t>
            </a:r>
            <a:endParaRPr b="0" lang="en-US" sz="133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33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номерные размеры одежды и обуви</a:t>
            </a:r>
            <a:endParaRPr b="0" lang="en-US" sz="133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5" name="Text 23"/>
          <p:cNvSpPr/>
          <p:nvPr/>
        </p:nvSpPr>
        <p:spPr>
          <a:xfrm>
            <a:off x="7086600" y="46634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50" strike="noStrike" u="none">
                <a:solidFill>
                  <a:srgbClr val="12213a"/>
                </a:solidFill>
                <a:effectLst/>
                <a:uFillTx/>
                <a:latin typeface="Arial"/>
              </a:rPr>
              <a:t>Но до подлинной эпохи массового потребления ещё далеко.</a:t>
            </a:r>
            <a:endParaRPr b="0" lang="en-US" sz="13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Shap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" name="Text 2"/>
          <p:cNvSpPr/>
          <p:nvPr/>
        </p:nvSpPr>
        <p:spPr>
          <a:xfrm>
            <a:off x="10332720" y="6473880"/>
            <a:ext cx="155412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94a3b8"/>
                </a:solidFill>
                <a:effectLst/>
                <a:uFillTx/>
                <a:latin typeface="Arial"/>
                <a:ea typeface="Arial"/>
              </a:rPr>
              <a:t>100ballnik.com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Text 3"/>
          <p:cNvSpPr/>
          <p:nvPr/>
        </p:nvSpPr>
        <p:spPr>
          <a:xfrm>
            <a:off x="502920" y="320040"/>
            <a:ext cx="110638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800" strike="noStrike" u="none">
                <a:solidFill>
                  <a:srgbClr val="12213a"/>
                </a:solidFill>
                <a:effectLst/>
                <a:uFillTx/>
                <a:latin typeface="Arial"/>
                <a:ea typeface="Arial"/>
              </a:rPr>
              <a:t>Главный вопрос и маршрут урока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Text 4"/>
          <p:cNvSpPr/>
          <p:nvPr/>
        </p:nvSpPr>
        <p:spPr>
          <a:xfrm>
            <a:off x="521280" y="822960"/>
            <a:ext cx="10789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Почему именно в XIX в. общество изменилось так быстро и глубоко?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Shape 5"/>
          <p:cNvSpPr/>
          <p:nvPr/>
        </p:nvSpPr>
        <p:spPr>
          <a:xfrm>
            <a:off x="594360" y="1234440"/>
            <a:ext cx="3748680" cy="4754520"/>
          </a:xfrm>
          <a:prstGeom prst="roundRect">
            <a:avLst>
              <a:gd name="adj" fmla="val 2927"/>
            </a:avLst>
          </a:prstGeom>
          <a:solidFill>
            <a:srgbClr val="eff6ff"/>
          </a:solidFill>
          <a:ln w="12700">
            <a:solidFill>
              <a:srgbClr val="bfdbf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Text 6"/>
          <p:cNvSpPr/>
          <p:nvPr/>
        </p:nvSpPr>
        <p:spPr>
          <a:xfrm>
            <a:off x="868680" y="1536120"/>
            <a:ext cx="310860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trike="noStrike" u="none">
                <a:solidFill>
                  <a:srgbClr val="2563eb"/>
                </a:solidFill>
                <a:effectLst/>
                <a:uFillTx/>
                <a:latin typeface="Arial"/>
              </a:rPr>
              <a:t>Ключевые понятия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Shape 7"/>
          <p:cNvSpPr/>
          <p:nvPr/>
        </p:nvSpPr>
        <p:spPr>
          <a:xfrm>
            <a:off x="868680" y="2103120"/>
            <a:ext cx="3108600" cy="310680"/>
          </a:xfrm>
          <a:prstGeom prst="roundRect">
            <a:avLst>
              <a:gd name="adj" fmla="val 23529"/>
            </a:avLst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" name="Text 8"/>
          <p:cNvSpPr/>
          <p:nvPr/>
        </p:nvSpPr>
        <p:spPr>
          <a:xfrm>
            <a:off x="941760" y="2176200"/>
            <a:ext cx="2962440" cy="11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92500" lnSpcReduction="1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демографический переход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Shape 9"/>
          <p:cNvSpPr/>
          <p:nvPr/>
        </p:nvSpPr>
        <p:spPr>
          <a:xfrm>
            <a:off x="868680" y="2606040"/>
            <a:ext cx="3108600" cy="310680"/>
          </a:xfrm>
          <a:prstGeom prst="roundRect">
            <a:avLst>
              <a:gd name="adj" fmla="val 23529"/>
            </a:avLst>
          </a:prstGeom>
          <a:solidFill>
            <a:srgbClr val="14b8a6"/>
          </a:solidFill>
          <a:ln w="12700">
            <a:solidFill>
              <a:srgbClr val="14b8a6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Text 10"/>
          <p:cNvSpPr/>
          <p:nvPr/>
        </p:nvSpPr>
        <p:spPr>
          <a:xfrm>
            <a:off x="941760" y="2679120"/>
            <a:ext cx="2962440" cy="11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92500" lnSpcReduction="1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пауперизм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Shape 11"/>
          <p:cNvSpPr/>
          <p:nvPr/>
        </p:nvSpPr>
        <p:spPr>
          <a:xfrm>
            <a:off x="868680" y="3108960"/>
            <a:ext cx="3108600" cy="310680"/>
          </a:xfrm>
          <a:prstGeom prst="roundRect">
            <a:avLst>
              <a:gd name="adj" fmla="val 23529"/>
            </a:avLst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Text 12"/>
          <p:cNvSpPr/>
          <p:nvPr/>
        </p:nvSpPr>
        <p:spPr>
          <a:xfrm>
            <a:off x="941760" y="3182040"/>
            <a:ext cx="2962440" cy="11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92500" lnSpcReduction="1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урбанизация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Shape 13"/>
          <p:cNvSpPr/>
          <p:nvPr/>
        </p:nvSpPr>
        <p:spPr>
          <a:xfrm>
            <a:off x="868680" y="3611880"/>
            <a:ext cx="3108600" cy="310680"/>
          </a:xfrm>
          <a:prstGeom prst="roundRect">
            <a:avLst>
              <a:gd name="adj" fmla="val 23529"/>
            </a:avLst>
          </a:prstGeom>
          <a:solidFill>
            <a:srgbClr val="14b8a6"/>
          </a:solidFill>
          <a:ln w="12700">
            <a:solidFill>
              <a:srgbClr val="14b8a6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Text 14"/>
          <p:cNvSpPr/>
          <p:nvPr/>
        </p:nvSpPr>
        <p:spPr>
          <a:xfrm>
            <a:off x="941760" y="3684960"/>
            <a:ext cx="2962440" cy="11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92500" lnSpcReduction="1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социальная мобильность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Shape 15"/>
          <p:cNvSpPr/>
          <p:nvPr/>
        </p:nvSpPr>
        <p:spPr>
          <a:xfrm>
            <a:off x="868680" y="4114800"/>
            <a:ext cx="3108600" cy="310680"/>
          </a:xfrm>
          <a:prstGeom prst="roundRect">
            <a:avLst>
              <a:gd name="adj" fmla="val 23529"/>
            </a:avLst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Text 16"/>
          <p:cNvSpPr/>
          <p:nvPr/>
        </p:nvSpPr>
        <p:spPr>
          <a:xfrm>
            <a:off x="941760" y="4187880"/>
            <a:ext cx="2962440" cy="11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92500" lnSpcReduction="1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массовое общество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Shape 17"/>
          <p:cNvSpPr/>
          <p:nvPr/>
        </p:nvSpPr>
        <p:spPr>
          <a:xfrm>
            <a:off x="868680" y="4617720"/>
            <a:ext cx="3108600" cy="310680"/>
          </a:xfrm>
          <a:prstGeom prst="roundRect">
            <a:avLst>
              <a:gd name="adj" fmla="val 23529"/>
            </a:avLst>
          </a:prstGeom>
          <a:solidFill>
            <a:srgbClr val="14b8a6"/>
          </a:solidFill>
          <a:ln w="12700">
            <a:solidFill>
              <a:srgbClr val="14b8a6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Text 18"/>
          <p:cNvSpPr/>
          <p:nvPr/>
        </p:nvSpPr>
        <p:spPr>
          <a:xfrm>
            <a:off x="941760" y="4690800"/>
            <a:ext cx="2962440" cy="11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92500" lnSpcReduction="1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рабочий вопрос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Shape 19"/>
          <p:cNvSpPr/>
          <p:nvPr/>
        </p:nvSpPr>
        <p:spPr>
          <a:xfrm>
            <a:off x="4663440" y="1234440"/>
            <a:ext cx="6811920" cy="475452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Text 20"/>
          <p:cNvSpPr/>
          <p:nvPr/>
        </p:nvSpPr>
        <p:spPr>
          <a:xfrm>
            <a:off x="4983480" y="1536120"/>
            <a:ext cx="347436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trike="noStrike" u="none">
                <a:solidFill>
                  <a:srgbClr val="12213a"/>
                </a:solidFill>
                <a:effectLst/>
                <a:uFillTx/>
                <a:latin typeface="Arial"/>
              </a:rPr>
              <a:t>Логика параграфа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Shape 21"/>
          <p:cNvSpPr/>
          <p:nvPr/>
        </p:nvSpPr>
        <p:spPr>
          <a:xfrm>
            <a:off x="5029200" y="2057400"/>
            <a:ext cx="2605680" cy="658080"/>
          </a:xfrm>
          <a:prstGeom prst="roundRect">
            <a:avLst>
              <a:gd name="adj" fmla="val 16667"/>
            </a:avLst>
          </a:prstGeom>
          <a:solidFill>
            <a:srgbClr val="eff6ff"/>
          </a:solidFill>
          <a:ln w="12700">
            <a:solidFill>
              <a:srgbClr val="bfdbf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Text 22"/>
          <p:cNvSpPr/>
          <p:nvPr/>
        </p:nvSpPr>
        <p:spPr>
          <a:xfrm>
            <a:off x="5139000" y="2221920"/>
            <a:ext cx="31968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2563eb"/>
                </a:solidFill>
                <a:effectLst/>
                <a:uFillTx/>
                <a:latin typeface="Arial"/>
              </a:rPr>
              <a:t>1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Text 23"/>
          <p:cNvSpPr/>
          <p:nvPr/>
        </p:nvSpPr>
        <p:spPr>
          <a:xfrm>
            <a:off x="5532120" y="2221920"/>
            <a:ext cx="191988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Рост населения</a:t>
            </a:r>
            <a:endParaRPr b="0" lang="en-US" sz="13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Shape 24"/>
          <p:cNvSpPr/>
          <p:nvPr/>
        </p:nvSpPr>
        <p:spPr>
          <a:xfrm>
            <a:off x="8275320" y="2057400"/>
            <a:ext cx="2605680" cy="658080"/>
          </a:xfrm>
          <a:prstGeom prst="roundRect">
            <a:avLst>
              <a:gd name="adj" fmla="val 16667"/>
            </a:avLst>
          </a:prstGeom>
          <a:solidFill>
            <a:srgbClr val="f0fdfa"/>
          </a:solidFill>
          <a:ln w="12700">
            <a:solidFill>
              <a:srgbClr val="99f6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Text 25"/>
          <p:cNvSpPr/>
          <p:nvPr/>
        </p:nvSpPr>
        <p:spPr>
          <a:xfrm>
            <a:off x="8385120" y="2221920"/>
            <a:ext cx="31968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14b8a6"/>
                </a:solidFill>
                <a:effectLst/>
                <a:uFillTx/>
                <a:latin typeface="Arial"/>
              </a:rPr>
              <a:t>2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Text 26"/>
          <p:cNvSpPr/>
          <p:nvPr/>
        </p:nvSpPr>
        <p:spPr>
          <a:xfrm>
            <a:off x="8778240" y="2221920"/>
            <a:ext cx="191988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92500" lnSpcReduction="9999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Борьба со смертностью</a:t>
            </a:r>
            <a:endParaRPr b="0" lang="en-US" sz="13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Shape 27"/>
          <p:cNvSpPr/>
          <p:nvPr/>
        </p:nvSpPr>
        <p:spPr>
          <a:xfrm>
            <a:off x="5029200" y="3044880"/>
            <a:ext cx="2605680" cy="658080"/>
          </a:xfrm>
          <a:prstGeom prst="roundRect">
            <a:avLst>
              <a:gd name="adj" fmla="val 16667"/>
            </a:avLst>
          </a:prstGeom>
          <a:solidFill>
            <a:srgbClr val="eff6ff"/>
          </a:solidFill>
          <a:ln w="12700">
            <a:solidFill>
              <a:srgbClr val="bfdbf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Text 28"/>
          <p:cNvSpPr/>
          <p:nvPr/>
        </p:nvSpPr>
        <p:spPr>
          <a:xfrm>
            <a:off x="5139000" y="3209400"/>
            <a:ext cx="31968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2563eb"/>
                </a:solidFill>
                <a:effectLst/>
                <a:uFillTx/>
                <a:latin typeface="Arial"/>
              </a:rPr>
              <a:t>3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Text 29"/>
          <p:cNvSpPr/>
          <p:nvPr/>
        </p:nvSpPr>
        <p:spPr>
          <a:xfrm>
            <a:off x="5532120" y="3209400"/>
            <a:ext cx="191988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Миграция и города</a:t>
            </a:r>
            <a:endParaRPr b="0" lang="en-US" sz="13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Shape 30"/>
          <p:cNvSpPr/>
          <p:nvPr/>
        </p:nvSpPr>
        <p:spPr>
          <a:xfrm>
            <a:off x="8275320" y="3044880"/>
            <a:ext cx="2605680" cy="658080"/>
          </a:xfrm>
          <a:prstGeom prst="roundRect">
            <a:avLst>
              <a:gd name="adj" fmla="val 16667"/>
            </a:avLst>
          </a:prstGeom>
          <a:solidFill>
            <a:srgbClr val="f0fdfa"/>
          </a:solidFill>
          <a:ln w="12700">
            <a:solidFill>
              <a:srgbClr val="99f6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Text 31"/>
          <p:cNvSpPr/>
          <p:nvPr/>
        </p:nvSpPr>
        <p:spPr>
          <a:xfrm>
            <a:off x="8385120" y="3209400"/>
            <a:ext cx="31968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14b8a6"/>
                </a:solidFill>
                <a:effectLst/>
                <a:uFillTx/>
                <a:latin typeface="Arial"/>
              </a:rPr>
              <a:t>4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Text 32"/>
          <p:cNvSpPr/>
          <p:nvPr/>
        </p:nvSpPr>
        <p:spPr>
          <a:xfrm>
            <a:off x="8778240" y="3209400"/>
            <a:ext cx="191988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92500" lnSpcReduction="9999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Новые группы общества</a:t>
            </a:r>
            <a:endParaRPr b="0" lang="en-US" sz="13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Shape 33"/>
          <p:cNvSpPr/>
          <p:nvPr/>
        </p:nvSpPr>
        <p:spPr>
          <a:xfrm>
            <a:off x="5029200" y="4032360"/>
            <a:ext cx="2605680" cy="658080"/>
          </a:xfrm>
          <a:prstGeom prst="roundRect">
            <a:avLst>
              <a:gd name="adj" fmla="val 16667"/>
            </a:avLst>
          </a:prstGeom>
          <a:solidFill>
            <a:srgbClr val="eff6ff"/>
          </a:solidFill>
          <a:ln w="12700">
            <a:solidFill>
              <a:srgbClr val="bfdbf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Text 34"/>
          <p:cNvSpPr/>
          <p:nvPr/>
        </p:nvSpPr>
        <p:spPr>
          <a:xfrm>
            <a:off x="5139000" y="4197240"/>
            <a:ext cx="31968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2563eb"/>
                </a:solidFill>
                <a:effectLst/>
                <a:uFillTx/>
                <a:latin typeface="Arial"/>
              </a:rPr>
              <a:t>5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Text 35"/>
          <p:cNvSpPr/>
          <p:nvPr/>
        </p:nvSpPr>
        <p:spPr>
          <a:xfrm>
            <a:off x="5532120" y="4197240"/>
            <a:ext cx="191988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Рабочий вопрос</a:t>
            </a:r>
            <a:endParaRPr b="0" lang="en-US" sz="13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Shape 36"/>
          <p:cNvSpPr/>
          <p:nvPr/>
        </p:nvSpPr>
        <p:spPr>
          <a:xfrm>
            <a:off x="8275320" y="4032360"/>
            <a:ext cx="2605680" cy="658080"/>
          </a:xfrm>
          <a:prstGeom prst="roundRect">
            <a:avLst>
              <a:gd name="adj" fmla="val 16667"/>
            </a:avLst>
          </a:prstGeom>
          <a:solidFill>
            <a:srgbClr val="f0fdfa"/>
          </a:solidFill>
          <a:ln w="12700">
            <a:solidFill>
              <a:srgbClr val="99f6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Text 37"/>
          <p:cNvSpPr/>
          <p:nvPr/>
        </p:nvSpPr>
        <p:spPr>
          <a:xfrm>
            <a:off x="8385120" y="4197240"/>
            <a:ext cx="31968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14b8a6"/>
                </a:solidFill>
                <a:effectLst/>
                <a:uFillTx/>
                <a:latin typeface="Arial"/>
              </a:rPr>
              <a:t>6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Text 38"/>
          <p:cNvSpPr/>
          <p:nvPr/>
        </p:nvSpPr>
        <p:spPr>
          <a:xfrm>
            <a:off x="8778240" y="4197240"/>
            <a:ext cx="191988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92500" lnSpcReduction="9999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Техника в быту и рынок</a:t>
            </a:r>
            <a:endParaRPr b="0" lang="en-US" sz="13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Shape 39"/>
          <p:cNvSpPr/>
          <p:nvPr/>
        </p:nvSpPr>
        <p:spPr>
          <a:xfrm>
            <a:off x="7680960" y="2377440"/>
            <a:ext cx="548640" cy="360"/>
          </a:xfrm>
          <a:prstGeom prst="line">
            <a:avLst/>
          </a:prstGeom>
          <a:ln w="25400">
            <a:solidFill>
              <a:srgbClr val="cbd5e1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Shape 40"/>
          <p:cNvSpPr/>
          <p:nvPr/>
        </p:nvSpPr>
        <p:spPr>
          <a:xfrm flipH="1">
            <a:off x="7680960" y="2852640"/>
            <a:ext cx="548640" cy="530640"/>
          </a:xfrm>
          <a:prstGeom prst="line">
            <a:avLst/>
          </a:prstGeom>
          <a:ln w="25400">
            <a:solidFill>
              <a:srgbClr val="cbd5e1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Shape 41"/>
          <p:cNvSpPr/>
          <p:nvPr/>
        </p:nvSpPr>
        <p:spPr>
          <a:xfrm>
            <a:off x="7680960" y="3693960"/>
            <a:ext cx="548640" cy="360"/>
          </a:xfrm>
          <a:prstGeom prst="line">
            <a:avLst/>
          </a:prstGeom>
          <a:ln w="25400">
            <a:solidFill>
              <a:srgbClr val="cbd5e1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7" name="Shap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8" name="Text 2"/>
          <p:cNvSpPr/>
          <p:nvPr/>
        </p:nvSpPr>
        <p:spPr>
          <a:xfrm>
            <a:off x="10332720" y="6473880"/>
            <a:ext cx="155412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94a3b8"/>
                </a:solidFill>
                <a:effectLst/>
                <a:uFillTx/>
                <a:latin typeface="Arial"/>
                <a:ea typeface="Arial"/>
              </a:rPr>
              <a:t>100ballnik.com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9" name="Text 3"/>
          <p:cNvSpPr/>
          <p:nvPr/>
        </p:nvSpPr>
        <p:spPr>
          <a:xfrm>
            <a:off x="502920" y="320040"/>
            <a:ext cx="110638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800" strike="noStrike" u="none">
                <a:solidFill>
                  <a:srgbClr val="12213a"/>
                </a:solidFill>
                <a:effectLst/>
                <a:uFillTx/>
                <a:latin typeface="Arial"/>
                <a:ea typeface="Arial"/>
              </a:rPr>
              <a:t>Итоговая причинно-следственная карта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0" name="Text 4"/>
          <p:cNvSpPr/>
          <p:nvPr/>
        </p:nvSpPr>
        <p:spPr>
          <a:xfrm>
            <a:off x="521280" y="822960"/>
            <a:ext cx="10789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Связь технологических изменений с повседневной жизнью и социальными процессами.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1" name="Shape 5"/>
          <p:cNvSpPr/>
          <p:nvPr/>
        </p:nvSpPr>
        <p:spPr>
          <a:xfrm>
            <a:off x="2468880" y="1737360"/>
            <a:ext cx="731520" cy="685800"/>
          </a:xfrm>
          <a:prstGeom prst="line">
            <a:avLst/>
          </a:prstGeom>
          <a:ln w="25400">
            <a:solidFill>
              <a:srgbClr val="6b728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2" name="Shape 6"/>
          <p:cNvSpPr/>
          <p:nvPr/>
        </p:nvSpPr>
        <p:spPr>
          <a:xfrm flipV="1">
            <a:off x="2468880" y="2423160"/>
            <a:ext cx="731520" cy="731520"/>
          </a:xfrm>
          <a:prstGeom prst="line">
            <a:avLst/>
          </a:prstGeom>
          <a:ln w="25400">
            <a:solidFill>
              <a:srgbClr val="6b728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3" name="Shape 7"/>
          <p:cNvSpPr/>
          <p:nvPr/>
        </p:nvSpPr>
        <p:spPr>
          <a:xfrm flipV="1">
            <a:off x="4754880" y="1737360"/>
            <a:ext cx="731520" cy="685800"/>
          </a:xfrm>
          <a:prstGeom prst="line">
            <a:avLst/>
          </a:prstGeom>
          <a:ln w="25400">
            <a:solidFill>
              <a:srgbClr val="6b728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4" name="Shape 8"/>
          <p:cNvSpPr/>
          <p:nvPr/>
        </p:nvSpPr>
        <p:spPr>
          <a:xfrm>
            <a:off x="4754880" y="2423160"/>
            <a:ext cx="731520" cy="731520"/>
          </a:xfrm>
          <a:prstGeom prst="line">
            <a:avLst/>
          </a:prstGeom>
          <a:ln w="25400">
            <a:solidFill>
              <a:srgbClr val="6b728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5" name="Shape 9"/>
          <p:cNvSpPr/>
          <p:nvPr/>
        </p:nvSpPr>
        <p:spPr>
          <a:xfrm flipV="1">
            <a:off x="7040880" y="2423160"/>
            <a:ext cx="731520" cy="731520"/>
          </a:xfrm>
          <a:prstGeom prst="line">
            <a:avLst/>
          </a:prstGeom>
          <a:ln w="25400">
            <a:solidFill>
              <a:srgbClr val="6b728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6" name="Shape 10"/>
          <p:cNvSpPr/>
          <p:nvPr/>
        </p:nvSpPr>
        <p:spPr>
          <a:xfrm>
            <a:off x="2468880" y="1737360"/>
            <a:ext cx="731520" cy="2926080"/>
          </a:xfrm>
          <a:prstGeom prst="line">
            <a:avLst/>
          </a:prstGeom>
          <a:ln w="25400">
            <a:solidFill>
              <a:srgbClr val="6b728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7" name="Shape 11"/>
          <p:cNvSpPr/>
          <p:nvPr/>
        </p:nvSpPr>
        <p:spPr>
          <a:xfrm>
            <a:off x="4754880" y="4663440"/>
            <a:ext cx="3017520" cy="360"/>
          </a:xfrm>
          <a:prstGeom prst="line">
            <a:avLst/>
          </a:prstGeom>
          <a:ln w="25400">
            <a:solidFill>
              <a:srgbClr val="6b728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8" name="Shape 12"/>
          <p:cNvSpPr/>
          <p:nvPr/>
        </p:nvSpPr>
        <p:spPr>
          <a:xfrm flipH="1">
            <a:off x="7772400" y="2423160"/>
            <a:ext cx="1554480" cy="2240280"/>
          </a:xfrm>
          <a:prstGeom prst="line">
            <a:avLst/>
          </a:prstGeom>
          <a:ln w="25400">
            <a:solidFill>
              <a:srgbClr val="6b728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9" name="Shape 13"/>
          <p:cNvSpPr/>
          <p:nvPr/>
        </p:nvSpPr>
        <p:spPr>
          <a:xfrm>
            <a:off x="960120" y="1417320"/>
            <a:ext cx="1691280" cy="69444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0" name="Text 14"/>
          <p:cNvSpPr/>
          <p:nvPr/>
        </p:nvSpPr>
        <p:spPr>
          <a:xfrm>
            <a:off x="1069920" y="1600200"/>
            <a:ext cx="146268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70000" lnSpcReduction="1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20" strike="noStrike" u="none">
                <a:solidFill>
                  <a:srgbClr val="2563eb"/>
                </a:solidFill>
                <a:effectLst/>
                <a:uFillTx/>
                <a:latin typeface="Arial"/>
              </a:rPr>
              <a:t>Промышленная революция</a:t>
            </a:r>
            <a:endParaRPr b="0" lang="en-US" sz="12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1" name="Shape 15"/>
          <p:cNvSpPr/>
          <p:nvPr/>
        </p:nvSpPr>
        <p:spPr>
          <a:xfrm>
            <a:off x="960120" y="2834640"/>
            <a:ext cx="1691280" cy="69444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2" name="Text 16"/>
          <p:cNvSpPr/>
          <p:nvPr/>
        </p:nvSpPr>
        <p:spPr>
          <a:xfrm>
            <a:off x="1069920" y="3017520"/>
            <a:ext cx="146268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85000" lnSpcReduction="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20" strike="noStrike" u="none">
                <a:solidFill>
                  <a:srgbClr val="14b8a6"/>
                </a:solidFill>
                <a:effectLst/>
                <a:uFillTx/>
                <a:latin typeface="Arial"/>
              </a:rPr>
              <a:t>Снижение смертности</a:t>
            </a:r>
            <a:endParaRPr b="0" lang="en-US" sz="12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3" name="Shape 17"/>
          <p:cNvSpPr/>
          <p:nvPr/>
        </p:nvSpPr>
        <p:spPr>
          <a:xfrm>
            <a:off x="3246120" y="2103120"/>
            <a:ext cx="1691280" cy="69444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4" name="Text 18"/>
          <p:cNvSpPr/>
          <p:nvPr/>
        </p:nvSpPr>
        <p:spPr>
          <a:xfrm>
            <a:off x="3355920" y="2286000"/>
            <a:ext cx="146268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20" strike="noStrike" u="none">
                <a:solidFill>
                  <a:srgbClr val="f59e0b"/>
                </a:solidFill>
                <a:effectLst/>
                <a:uFillTx/>
                <a:latin typeface="Arial"/>
              </a:rPr>
              <a:t>Рост населения</a:t>
            </a:r>
            <a:endParaRPr b="0" lang="en-US" sz="12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5" name="Shape 19"/>
          <p:cNvSpPr/>
          <p:nvPr/>
        </p:nvSpPr>
        <p:spPr>
          <a:xfrm>
            <a:off x="5532120" y="1417320"/>
            <a:ext cx="1691280" cy="69444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6" name="Text 20"/>
          <p:cNvSpPr/>
          <p:nvPr/>
        </p:nvSpPr>
        <p:spPr>
          <a:xfrm>
            <a:off x="5641920" y="1600200"/>
            <a:ext cx="146268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20" strike="noStrike" u="none">
                <a:solidFill>
                  <a:srgbClr val="7c3aed"/>
                </a:solidFill>
                <a:effectLst/>
                <a:uFillTx/>
                <a:latin typeface="Arial"/>
              </a:rPr>
              <a:t>Миграция</a:t>
            </a:r>
            <a:endParaRPr b="0" lang="en-US" sz="12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7" name="Shape 21"/>
          <p:cNvSpPr/>
          <p:nvPr/>
        </p:nvSpPr>
        <p:spPr>
          <a:xfrm>
            <a:off x="5532120" y="2834640"/>
            <a:ext cx="1691280" cy="69444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8" name="Text 22"/>
          <p:cNvSpPr/>
          <p:nvPr/>
        </p:nvSpPr>
        <p:spPr>
          <a:xfrm>
            <a:off x="5641920" y="3017520"/>
            <a:ext cx="146268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20" strike="noStrike" u="none">
                <a:solidFill>
                  <a:srgbClr val="dc2626"/>
                </a:solidFill>
                <a:effectLst/>
                <a:uFillTx/>
                <a:latin typeface="Arial"/>
              </a:rPr>
              <a:t>Урбанизация</a:t>
            </a:r>
            <a:endParaRPr b="0" lang="en-US" sz="12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9" name="Shape 23"/>
          <p:cNvSpPr/>
          <p:nvPr/>
        </p:nvSpPr>
        <p:spPr>
          <a:xfrm>
            <a:off x="7818120" y="2103120"/>
            <a:ext cx="1691280" cy="69444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0" name="Text 24"/>
          <p:cNvSpPr/>
          <p:nvPr/>
        </p:nvSpPr>
        <p:spPr>
          <a:xfrm>
            <a:off x="7927920" y="2286000"/>
            <a:ext cx="146268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20" strike="noStrike" u="none">
                <a:solidFill>
                  <a:srgbClr val="dc2626"/>
                </a:solidFill>
                <a:effectLst/>
                <a:uFillTx/>
                <a:latin typeface="Arial"/>
              </a:rPr>
              <a:t>Рабочий вопрос</a:t>
            </a:r>
            <a:endParaRPr b="0" lang="en-US" sz="12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1" name="Shape 25"/>
          <p:cNvSpPr/>
          <p:nvPr/>
        </p:nvSpPr>
        <p:spPr>
          <a:xfrm>
            <a:off x="3246120" y="4343400"/>
            <a:ext cx="1691280" cy="69444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2" name="Text 26"/>
          <p:cNvSpPr/>
          <p:nvPr/>
        </p:nvSpPr>
        <p:spPr>
          <a:xfrm>
            <a:off x="3355920" y="4526280"/>
            <a:ext cx="146268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85000" lnSpcReduction="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20" strike="noStrike" u="none">
                <a:solidFill>
                  <a:srgbClr val="16a34a"/>
                </a:solidFill>
                <a:effectLst/>
                <a:uFillTx/>
                <a:latin typeface="Arial"/>
              </a:rPr>
              <a:t>Повседневная техника</a:t>
            </a:r>
            <a:endParaRPr b="0" lang="en-US" sz="12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3" name="Shape 27"/>
          <p:cNvSpPr/>
          <p:nvPr/>
        </p:nvSpPr>
        <p:spPr>
          <a:xfrm>
            <a:off x="7818120" y="4343400"/>
            <a:ext cx="1691280" cy="69444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4" name="Text 28"/>
          <p:cNvSpPr/>
          <p:nvPr/>
        </p:nvSpPr>
        <p:spPr>
          <a:xfrm>
            <a:off x="7927920" y="4526280"/>
            <a:ext cx="146268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20" strike="noStrike" u="none">
                <a:solidFill>
                  <a:srgbClr val="2563eb"/>
                </a:solidFill>
                <a:effectLst/>
                <a:uFillTx/>
                <a:latin typeface="Arial"/>
              </a:rPr>
              <a:t>Массовый рынок</a:t>
            </a:r>
            <a:endParaRPr b="0" lang="en-US" sz="12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5" name="Text 29"/>
          <p:cNvSpPr/>
          <p:nvPr/>
        </p:nvSpPr>
        <p:spPr>
          <a:xfrm>
            <a:off x="1005840" y="5806440"/>
            <a:ext cx="1014948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70000" lnSpcReduction="1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50" strike="noStrike" u="none">
                <a:solidFill>
                  <a:srgbClr val="12213a"/>
                </a:solidFill>
                <a:effectLst/>
                <a:uFillTx/>
                <a:latin typeface="Arial"/>
              </a:rPr>
              <a:t>Главный вывод: новое общество возникло не из одной причины, а из цепи взаимосвязанных демографических, технологических, санитарных и социальных изменений.</a:t>
            </a:r>
            <a:endParaRPr b="0" lang="en-US" sz="14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7" name="Shap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8" name="Text 2"/>
          <p:cNvSpPr/>
          <p:nvPr/>
        </p:nvSpPr>
        <p:spPr>
          <a:xfrm>
            <a:off x="10332720" y="6473880"/>
            <a:ext cx="155412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94a3b8"/>
                </a:solidFill>
                <a:effectLst/>
                <a:uFillTx/>
                <a:latin typeface="Arial"/>
                <a:ea typeface="Arial"/>
              </a:rPr>
              <a:t>100ballnik.com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9" name="Text 3"/>
          <p:cNvSpPr/>
          <p:nvPr/>
        </p:nvSpPr>
        <p:spPr>
          <a:xfrm>
            <a:off x="502920" y="320040"/>
            <a:ext cx="110638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800" strike="noStrike" u="none">
                <a:solidFill>
                  <a:srgbClr val="12213a"/>
                </a:solidFill>
                <a:effectLst/>
                <a:uFillTx/>
                <a:latin typeface="Arial"/>
                <a:ea typeface="Arial"/>
              </a:rPr>
              <a:t>Вопросы для самопроверки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0" name="Text 4"/>
          <p:cNvSpPr/>
          <p:nvPr/>
        </p:nvSpPr>
        <p:spPr>
          <a:xfrm>
            <a:off x="521280" y="822960"/>
            <a:ext cx="10789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Проверьте, насколько вы поняли логику параграфа.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1" name="Shape 5"/>
          <p:cNvSpPr/>
          <p:nvPr/>
        </p:nvSpPr>
        <p:spPr>
          <a:xfrm>
            <a:off x="731520" y="1234440"/>
            <a:ext cx="10972440" cy="4983120"/>
          </a:xfrm>
          <a:prstGeom prst="roundRect">
            <a:avLst>
              <a:gd name="adj" fmla="val 2202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2" name="Text 6"/>
          <p:cNvSpPr/>
          <p:nvPr/>
        </p:nvSpPr>
        <p:spPr>
          <a:xfrm>
            <a:off x="1051560" y="1600200"/>
            <a:ext cx="1033236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47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1. Что такое демографический переход и почему он привёл к росту населения?</a:t>
            </a:r>
            <a:endParaRPr b="0" lang="en-US" sz="147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3" name="Text 7"/>
          <p:cNvSpPr/>
          <p:nvPr/>
        </p:nvSpPr>
        <p:spPr>
          <a:xfrm>
            <a:off x="1051560" y="2221920"/>
            <a:ext cx="1033236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47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2. Почему инфекционные заболевания начали отступать в XIX в.?</a:t>
            </a:r>
            <a:endParaRPr b="0" lang="en-US" sz="147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4" name="Text 8"/>
          <p:cNvSpPr/>
          <p:nvPr/>
        </p:nvSpPr>
        <p:spPr>
          <a:xfrm>
            <a:off x="1051560" y="2843640"/>
            <a:ext cx="1033236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47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3. Как связаны миграция, пауперизм и урбанизация?</a:t>
            </a:r>
            <a:endParaRPr b="0" lang="en-US" sz="147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5" name="Text 9"/>
          <p:cNvSpPr/>
          <p:nvPr/>
        </p:nvSpPr>
        <p:spPr>
          <a:xfrm>
            <a:off x="1051560" y="3465720"/>
            <a:ext cx="1033236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47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4. Чем классы отличались от сословий?</a:t>
            </a:r>
            <a:endParaRPr b="0" lang="en-US" sz="147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6" name="Text 10"/>
          <p:cNvSpPr/>
          <p:nvPr/>
        </p:nvSpPr>
        <p:spPr>
          <a:xfrm>
            <a:off x="1051560" y="4087440"/>
            <a:ext cx="1033236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47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5. Почему рабочий вопрос стал одной из главных социальных проблем?</a:t>
            </a:r>
            <a:endParaRPr b="0" lang="en-US" sz="147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7" name="Text 11"/>
          <p:cNvSpPr/>
          <p:nvPr/>
        </p:nvSpPr>
        <p:spPr>
          <a:xfrm>
            <a:off x="1051560" y="4709160"/>
            <a:ext cx="1033236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47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6. Как велосипед, автомобиль, телефон и почта изменили повседневность?</a:t>
            </a:r>
            <a:endParaRPr b="0" lang="en-US" sz="147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8" name="Text 12"/>
          <p:cNvSpPr/>
          <p:nvPr/>
        </p:nvSpPr>
        <p:spPr>
          <a:xfrm>
            <a:off x="1051560" y="5330880"/>
            <a:ext cx="1033236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47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7. Почему возникновение массового рынка связано с индустриализацией?</a:t>
            </a:r>
            <a:endParaRPr b="0" lang="en-US" sz="147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0" name="Shap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1" name="Text 2"/>
          <p:cNvSpPr/>
          <p:nvPr/>
        </p:nvSpPr>
        <p:spPr>
          <a:xfrm>
            <a:off x="10332720" y="6473880"/>
            <a:ext cx="155412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94a3b8"/>
                </a:solidFill>
                <a:effectLst/>
                <a:uFillTx/>
                <a:latin typeface="Arial"/>
                <a:ea typeface="Arial"/>
              </a:rPr>
              <a:t>100ballnik.com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2" name="Text 3"/>
          <p:cNvSpPr/>
          <p:nvPr/>
        </p:nvSpPr>
        <p:spPr>
          <a:xfrm>
            <a:off x="502920" y="320040"/>
            <a:ext cx="110638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800" strike="noStrike" u="none">
                <a:solidFill>
                  <a:srgbClr val="12213a"/>
                </a:solidFill>
                <a:effectLst/>
                <a:uFillTx/>
                <a:latin typeface="Arial"/>
                <a:ea typeface="Arial"/>
              </a:rPr>
              <a:t>Итоговый тест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3" name="Text 4"/>
          <p:cNvSpPr/>
          <p:nvPr/>
        </p:nvSpPr>
        <p:spPr>
          <a:xfrm>
            <a:off x="521280" y="822960"/>
            <a:ext cx="10789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Выберите один правильный ответ.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4" name="Shape 5"/>
          <p:cNvSpPr/>
          <p:nvPr/>
        </p:nvSpPr>
        <p:spPr>
          <a:xfrm>
            <a:off x="594360" y="1097280"/>
            <a:ext cx="10972440" cy="5394600"/>
          </a:xfrm>
          <a:prstGeom prst="roundRect">
            <a:avLst>
              <a:gd name="adj" fmla="val 2034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5" name="Text 6"/>
          <p:cNvSpPr/>
          <p:nvPr/>
        </p:nvSpPr>
        <p:spPr>
          <a:xfrm>
            <a:off x="914400" y="1389960"/>
            <a:ext cx="475452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70" strike="noStrike" u="none">
                <a:solidFill>
                  <a:srgbClr val="12213a"/>
                </a:solidFill>
                <a:effectLst/>
                <a:uFillTx/>
                <a:latin typeface="Arial"/>
              </a:rPr>
              <a:t>1. Главная причина резкого роста населения Европы:</a:t>
            </a:r>
            <a:endParaRPr b="0" lang="en-US" sz="117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6" name="Text 7"/>
          <p:cNvSpPr/>
          <p:nvPr/>
        </p:nvSpPr>
        <p:spPr>
          <a:xfrm>
            <a:off x="6355080" y="1389960"/>
            <a:ext cx="466308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7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А) рост рождаемости  Б) падение смертности  В) рост войн</a:t>
            </a:r>
            <a:endParaRPr b="0" lang="en-US" sz="117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7" name="Text 8"/>
          <p:cNvSpPr/>
          <p:nvPr/>
        </p:nvSpPr>
        <p:spPr>
          <a:xfrm>
            <a:off x="914400" y="1956960"/>
            <a:ext cx="475452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70" strike="noStrike" u="none">
                <a:solidFill>
                  <a:srgbClr val="12213a"/>
                </a:solidFill>
                <a:effectLst/>
                <a:uFillTx/>
                <a:latin typeface="Arial"/>
              </a:rPr>
              <a:t>2. «Великое зловоние» связано с:</a:t>
            </a:r>
            <a:endParaRPr b="0" lang="en-US" sz="117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8" name="Text 9"/>
          <p:cNvSpPr/>
          <p:nvPr/>
        </p:nvSpPr>
        <p:spPr>
          <a:xfrm>
            <a:off x="6355080" y="1956960"/>
            <a:ext cx="466308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7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А) Парижем  Б) Лондоном и Темзой  В) Нью-Йорком</a:t>
            </a:r>
            <a:endParaRPr b="0" lang="en-US" sz="117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9" name="Text 10"/>
          <p:cNvSpPr/>
          <p:nvPr/>
        </p:nvSpPr>
        <p:spPr>
          <a:xfrm>
            <a:off x="914400" y="2523600"/>
            <a:ext cx="475452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70" strike="noStrike" u="none">
                <a:solidFill>
                  <a:srgbClr val="12213a"/>
                </a:solidFill>
                <a:effectLst/>
                <a:uFillTx/>
                <a:latin typeface="Arial"/>
              </a:rPr>
              <a:t>3. Снятие рукоятки водяного насоса связано с именем:</a:t>
            </a:r>
            <a:endParaRPr b="0" lang="en-US" sz="117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0" name="Text 11"/>
          <p:cNvSpPr/>
          <p:nvPr/>
        </p:nvSpPr>
        <p:spPr>
          <a:xfrm>
            <a:off x="6355080" y="2523600"/>
            <a:ext cx="466308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7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А) Джон Сноу  Б) Луи Пастер  В) Томас Эдисон</a:t>
            </a:r>
            <a:endParaRPr b="0" lang="en-US" sz="117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1" name="Text 12"/>
          <p:cNvSpPr/>
          <p:nvPr/>
        </p:nvSpPr>
        <p:spPr>
          <a:xfrm>
            <a:off x="914400" y="3090600"/>
            <a:ext cx="475452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70" strike="noStrike" u="none">
                <a:solidFill>
                  <a:srgbClr val="12213a"/>
                </a:solidFill>
                <a:effectLst/>
                <a:uFillTx/>
                <a:latin typeface="Arial"/>
              </a:rPr>
              <a:t>4. Пауперизм — это:</a:t>
            </a:r>
            <a:endParaRPr b="0" lang="en-US" sz="117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2" name="Text 13"/>
          <p:cNvSpPr/>
          <p:nvPr/>
        </p:nvSpPr>
        <p:spPr>
          <a:xfrm>
            <a:off x="6355080" y="3090600"/>
            <a:ext cx="466308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7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А) массовая бедность  Б) рост грамотности  В) новая техника</a:t>
            </a:r>
            <a:endParaRPr b="0" lang="en-US" sz="117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3" name="Text 14"/>
          <p:cNvSpPr/>
          <p:nvPr/>
        </p:nvSpPr>
        <p:spPr>
          <a:xfrm>
            <a:off x="914400" y="3657600"/>
            <a:ext cx="475452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70" strike="noStrike" u="none">
                <a:solidFill>
                  <a:srgbClr val="12213a"/>
                </a:solidFill>
                <a:effectLst/>
                <a:uFillTx/>
                <a:latin typeface="Arial"/>
              </a:rPr>
              <a:t>5. Первый массовый индивидуальный транспорт:</a:t>
            </a:r>
            <a:endParaRPr b="0" lang="en-US" sz="117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4" name="Text 15"/>
          <p:cNvSpPr/>
          <p:nvPr/>
        </p:nvSpPr>
        <p:spPr>
          <a:xfrm>
            <a:off x="6355080" y="3657600"/>
            <a:ext cx="466308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7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А) автомобиль  Б) велосипед  В) аэроплан</a:t>
            </a:r>
            <a:endParaRPr b="0" lang="en-US" sz="117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5" name="Text 16"/>
          <p:cNvSpPr/>
          <p:nvPr/>
        </p:nvSpPr>
        <p:spPr>
          <a:xfrm>
            <a:off x="914400" y="4224600"/>
            <a:ext cx="475452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70" strike="noStrike" u="none">
                <a:solidFill>
                  <a:srgbClr val="12213a"/>
                </a:solidFill>
                <a:effectLst/>
                <a:uFillTx/>
                <a:latin typeface="Arial"/>
              </a:rPr>
              <a:t>6. Модель Т стала доступнее благодаря:</a:t>
            </a:r>
            <a:endParaRPr b="0" lang="en-US" sz="117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6" name="Text 17"/>
          <p:cNvSpPr/>
          <p:nvPr/>
        </p:nvSpPr>
        <p:spPr>
          <a:xfrm>
            <a:off x="6355080" y="4224600"/>
            <a:ext cx="466308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92500" lnSpcReduction="9999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7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А) ручной сборке  Б) стандартизации и конвейеру  В) отказу от шин</a:t>
            </a:r>
            <a:endParaRPr b="0" lang="en-US" sz="117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7" name="Text 18"/>
          <p:cNvSpPr/>
          <p:nvPr/>
        </p:nvSpPr>
        <p:spPr>
          <a:xfrm>
            <a:off x="914400" y="4791600"/>
            <a:ext cx="475452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70" strike="noStrike" u="none">
                <a:solidFill>
                  <a:srgbClr val="12213a"/>
                </a:solidFill>
                <a:effectLst/>
                <a:uFillTx/>
                <a:latin typeface="Arial"/>
              </a:rPr>
              <a:t>7. «Чёрный пенни» — это:</a:t>
            </a:r>
            <a:endParaRPr b="0" lang="en-US" sz="117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8" name="Text 19"/>
          <p:cNvSpPr/>
          <p:nvPr/>
        </p:nvSpPr>
        <p:spPr>
          <a:xfrm>
            <a:off x="6355080" y="4791600"/>
            <a:ext cx="466308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7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А) монета  Б) первая почтовая марка  В) телефонный аппарат</a:t>
            </a:r>
            <a:endParaRPr b="0" lang="en-US" sz="117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9" name="Text 20"/>
          <p:cNvSpPr/>
          <p:nvPr/>
        </p:nvSpPr>
        <p:spPr>
          <a:xfrm>
            <a:off x="914400" y="5358240"/>
            <a:ext cx="475452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70" strike="noStrike" u="none">
                <a:solidFill>
                  <a:srgbClr val="12213a"/>
                </a:solidFill>
                <a:effectLst/>
                <a:uFillTx/>
                <a:latin typeface="Arial"/>
              </a:rPr>
              <a:t>8. Массовый рынок формировался благодаря:</a:t>
            </a:r>
            <a:endParaRPr b="0" lang="en-US" sz="117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0" name="Text 21"/>
          <p:cNvSpPr/>
          <p:nvPr/>
        </p:nvSpPr>
        <p:spPr>
          <a:xfrm>
            <a:off x="6355080" y="5358240"/>
            <a:ext cx="466308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77500" lnSpcReduction="19999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7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А) удешевлению товаров  Б) исчезновению транспорта  В) снижению грамотности</a:t>
            </a:r>
            <a:endParaRPr b="0" lang="en-US" sz="117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2" name="Shap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12213a"/>
          </a:solidFill>
          <a:ln w="12700">
            <a:solidFill>
              <a:srgbClr val="12213a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3" name="Text 2"/>
          <p:cNvSpPr/>
          <p:nvPr/>
        </p:nvSpPr>
        <p:spPr>
          <a:xfrm>
            <a:off x="10332720" y="6473880"/>
            <a:ext cx="155412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94a3b8"/>
                </a:solidFill>
                <a:effectLst/>
                <a:uFillTx/>
                <a:latin typeface="Arial"/>
                <a:ea typeface="Arial"/>
              </a:rPr>
              <a:t>100ballnik.com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4" name="Text 3"/>
          <p:cNvSpPr/>
          <p:nvPr/>
        </p:nvSpPr>
        <p:spPr>
          <a:xfrm>
            <a:off x="502920" y="320040"/>
            <a:ext cx="110638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800" strike="noStrike" u="none">
                <a:solidFill>
                  <a:srgbClr val="12213a"/>
                </a:solidFill>
                <a:effectLst/>
                <a:uFillTx/>
                <a:latin typeface="Arial"/>
                <a:ea typeface="Arial"/>
              </a:rPr>
              <a:t>Ответы и итоговый вывод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5" name="Text 4"/>
          <p:cNvSpPr/>
          <p:nvPr/>
        </p:nvSpPr>
        <p:spPr>
          <a:xfrm>
            <a:off x="521280" y="822960"/>
            <a:ext cx="10789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Проверка теста и главная мысль урока.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6" name="Shape 5"/>
          <p:cNvSpPr/>
          <p:nvPr/>
        </p:nvSpPr>
        <p:spPr>
          <a:xfrm>
            <a:off x="731520" y="1234440"/>
            <a:ext cx="3977280" cy="4388760"/>
          </a:xfrm>
          <a:prstGeom prst="roundRect">
            <a:avLst>
              <a:gd name="adj" fmla="val 2759"/>
            </a:avLst>
          </a:prstGeom>
          <a:solidFill>
            <a:srgbClr val="eff6ff"/>
          </a:solidFill>
          <a:ln w="12700">
            <a:solidFill>
              <a:srgbClr val="bfdbf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7" name="Text 6"/>
          <p:cNvSpPr/>
          <p:nvPr/>
        </p:nvSpPr>
        <p:spPr>
          <a:xfrm>
            <a:off x="1051560" y="1572840"/>
            <a:ext cx="32914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trike="noStrike" u="none">
                <a:solidFill>
                  <a:srgbClr val="2563eb"/>
                </a:solidFill>
                <a:effectLst/>
                <a:uFillTx/>
                <a:latin typeface="Arial"/>
              </a:rPr>
              <a:t>Ответы к тесту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8" name="Text 7"/>
          <p:cNvSpPr/>
          <p:nvPr/>
        </p:nvSpPr>
        <p:spPr>
          <a:xfrm>
            <a:off x="1828800" y="2148840"/>
            <a:ext cx="1828440" cy="22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1 — Б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2 — Б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3 — А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4 — А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5 — Б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6 — Б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7 — Б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8 — А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9" name="Shape 8"/>
          <p:cNvSpPr/>
          <p:nvPr/>
        </p:nvSpPr>
        <p:spPr>
          <a:xfrm>
            <a:off x="5166360" y="1234440"/>
            <a:ext cx="6263280" cy="4388760"/>
          </a:xfrm>
          <a:prstGeom prst="roundRect">
            <a:avLst>
              <a:gd name="adj" fmla="val 2500"/>
            </a:avLst>
          </a:prstGeom>
          <a:solidFill>
            <a:srgbClr val="ecfdf5"/>
          </a:solidFill>
          <a:ln w="12700">
            <a:solidFill>
              <a:srgbClr val="a7f3d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0" name="Text 9"/>
          <p:cNvSpPr/>
          <p:nvPr/>
        </p:nvSpPr>
        <p:spPr>
          <a:xfrm>
            <a:off x="5486400" y="1572840"/>
            <a:ext cx="56689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trike="noStrike" u="none">
                <a:solidFill>
                  <a:srgbClr val="16a34a"/>
                </a:solidFill>
                <a:effectLst/>
                <a:uFillTx/>
                <a:latin typeface="Arial"/>
              </a:rPr>
              <a:t>Итог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1" name="Text 10"/>
          <p:cNvSpPr/>
          <p:nvPr/>
        </p:nvSpPr>
        <p:spPr>
          <a:xfrm>
            <a:off x="5623560" y="2240280"/>
            <a:ext cx="5348880" cy="150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720" rIns="720" tIns="720" bIns="72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В XIX — начале XX в. традиционное аграрное общество быстро превращалось в современное индустриальное: росло население, развивались города, расширялась мобильность, обострялся рабочий вопрос, а техника и массовый рынок меняли повседневную жизнь.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2" name="Text 11"/>
          <p:cNvSpPr/>
          <p:nvPr/>
        </p:nvSpPr>
        <p:spPr>
          <a:xfrm>
            <a:off x="5669280" y="4343400"/>
            <a:ext cx="52574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lnSpcReduction="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5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Основа презентации: § 2 «Общество в движении», учебник В. Р. Мединского, А. О. Чубарьяна, 9 класс, 2025.</a:t>
            </a:r>
            <a:endParaRPr b="0" lang="en-US" sz="11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Shap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14b8a6"/>
          </a:solidFill>
          <a:ln w="12700">
            <a:solidFill>
              <a:srgbClr val="14b8a6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Text 2"/>
          <p:cNvSpPr/>
          <p:nvPr/>
        </p:nvSpPr>
        <p:spPr>
          <a:xfrm>
            <a:off x="10332720" y="6473880"/>
            <a:ext cx="155412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94a3b8"/>
                </a:solidFill>
                <a:effectLst/>
                <a:uFillTx/>
                <a:latin typeface="Arial"/>
                <a:ea typeface="Arial"/>
              </a:rPr>
              <a:t>100ballnik.com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Text 3"/>
          <p:cNvSpPr/>
          <p:nvPr/>
        </p:nvSpPr>
        <p:spPr>
          <a:xfrm>
            <a:off x="502920" y="320040"/>
            <a:ext cx="110638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800" strike="noStrike" u="none">
                <a:solidFill>
                  <a:srgbClr val="12213a"/>
                </a:solidFill>
                <a:effectLst/>
                <a:uFillTx/>
                <a:latin typeface="Arial"/>
                <a:ea typeface="Arial"/>
              </a:rPr>
              <a:t>Главная перемена: от аграрного к индустриальному обществу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Text 4"/>
          <p:cNvSpPr/>
          <p:nvPr/>
        </p:nvSpPr>
        <p:spPr>
          <a:xfrm>
            <a:off x="521280" y="822960"/>
            <a:ext cx="10789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Параграф показывает не только технику, но и перемены в людях, городах и привычках.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Shape 5"/>
          <p:cNvSpPr/>
          <p:nvPr/>
        </p:nvSpPr>
        <p:spPr>
          <a:xfrm>
            <a:off x="3474720" y="3246120"/>
            <a:ext cx="914400" cy="360"/>
          </a:xfrm>
          <a:prstGeom prst="line">
            <a:avLst/>
          </a:prstGeom>
          <a:ln w="25400">
            <a:solidFill>
              <a:srgbClr val="6b728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Shape 6"/>
          <p:cNvSpPr/>
          <p:nvPr/>
        </p:nvSpPr>
        <p:spPr>
          <a:xfrm>
            <a:off x="7726680" y="3246120"/>
            <a:ext cx="914400" cy="360"/>
          </a:xfrm>
          <a:prstGeom prst="line">
            <a:avLst/>
          </a:prstGeom>
          <a:ln w="25400">
            <a:solidFill>
              <a:srgbClr val="6b728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Shape 7"/>
          <p:cNvSpPr/>
          <p:nvPr/>
        </p:nvSpPr>
        <p:spPr>
          <a:xfrm>
            <a:off x="640080" y="1600200"/>
            <a:ext cx="2834280" cy="3291480"/>
          </a:xfrm>
          <a:prstGeom prst="roundRect">
            <a:avLst>
              <a:gd name="adj" fmla="val 3871"/>
            </a:avLst>
          </a:prstGeom>
          <a:solidFill>
            <a:srgbClr val="fff7ed"/>
          </a:solidFill>
          <a:ln w="12700">
            <a:solidFill>
              <a:srgbClr val="fed7a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Text 8"/>
          <p:cNvSpPr/>
          <p:nvPr/>
        </p:nvSpPr>
        <p:spPr>
          <a:xfrm>
            <a:off x="896040" y="1874520"/>
            <a:ext cx="233136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700" strike="noStrike" u="none">
                <a:solidFill>
                  <a:srgbClr val="f59e0b"/>
                </a:solidFill>
                <a:effectLst/>
                <a:uFillTx/>
                <a:latin typeface="Arial"/>
              </a:rPr>
              <a:t>Традиционное общество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Text 9"/>
          <p:cNvSpPr/>
          <p:nvPr/>
        </p:nvSpPr>
        <p:spPr>
          <a:xfrm>
            <a:off x="914400" y="2423160"/>
            <a:ext cx="2239920" cy="178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080" rIns="1080" tIns="1080" bIns="1080" anchor="ctr">
            <a:normAutofit/>
          </a:bodyPr>
          <a:p>
            <a:r>
              <a:rPr b="0" lang="en-US" sz="135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медленный рост населения</a:t>
            </a:r>
            <a:endParaRPr b="0" lang="en-US" sz="13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en-US" sz="135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высокая смертность</a:t>
            </a:r>
            <a:endParaRPr b="0" lang="en-US" sz="13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en-US" sz="135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сословные перегородки</a:t>
            </a:r>
            <a:endParaRPr b="0" lang="en-US" sz="13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35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ремесло и деревня</a:t>
            </a:r>
            <a:endParaRPr b="0" lang="en-US" sz="13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Shape 10"/>
          <p:cNvSpPr/>
          <p:nvPr/>
        </p:nvSpPr>
        <p:spPr>
          <a:xfrm>
            <a:off x="4434840" y="1417320"/>
            <a:ext cx="3245760" cy="3657240"/>
          </a:xfrm>
          <a:prstGeom prst="roundRect">
            <a:avLst>
              <a:gd name="adj" fmla="val 3380"/>
            </a:avLst>
          </a:prstGeom>
          <a:solidFill>
            <a:srgbClr val="eff6ff"/>
          </a:solidFill>
          <a:ln w="12700">
            <a:solidFill>
              <a:srgbClr val="bfdbf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Text 11"/>
          <p:cNvSpPr/>
          <p:nvPr/>
        </p:nvSpPr>
        <p:spPr>
          <a:xfrm>
            <a:off x="4754880" y="1719000"/>
            <a:ext cx="265140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700" strike="noStrike" u="none">
                <a:solidFill>
                  <a:srgbClr val="2563eb"/>
                </a:solidFill>
                <a:effectLst/>
                <a:uFillTx/>
                <a:latin typeface="Arial"/>
              </a:rPr>
              <a:t>Механизм изменений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Text 12"/>
          <p:cNvSpPr/>
          <p:nvPr/>
        </p:nvSpPr>
        <p:spPr>
          <a:xfrm>
            <a:off x="4800600" y="2331720"/>
            <a:ext cx="2422800" cy="196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080" rIns="1080" tIns="1080" bIns="1080" anchor="ctr">
            <a:normAutofit/>
          </a:bodyPr>
          <a:p>
            <a:r>
              <a:rPr b="0" lang="en-US" sz="135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промышленная революция</a:t>
            </a:r>
            <a:endParaRPr b="0" lang="en-US" sz="13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en-US" sz="135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санитария и медицина</a:t>
            </a:r>
            <a:endParaRPr b="0" lang="en-US" sz="13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en-US" sz="135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транспортная революция</a:t>
            </a:r>
            <a:endParaRPr b="0" lang="en-US" sz="13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35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демократизация</a:t>
            </a:r>
            <a:endParaRPr b="0" lang="en-US" sz="13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Shape 13"/>
          <p:cNvSpPr/>
          <p:nvPr/>
        </p:nvSpPr>
        <p:spPr>
          <a:xfrm>
            <a:off x="8686800" y="1600200"/>
            <a:ext cx="2834280" cy="3291480"/>
          </a:xfrm>
          <a:prstGeom prst="roundRect">
            <a:avLst>
              <a:gd name="adj" fmla="val 3871"/>
            </a:avLst>
          </a:prstGeom>
          <a:solidFill>
            <a:srgbClr val="ecfdf5"/>
          </a:solidFill>
          <a:ln w="12700">
            <a:solidFill>
              <a:srgbClr val="a7f3d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Text 14"/>
          <p:cNvSpPr/>
          <p:nvPr/>
        </p:nvSpPr>
        <p:spPr>
          <a:xfrm>
            <a:off x="8933760" y="1874520"/>
            <a:ext cx="233136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700" strike="noStrike" u="none">
                <a:solidFill>
                  <a:srgbClr val="16a34a"/>
                </a:solidFill>
                <a:effectLst/>
                <a:uFillTx/>
                <a:latin typeface="Arial"/>
              </a:rPr>
              <a:t>Индустриальное общество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Text 15"/>
          <p:cNvSpPr/>
          <p:nvPr/>
        </p:nvSpPr>
        <p:spPr>
          <a:xfrm>
            <a:off x="8979480" y="2423160"/>
            <a:ext cx="2239920" cy="178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080" rIns="1080" tIns="1080" bIns="1080" anchor="ctr">
            <a:normAutofit/>
          </a:bodyPr>
          <a:p>
            <a:r>
              <a:rPr b="0" lang="en-US" sz="135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рост городов</a:t>
            </a:r>
            <a:endParaRPr b="0" lang="en-US" sz="13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en-US" sz="135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классы и мобильность</a:t>
            </a:r>
            <a:endParaRPr b="0" lang="en-US" sz="13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en-US" sz="135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наёмный труд</a:t>
            </a:r>
            <a:endParaRPr b="0" lang="en-US" sz="13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35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массовый рынок</a:t>
            </a:r>
            <a:endParaRPr b="0" lang="en-US" sz="13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Text 16"/>
          <p:cNvSpPr/>
          <p:nvPr/>
        </p:nvSpPr>
        <p:spPr>
          <a:xfrm>
            <a:off x="3108960" y="5760720"/>
            <a:ext cx="60346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trike="noStrike" u="none">
                <a:solidFill>
                  <a:srgbClr val="12213a"/>
                </a:solidFill>
                <a:effectLst/>
                <a:uFillTx/>
                <a:latin typeface="Arial"/>
              </a:rPr>
              <a:t>Причина → процесс → социальное последствие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Shap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" name="Text 2"/>
          <p:cNvSpPr/>
          <p:nvPr/>
        </p:nvSpPr>
        <p:spPr>
          <a:xfrm>
            <a:off x="10332720" y="6473880"/>
            <a:ext cx="155412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94a3b8"/>
                </a:solidFill>
                <a:effectLst/>
                <a:uFillTx/>
                <a:latin typeface="Arial"/>
                <a:ea typeface="Arial"/>
              </a:rPr>
              <a:t>100ballnik.com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Text 3"/>
          <p:cNvSpPr/>
          <p:nvPr/>
        </p:nvSpPr>
        <p:spPr>
          <a:xfrm>
            <a:off x="502920" y="320040"/>
            <a:ext cx="110638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85000" lnSpcReduction="9999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800" strike="noStrike" u="none">
                <a:solidFill>
                  <a:srgbClr val="12213a"/>
                </a:solidFill>
                <a:effectLst/>
                <a:uFillTx/>
                <a:latin typeface="Arial"/>
                <a:ea typeface="Arial"/>
              </a:rPr>
              <a:t>Демографическая революция: население Европы выросло в 2,5 раза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Text 4"/>
          <p:cNvSpPr/>
          <p:nvPr/>
        </p:nvSpPr>
        <p:spPr>
          <a:xfrm>
            <a:off x="521280" y="822960"/>
            <a:ext cx="10789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Учебник связывает рост не с увеличением рождаемости, а с падением смертности.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Shape 5"/>
          <p:cNvSpPr/>
          <p:nvPr/>
        </p:nvSpPr>
        <p:spPr>
          <a:xfrm>
            <a:off x="640080" y="1280160"/>
            <a:ext cx="5760360" cy="4708800"/>
          </a:xfrm>
          <a:prstGeom prst="roundRect">
            <a:avLst>
              <a:gd name="adj" fmla="val 2330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Text 6"/>
          <p:cNvSpPr/>
          <p:nvPr/>
        </p:nvSpPr>
        <p:spPr>
          <a:xfrm>
            <a:off x="914400" y="1591200"/>
            <a:ext cx="43887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trike="noStrike" u="none">
                <a:solidFill>
                  <a:srgbClr val="12213a"/>
                </a:solidFill>
                <a:effectLst/>
                <a:uFillTx/>
                <a:latin typeface="Arial"/>
              </a:rPr>
              <a:t>Численность населения Европы, млн человек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Text 7"/>
          <p:cNvSpPr/>
          <p:nvPr/>
        </p:nvSpPr>
        <p:spPr>
          <a:xfrm>
            <a:off x="1005840" y="2148840"/>
            <a:ext cx="137124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1800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Shape 8"/>
          <p:cNvSpPr/>
          <p:nvPr/>
        </p:nvSpPr>
        <p:spPr>
          <a:xfrm>
            <a:off x="2423160" y="2167200"/>
            <a:ext cx="3382920" cy="164160"/>
          </a:xfrm>
          <a:prstGeom prst="roundRect">
            <a:avLst>
              <a:gd name="adj" fmla="val 22222"/>
            </a:avLst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Shape 9"/>
          <p:cNvSpPr/>
          <p:nvPr/>
        </p:nvSpPr>
        <p:spPr>
          <a:xfrm>
            <a:off x="2423160" y="2167200"/>
            <a:ext cx="1271880" cy="164160"/>
          </a:xfrm>
          <a:prstGeom prst="roundRect">
            <a:avLst>
              <a:gd name="adj" fmla="val 22222"/>
            </a:avLst>
          </a:prstGeom>
          <a:solidFill>
            <a:srgbClr val="38bdf8"/>
          </a:solidFill>
          <a:ln w="12700">
            <a:solidFill>
              <a:srgbClr val="38bdf8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Text 10"/>
          <p:cNvSpPr/>
          <p:nvPr/>
        </p:nvSpPr>
        <p:spPr>
          <a:xfrm>
            <a:off x="5897880" y="2148840"/>
            <a:ext cx="73116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188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Text 11"/>
          <p:cNvSpPr/>
          <p:nvPr/>
        </p:nvSpPr>
        <p:spPr>
          <a:xfrm>
            <a:off x="1005840" y="2834640"/>
            <a:ext cx="137124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1850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Shape 12"/>
          <p:cNvSpPr/>
          <p:nvPr/>
        </p:nvSpPr>
        <p:spPr>
          <a:xfrm>
            <a:off x="2423160" y="2853000"/>
            <a:ext cx="3382920" cy="164160"/>
          </a:xfrm>
          <a:prstGeom prst="roundRect">
            <a:avLst>
              <a:gd name="adj" fmla="val 22222"/>
            </a:avLst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Shape 13"/>
          <p:cNvSpPr/>
          <p:nvPr/>
        </p:nvSpPr>
        <p:spPr>
          <a:xfrm>
            <a:off x="2423160" y="2853000"/>
            <a:ext cx="1799640" cy="164160"/>
          </a:xfrm>
          <a:prstGeom prst="roundRect">
            <a:avLst>
              <a:gd name="adj" fmla="val 22222"/>
            </a:avLst>
          </a:prstGeom>
          <a:solidFill>
            <a:srgbClr val="14b8a6"/>
          </a:solidFill>
          <a:ln w="12700">
            <a:solidFill>
              <a:srgbClr val="14b8a6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Text 14"/>
          <p:cNvSpPr/>
          <p:nvPr/>
        </p:nvSpPr>
        <p:spPr>
          <a:xfrm>
            <a:off x="5897880" y="2834640"/>
            <a:ext cx="73116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266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Text 15"/>
          <p:cNvSpPr/>
          <p:nvPr/>
        </p:nvSpPr>
        <p:spPr>
          <a:xfrm>
            <a:off x="1005840" y="3520440"/>
            <a:ext cx="137124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1900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Shape 16"/>
          <p:cNvSpPr/>
          <p:nvPr/>
        </p:nvSpPr>
        <p:spPr>
          <a:xfrm>
            <a:off x="2423160" y="3538800"/>
            <a:ext cx="3382920" cy="164160"/>
          </a:xfrm>
          <a:prstGeom prst="roundRect">
            <a:avLst>
              <a:gd name="adj" fmla="val 22222"/>
            </a:avLst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Shape 17"/>
          <p:cNvSpPr/>
          <p:nvPr/>
        </p:nvSpPr>
        <p:spPr>
          <a:xfrm>
            <a:off x="2423160" y="3538800"/>
            <a:ext cx="2712960" cy="164160"/>
          </a:xfrm>
          <a:prstGeom prst="roundRect">
            <a:avLst>
              <a:gd name="adj" fmla="val 22222"/>
            </a:avLst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Text 18"/>
          <p:cNvSpPr/>
          <p:nvPr/>
        </p:nvSpPr>
        <p:spPr>
          <a:xfrm>
            <a:off x="5897880" y="3520440"/>
            <a:ext cx="73116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401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Text 19"/>
          <p:cNvSpPr/>
          <p:nvPr/>
        </p:nvSpPr>
        <p:spPr>
          <a:xfrm>
            <a:off x="1005840" y="4206240"/>
            <a:ext cx="137124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1914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Shape 20"/>
          <p:cNvSpPr/>
          <p:nvPr/>
        </p:nvSpPr>
        <p:spPr>
          <a:xfrm>
            <a:off x="2423160" y="4224600"/>
            <a:ext cx="3382920" cy="164160"/>
          </a:xfrm>
          <a:prstGeom prst="roundRect">
            <a:avLst>
              <a:gd name="adj" fmla="val 22222"/>
            </a:avLst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Shape 21"/>
          <p:cNvSpPr/>
          <p:nvPr/>
        </p:nvSpPr>
        <p:spPr>
          <a:xfrm>
            <a:off x="2423160" y="4224600"/>
            <a:ext cx="3166560" cy="164160"/>
          </a:xfrm>
          <a:prstGeom prst="roundRect">
            <a:avLst>
              <a:gd name="adj" fmla="val 22222"/>
            </a:avLst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0" name="Text 22"/>
          <p:cNvSpPr/>
          <p:nvPr/>
        </p:nvSpPr>
        <p:spPr>
          <a:xfrm>
            <a:off x="5897880" y="4206240"/>
            <a:ext cx="73116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468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Shape 23"/>
          <p:cNvSpPr/>
          <p:nvPr/>
        </p:nvSpPr>
        <p:spPr>
          <a:xfrm>
            <a:off x="1005840" y="5074920"/>
            <a:ext cx="4937760" cy="360"/>
          </a:xfrm>
          <a:prstGeom prst="line">
            <a:avLst/>
          </a:prstGeom>
          <a:ln w="12700">
            <a:solidFill>
              <a:srgbClr val="cbd5e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Text 24"/>
          <p:cNvSpPr/>
          <p:nvPr/>
        </p:nvSpPr>
        <p:spPr>
          <a:xfrm>
            <a:off x="1005840" y="5303520"/>
            <a:ext cx="493740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5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Данные параграфа: 1800 — 188 млн; 1914 — 468 млн.</a:t>
            </a:r>
            <a:endParaRPr b="0" lang="en-US" sz="11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Shape 25"/>
          <p:cNvSpPr/>
          <p:nvPr/>
        </p:nvSpPr>
        <p:spPr>
          <a:xfrm>
            <a:off x="6720840" y="1280160"/>
            <a:ext cx="4800240" cy="4708800"/>
          </a:xfrm>
          <a:prstGeom prst="roundRect">
            <a:avLst>
              <a:gd name="adj" fmla="val 2330"/>
            </a:avLst>
          </a:prstGeom>
          <a:solidFill>
            <a:srgbClr val="eff6ff"/>
          </a:solidFill>
          <a:ln w="12700">
            <a:solidFill>
              <a:srgbClr val="bfdbf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Text 26"/>
          <p:cNvSpPr/>
          <p:nvPr/>
        </p:nvSpPr>
        <p:spPr>
          <a:xfrm>
            <a:off x="7086600" y="1627560"/>
            <a:ext cx="402300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700" strike="noStrike" u="none">
                <a:solidFill>
                  <a:srgbClr val="2563eb"/>
                </a:solidFill>
                <a:effectLst/>
                <a:uFillTx/>
                <a:latin typeface="Arial"/>
              </a:rPr>
              <a:t>Почему смертность снижалась?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Text 27"/>
          <p:cNvSpPr/>
          <p:nvPr/>
        </p:nvSpPr>
        <p:spPr>
          <a:xfrm>
            <a:off x="7086600" y="2148840"/>
            <a:ext cx="3977280" cy="246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080" rIns="1080" tIns="1080" bIns="1080" anchor="ctr">
            <a:normAutofit/>
          </a:bodyPr>
          <a:p>
            <a:r>
              <a:rPr b="0" lang="en-US" sz="142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промышленная революция дала новые возможности</a:t>
            </a:r>
            <a:endParaRPr b="0" lang="en-US" sz="14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en-US" sz="142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разрушение сословий облегчало вступление в брак</a:t>
            </a:r>
            <a:endParaRPr b="0" lang="en-US" sz="14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en-US" sz="142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войны XIX века наносили меньший демографический урон</a:t>
            </a:r>
            <a:endParaRPr b="0" lang="en-US" sz="14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42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санитария и гигиена стали важнейшим фактором</a:t>
            </a:r>
            <a:endParaRPr b="0" lang="en-US" sz="14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Text 28"/>
          <p:cNvSpPr/>
          <p:nvPr/>
        </p:nvSpPr>
        <p:spPr>
          <a:xfrm>
            <a:off x="7086600" y="4983480"/>
            <a:ext cx="39772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720" rIns="720" tIns="720" bIns="72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12213a"/>
                </a:solidFill>
                <a:effectLst/>
                <a:uFillTx/>
                <a:latin typeface="Arial"/>
              </a:rPr>
              <a:t>Ключ: рождаемость ещё высокая, смертность уже низкая.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Shap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9" name="Text 2"/>
          <p:cNvSpPr/>
          <p:nvPr/>
        </p:nvSpPr>
        <p:spPr>
          <a:xfrm>
            <a:off x="10332720" y="6473880"/>
            <a:ext cx="155412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94a3b8"/>
                </a:solidFill>
                <a:effectLst/>
                <a:uFillTx/>
                <a:latin typeface="Arial"/>
                <a:ea typeface="Arial"/>
              </a:rPr>
              <a:t>100ballnik.com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 3"/>
          <p:cNvSpPr/>
          <p:nvPr/>
        </p:nvSpPr>
        <p:spPr>
          <a:xfrm>
            <a:off x="502920" y="320040"/>
            <a:ext cx="110638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85000" lnSpcReduction="9999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800" strike="noStrike" u="none">
                <a:solidFill>
                  <a:srgbClr val="12213a"/>
                </a:solidFill>
                <a:effectLst/>
                <a:uFillTx/>
                <a:latin typeface="Arial"/>
                <a:ea typeface="Arial"/>
              </a:rPr>
              <a:t>Демографический переход: «ножницы» рождаемости и смертности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Text 4"/>
          <p:cNvSpPr/>
          <p:nvPr/>
        </p:nvSpPr>
        <p:spPr>
          <a:xfrm>
            <a:off x="521280" y="822960"/>
            <a:ext cx="10789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Наглядная схема из объяснения учебника.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Shape 5"/>
          <p:cNvSpPr/>
          <p:nvPr/>
        </p:nvSpPr>
        <p:spPr>
          <a:xfrm>
            <a:off x="685800" y="1325880"/>
            <a:ext cx="10835280" cy="43887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Shape 6"/>
          <p:cNvSpPr/>
          <p:nvPr/>
        </p:nvSpPr>
        <p:spPr>
          <a:xfrm>
            <a:off x="1417320" y="4846320"/>
            <a:ext cx="8686800" cy="360"/>
          </a:xfrm>
          <a:prstGeom prst="line">
            <a:avLst/>
          </a:prstGeom>
          <a:ln w="25400">
            <a:solidFill>
              <a:srgbClr val="cbd5e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Text 7"/>
          <p:cNvSpPr/>
          <p:nvPr/>
        </p:nvSpPr>
        <p:spPr>
          <a:xfrm>
            <a:off x="914400" y="5120640"/>
            <a:ext cx="14626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традиционное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общество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Text 8"/>
          <p:cNvSpPr/>
          <p:nvPr/>
        </p:nvSpPr>
        <p:spPr>
          <a:xfrm>
            <a:off x="4937760" y="5120640"/>
            <a:ext cx="14626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XIX век: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переход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Text 9"/>
          <p:cNvSpPr/>
          <p:nvPr/>
        </p:nvSpPr>
        <p:spPr>
          <a:xfrm>
            <a:off x="8961120" y="5120640"/>
            <a:ext cx="14626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XX век: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сближение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Shape 10"/>
          <p:cNvSpPr/>
          <p:nvPr/>
        </p:nvSpPr>
        <p:spPr>
          <a:xfrm>
            <a:off x="1463040" y="1828800"/>
            <a:ext cx="8686800" cy="365760"/>
          </a:xfrm>
          <a:prstGeom prst="line">
            <a:avLst/>
          </a:prstGeom>
          <a:ln w="38100">
            <a:solidFill>
              <a:srgbClr val="dc262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Shape 11"/>
          <p:cNvSpPr/>
          <p:nvPr/>
        </p:nvSpPr>
        <p:spPr>
          <a:xfrm>
            <a:off x="1463040" y="2148840"/>
            <a:ext cx="4389120" cy="2148840"/>
          </a:xfrm>
          <a:prstGeom prst="line">
            <a:avLst/>
          </a:prstGeom>
          <a:ln w="38100">
            <a:solidFill>
              <a:srgbClr val="2563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Shape 12"/>
          <p:cNvSpPr/>
          <p:nvPr/>
        </p:nvSpPr>
        <p:spPr>
          <a:xfrm flipV="1">
            <a:off x="5852160" y="2651760"/>
            <a:ext cx="4297680" cy="1645920"/>
          </a:xfrm>
          <a:prstGeom prst="line">
            <a:avLst/>
          </a:prstGeom>
          <a:ln w="38100">
            <a:solidFill>
              <a:srgbClr val="2563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Text 13"/>
          <p:cNvSpPr/>
          <p:nvPr/>
        </p:nvSpPr>
        <p:spPr>
          <a:xfrm>
            <a:off x="8641080" y="2240280"/>
            <a:ext cx="159984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dc2626"/>
                </a:solidFill>
                <a:effectLst/>
                <a:uFillTx/>
                <a:latin typeface="Arial"/>
              </a:rPr>
              <a:t>рождаемость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" name="Text 14"/>
          <p:cNvSpPr/>
          <p:nvPr/>
        </p:nvSpPr>
        <p:spPr>
          <a:xfrm>
            <a:off x="6629400" y="3840480"/>
            <a:ext cx="146268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2563eb"/>
                </a:solidFill>
                <a:effectLst/>
                <a:uFillTx/>
                <a:latin typeface="Arial"/>
              </a:rPr>
              <a:t>смертность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Shape 15"/>
          <p:cNvSpPr/>
          <p:nvPr/>
        </p:nvSpPr>
        <p:spPr>
          <a:xfrm>
            <a:off x="1097280" y="1325880"/>
            <a:ext cx="2194200" cy="822600"/>
          </a:xfrm>
          <a:prstGeom prst="roundRect">
            <a:avLst>
              <a:gd name="adj" fmla="val 13333"/>
            </a:avLst>
          </a:prstGeom>
          <a:solidFill>
            <a:srgbClr val="fef2f2"/>
          </a:solidFill>
          <a:ln w="12700">
            <a:solidFill>
              <a:srgbClr val="fecac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Text 16"/>
          <p:cNvSpPr/>
          <p:nvPr/>
        </p:nvSpPr>
        <p:spPr>
          <a:xfrm>
            <a:off x="1298520" y="159120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lnSpcReduction="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высокая рождаемость</a:t>
            </a:r>
            <a:endParaRPr b="0" lang="en-US" sz="11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высокая смертность</a:t>
            </a:r>
            <a:endParaRPr b="0" lang="en-US" sz="11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Shape 17"/>
          <p:cNvSpPr/>
          <p:nvPr/>
        </p:nvSpPr>
        <p:spPr>
          <a:xfrm>
            <a:off x="4572000" y="1325880"/>
            <a:ext cx="2651400" cy="822600"/>
          </a:xfrm>
          <a:prstGeom prst="roundRect">
            <a:avLst>
              <a:gd name="adj" fmla="val 13333"/>
            </a:avLst>
          </a:prstGeom>
          <a:solidFill>
            <a:srgbClr val="eff6ff"/>
          </a:solidFill>
          <a:ln w="12700">
            <a:solidFill>
              <a:srgbClr val="bfdbf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Text 18"/>
          <p:cNvSpPr/>
          <p:nvPr/>
        </p:nvSpPr>
        <p:spPr>
          <a:xfrm>
            <a:off x="4800600" y="1581840"/>
            <a:ext cx="219420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lnSpcReduction="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«ножницы» раскрыты:</a:t>
            </a:r>
            <a:endParaRPr b="0" lang="en-US" sz="11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смертность падает</a:t>
            </a:r>
            <a:endParaRPr b="0" lang="en-US" sz="11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Shape 19"/>
          <p:cNvSpPr/>
          <p:nvPr/>
        </p:nvSpPr>
        <p:spPr>
          <a:xfrm>
            <a:off x="8229600" y="1325880"/>
            <a:ext cx="2194200" cy="822600"/>
          </a:xfrm>
          <a:prstGeom prst="roundRect">
            <a:avLst>
              <a:gd name="adj" fmla="val 13333"/>
            </a:avLst>
          </a:prstGeom>
          <a:solidFill>
            <a:srgbClr val="f0fdfa"/>
          </a:solidFill>
          <a:ln w="12700">
            <a:solidFill>
              <a:srgbClr val="99f6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Text 20"/>
          <p:cNvSpPr/>
          <p:nvPr/>
        </p:nvSpPr>
        <p:spPr>
          <a:xfrm>
            <a:off x="8430840" y="159120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lnSpcReduction="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низкая рождаемость</a:t>
            </a:r>
            <a:endParaRPr b="0" lang="en-US" sz="11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низкая смертность</a:t>
            </a:r>
            <a:endParaRPr b="0" lang="en-US" sz="11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Text 21"/>
          <p:cNvSpPr/>
          <p:nvPr/>
        </p:nvSpPr>
        <p:spPr>
          <a:xfrm>
            <a:off x="1874520" y="5897880"/>
            <a:ext cx="8412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12213a"/>
                </a:solidFill>
                <a:effectLst/>
                <a:uFillTx/>
                <a:latin typeface="Arial"/>
              </a:rPr>
              <a:t>Демографический переход — период, когда рождаемость ещё остаётся высокой, а смертность уже становится низкой.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Shap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Text 2"/>
          <p:cNvSpPr/>
          <p:nvPr/>
        </p:nvSpPr>
        <p:spPr>
          <a:xfrm>
            <a:off x="10332720" y="6473880"/>
            <a:ext cx="155412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94a3b8"/>
                </a:solidFill>
                <a:effectLst/>
                <a:uFillTx/>
                <a:latin typeface="Arial"/>
                <a:ea typeface="Arial"/>
              </a:rPr>
              <a:t>100ballnik.com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Text 3"/>
          <p:cNvSpPr/>
          <p:nvPr/>
        </p:nvSpPr>
        <p:spPr>
          <a:xfrm>
            <a:off x="502920" y="320040"/>
            <a:ext cx="110638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800" strike="noStrike" u="none">
                <a:solidFill>
                  <a:srgbClr val="12213a"/>
                </a:solidFill>
                <a:effectLst/>
                <a:uFillTx/>
                <a:latin typeface="Arial"/>
                <a:ea typeface="Arial"/>
              </a:rPr>
              <a:t>Причинно-следственная цепочка демографического взрыва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" name="Text 4"/>
          <p:cNvSpPr/>
          <p:nvPr/>
        </p:nvSpPr>
        <p:spPr>
          <a:xfrm>
            <a:off x="521280" y="822960"/>
            <a:ext cx="10789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Рост населения стал одновременно вызовом и ресурсом индустриализации.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Shape 5"/>
          <p:cNvSpPr/>
          <p:nvPr/>
        </p:nvSpPr>
        <p:spPr>
          <a:xfrm>
            <a:off x="2377440" y="2148840"/>
            <a:ext cx="320040" cy="360"/>
          </a:xfrm>
          <a:prstGeom prst="line">
            <a:avLst/>
          </a:prstGeom>
          <a:ln w="25400">
            <a:solidFill>
              <a:srgbClr val="6b728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Shape 6"/>
          <p:cNvSpPr/>
          <p:nvPr/>
        </p:nvSpPr>
        <p:spPr>
          <a:xfrm>
            <a:off x="4251960" y="2148840"/>
            <a:ext cx="320040" cy="360"/>
          </a:xfrm>
          <a:prstGeom prst="line">
            <a:avLst/>
          </a:prstGeom>
          <a:ln w="25400">
            <a:solidFill>
              <a:srgbClr val="6b728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Shape 7"/>
          <p:cNvSpPr/>
          <p:nvPr/>
        </p:nvSpPr>
        <p:spPr>
          <a:xfrm>
            <a:off x="6126480" y="2148840"/>
            <a:ext cx="320040" cy="360"/>
          </a:xfrm>
          <a:prstGeom prst="line">
            <a:avLst/>
          </a:prstGeom>
          <a:ln w="25400">
            <a:solidFill>
              <a:srgbClr val="6b728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Shape 8"/>
          <p:cNvSpPr/>
          <p:nvPr/>
        </p:nvSpPr>
        <p:spPr>
          <a:xfrm>
            <a:off x="8001000" y="2148840"/>
            <a:ext cx="320040" cy="360"/>
          </a:xfrm>
          <a:prstGeom prst="line">
            <a:avLst/>
          </a:prstGeom>
          <a:ln w="25400">
            <a:solidFill>
              <a:srgbClr val="6b728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Shape 9"/>
          <p:cNvSpPr/>
          <p:nvPr/>
        </p:nvSpPr>
        <p:spPr>
          <a:xfrm>
            <a:off x="5394960" y="2560320"/>
            <a:ext cx="360" cy="1417320"/>
          </a:xfrm>
          <a:prstGeom prst="line">
            <a:avLst/>
          </a:prstGeom>
          <a:ln w="25400">
            <a:solidFill>
              <a:srgbClr val="6b728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Shape 10"/>
          <p:cNvSpPr/>
          <p:nvPr/>
        </p:nvSpPr>
        <p:spPr>
          <a:xfrm flipH="1">
            <a:off x="6035040" y="2560320"/>
            <a:ext cx="1280160" cy="1417320"/>
          </a:xfrm>
          <a:prstGeom prst="line">
            <a:avLst/>
          </a:prstGeom>
          <a:ln w="25400">
            <a:solidFill>
              <a:srgbClr val="6b728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Shape 11"/>
          <p:cNvSpPr/>
          <p:nvPr/>
        </p:nvSpPr>
        <p:spPr>
          <a:xfrm>
            <a:off x="914400" y="1828800"/>
            <a:ext cx="1599840" cy="658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Text 12"/>
          <p:cNvSpPr/>
          <p:nvPr/>
        </p:nvSpPr>
        <p:spPr>
          <a:xfrm>
            <a:off x="1024200" y="2002680"/>
            <a:ext cx="137124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77500" lnSpcReduction="1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80" strike="noStrike" u="none">
                <a:solidFill>
                  <a:srgbClr val="2563eb"/>
                </a:solidFill>
                <a:effectLst/>
                <a:uFillTx/>
                <a:latin typeface="Arial"/>
              </a:rPr>
              <a:t>Падение смертности</a:t>
            </a:r>
            <a:endParaRPr b="0" lang="en-US" sz="12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Shape 13"/>
          <p:cNvSpPr/>
          <p:nvPr/>
        </p:nvSpPr>
        <p:spPr>
          <a:xfrm>
            <a:off x="2788920" y="1828800"/>
            <a:ext cx="1599840" cy="658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Text 14"/>
          <p:cNvSpPr/>
          <p:nvPr/>
        </p:nvSpPr>
        <p:spPr>
          <a:xfrm>
            <a:off x="2898720" y="2002680"/>
            <a:ext cx="137124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80" strike="noStrike" u="none">
                <a:solidFill>
                  <a:srgbClr val="14b8a6"/>
                </a:solidFill>
                <a:effectLst/>
                <a:uFillTx/>
                <a:latin typeface="Arial"/>
              </a:rPr>
              <a:t>Рост населения</a:t>
            </a:r>
            <a:endParaRPr b="0" lang="en-US" sz="12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Shape 15"/>
          <p:cNvSpPr/>
          <p:nvPr/>
        </p:nvSpPr>
        <p:spPr>
          <a:xfrm>
            <a:off x="4663440" y="1828800"/>
            <a:ext cx="1599840" cy="658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Text 16"/>
          <p:cNvSpPr/>
          <p:nvPr/>
        </p:nvSpPr>
        <p:spPr>
          <a:xfrm>
            <a:off x="4773240" y="2002680"/>
            <a:ext cx="137124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80" strike="noStrike" u="none">
                <a:solidFill>
                  <a:srgbClr val="f59e0b"/>
                </a:solidFill>
                <a:effectLst/>
                <a:uFillTx/>
                <a:latin typeface="Arial"/>
              </a:rPr>
              <a:t>«Лишние» руки</a:t>
            </a:r>
            <a:endParaRPr b="0" lang="en-US" sz="12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Shape 17"/>
          <p:cNvSpPr/>
          <p:nvPr/>
        </p:nvSpPr>
        <p:spPr>
          <a:xfrm>
            <a:off x="6537960" y="1828800"/>
            <a:ext cx="1599840" cy="658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" name="Text 18"/>
          <p:cNvSpPr/>
          <p:nvPr/>
        </p:nvSpPr>
        <p:spPr>
          <a:xfrm>
            <a:off x="6647760" y="2002680"/>
            <a:ext cx="137124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80" strike="noStrike" u="none">
                <a:solidFill>
                  <a:srgbClr val="7c3aed"/>
                </a:solidFill>
                <a:effectLst/>
                <a:uFillTx/>
                <a:latin typeface="Arial"/>
              </a:rPr>
              <a:t>Миграция</a:t>
            </a:r>
            <a:endParaRPr b="0" lang="en-US" sz="12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Shape 19"/>
          <p:cNvSpPr/>
          <p:nvPr/>
        </p:nvSpPr>
        <p:spPr>
          <a:xfrm>
            <a:off x="8412480" y="1828800"/>
            <a:ext cx="1599840" cy="658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Text 20"/>
          <p:cNvSpPr/>
          <p:nvPr/>
        </p:nvSpPr>
        <p:spPr>
          <a:xfrm>
            <a:off x="8522280" y="2002680"/>
            <a:ext cx="137124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80" strike="noStrike" u="none">
                <a:solidFill>
                  <a:srgbClr val="dc2626"/>
                </a:solidFill>
                <a:effectLst/>
                <a:uFillTx/>
                <a:latin typeface="Arial"/>
              </a:rPr>
              <a:t>Урбанизация</a:t>
            </a:r>
            <a:endParaRPr b="0" lang="en-US" sz="12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Shape 21"/>
          <p:cNvSpPr/>
          <p:nvPr/>
        </p:nvSpPr>
        <p:spPr>
          <a:xfrm>
            <a:off x="4663440" y="4069080"/>
            <a:ext cx="1599840" cy="658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Text 22"/>
          <p:cNvSpPr/>
          <p:nvPr/>
        </p:nvSpPr>
        <p:spPr>
          <a:xfrm>
            <a:off x="4773240" y="4242960"/>
            <a:ext cx="137124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77500" lnSpcReduction="1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80" strike="noStrike" u="none">
                <a:solidFill>
                  <a:srgbClr val="16a34a"/>
                </a:solidFill>
                <a:effectLst/>
                <a:uFillTx/>
                <a:latin typeface="Arial"/>
              </a:rPr>
              <a:t>Рабочая сила фабрик</a:t>
            </a:r>
            <a:endParaRPr b="0" lang="en-US" sz="12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Shape 23"/>
          <p:cNvSpPr/>
          <p:nvPr/>
        </p:nvSpPr>
        <p:spPr>
          <a:xfrm>
            <a:off x="868680" y="5074920"/>
            <a:ext cx="10286640" cy="639720"/>
          </a:xfrm>
          <a:prstGeom prst="roundRect">
            <a:avLst>
              <a:gd name="adj" fmla="val 17143"/>
            </a:avLst>
          </a:prstGeom>
          <a:solidFill>
            <a:srgbClr val="fff7ed"/>
          </a:solidFill>
          <a:ln w="12700">
            <a:solidFill>
              <a:srgbClr val="fed7a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Text 24"/>
          <p:cNvSpPr/>
          <p:nvPr/>
        </p:nvSpPr>
        <p:spPr>
          <a:xfrm>
            <a:off x="1143000" y="5321880"/>
            <a:ext cx="973800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70000" lnSpcReduction="1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3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Вывод: болезненный демографический взрыв создал пауперизм, но одновременно обеспечил промышленную революцию большим количеством свободных рабочих рук.</a:t>
            </a:r>
            <a:endParaRPr b="0" lang="en-US" sz="13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Shap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6" name="Text 2"/>
          <p:cNvSpPr/>
          <p:nvPr/>
        </p:nvSpPr>
        <p:spPr>
          <a:xfrm>
            <a:off x="10332720" y="6473880"/>
            <a:ext cx="155412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94a3b8"/>
                </a:solidFill>
                <a:effectLst/>
                <a:uFillTx/>
                <a:latin typeface="Arial"/>
                <a:ea typeface="Arial"/>
              </a:rPr>
              <a:t>100ballnik.com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7" name="Text 3"/>
          <p:cNvSpPr/>
          <p:nvPr/>
        </p:nvSpPr>
        <p:spPr>
          <a:xfrm>
            <a:off x="502920" y="320040"/>
            <a:ext cx="110638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800" strike="noStrike" u="none">
                <a:solidFill>
                  <a:srgbClr val="12213a"/>
                </a:solidFill>
                <a:effectLst/>
                <a:uFillTx/>
                <a:latin typeface="Arial"/>
                <a:ea typeface="Arial"/>
              </a:rPr>
              <a:t>Санитария: от городской антисанитарии к канализации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Text 4"/>
          <p:cNvSpPr/>
          <p:nvPr/>
        </p:nvSpPr>
        <p:spPr>
          <a:xfrm>
            <a:off x="521280" y="822960"/>
            <a:ext cx="10789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Исторический пример: «великое зловоние» Темзы 1858 г.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59" name="Image 0" descr="/mnt/data/great_stink.jpg"/>
          <p:cNvPicPr/>
          <p:nvPr/>
        </p:nvPicPr>
        <p:blipFill>
          <a:blip r:embed="rId1"/>
          <a:srcRect l="36" t="0" r="36" b="0"/>
          <a:stretch/>
        </p:blipFill>
        <p:spPr>
          <a:xfrm>
            <a:off x="685800" y="1234440"/>
            <a:ext cx="4937400" cy="3291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0" name="Shape 5"/>
          <p:cNvSpPr/>
          <p:nvPr/>
        </p:nvSpPr>
        <p:spPr>
          <a:xfrm>
            <a:off x="5989320" y="1234440"/>
            <a:ext cx="5440320" cy="3291480"/>
          </a:xfrm>
          <a:prstGeom prst="roundRect">
            <a:avLst>
              <a:gd name="adj" fmla="val 3333"/>
            </a:avLst>
          </a:prstGeom>
          <a:solidFill>
            <a:srgbClr val="fff7ed"/>
          </a:solidFill>
          <a:ln w="12700">
            <a:solidFill>
              <a:srgbClr val="fed7a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Text 6"/>
          <p:cNvSpPr/>
          <p:nvPr/>
        </p:nvSpPr>
        <p:spPr>
          <a:xfrm>
            <a:off x="6309360" y="1554480"/>
            <a:ext cx="4800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70000" lnSpcReduction="19999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trike="noStrike" u="none">
                <a:solidFill>
                  <a:srgbClr val="dc2626"/>
                </a:solidFill>
                <a:effectLst/>
                <a:uFillTx/>
                <a:latin typeface="Arial"/>
              </a:rPr>
              <a:t>Лондон, 1858: запах убедил сильнее медицинских доводов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Text 7"/>
          <p:cNvSpPr/>
          <p:nvPr/>
        </p:nvSpPr>
        <p:spPr>
          <a:xfrm>
            <a:off x="6355080" y="2148840"/>
            <a:ext cx="4571640" cy="173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080" rIns="1080" tIns="1080" bIns="1080" anchor="ctr">
            <a:normAutofit/>
          </a:bodyPr>
          <a:p>
            <a:r>
              <a:rPr b="0" lang="en-US" sz="135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Темза и притоки переполнены сточными водами</a:t>
            </a:r>
            <a:endParaRPr b="0" lang="en-US" sz="13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en-US" sz="135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парламент прерывает заседания</a:t>
            </a:r>
            <a:endParaRPr b="0" lang="en-US" sz="13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en-US" sz="135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в палате общин вешают шторы с хлорной известью</a:t>
            </a:r>
            <a:endParaRPr b="0" lang="en-US" sz="13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350" strike="noStrike" u="none">
                <a:solidFill>
                  <a:srgbClr val="111827"/>
                </a:solidFill>
                <a:effectLst/>
                <a:uFillTx/>
                <a:latin typeface="Arial"/>
                <a:ea typeface="Arial"/>
              </a:rPr>
              <a:t>• принято решение о канализации и водоснабжении (1859—1865)</a:t>
            </a:r>
            <a:endParaRPr b="0" lang="en-US" sz="13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Shape 8"/>
          <p:cNvSpPr/>
          <p:nvPr/>
        </p:nvSpPr>
        <p:spPr>
          <a:xfrm>
            <a:off x="685800" y="4800600"/>
            <a:ext cx="10743840" cy="776880"/>
          </a:xfrm>
          <a:prstGeom prst="roundRect">
            <a:avLst>
              <a:gd name="adj" fmla="val 14118"/>
            </a:avLst>
          </a:prstGeom>
          <a:solidFill>
            <a:srgbClr val="fef2f2"/>
          </a:solidFill>
          <a:ln w="12700">
            <a:solidFill>
              <a:srgbClr val="fecac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Text 9"/>
          <p:cNvSpPr/>
          <p:nvPr/>
        </p:nvSpPr>
        <p:spPr>
          <a:xfrm>
            <a:off x="960120" y="5074920"/>
            <a:ext cx="10149480" cy="21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62500" lnSpcReduction="1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5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Причина → следствие: антисанитария + загрязнённая вода → инфекции и холера → развитие канализации, вывоза мусора, уборки улиц → снижение инфекционных заболеваний.</a:t>
            </a:r>
            <a:endParaRPr b="0" lang="en-US" sz="13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Shap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14b8a6"/>
          </a:solidFill>
          <a:ln w="12700">
            <a:solidFill>
              <a:srgbClr val="14b8a6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Text 2"/>
          <p:cNvSpPr/>
          <p:nvPr/>
        </p:nvSpPr>
        <p:spPr>
          <a:xfrm>
            <a:off x="10332720" y="6473880"/>
            <a:ext cx="155412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94a3b8"/>
                </a:solidFill>
                <a:effectLst/>
                <a:uFillTx/>
                <a:latin typeface="Arial"/>
                <a:ea typeface="Arial"/>
              </a:rPr>
              <a:t>100ballnik.com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Text 3"/>
          <p:cNvSpPr/>
          <p:nvPr/>
        </p:nvSpPr>
        <p:spPr>
          <a:xfrm>
            <a:off x="502920" y="320040"/>
            <a:ext cx="110638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92500" lnSpcReduction="9999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800" strike="noStrike" u="none">
                <a:solidFill>
                  <a:srgbClr val="12213a"/>
                </a:solidFill>
                <a:effectLst/>
                <a:uFillTx/>
                <a:latin typeface="Arial"/>
                <a:ea typeface="Arial"/>
              </a:rPr>
              <a:t>Медицина и борьба с инфекциями: люди, изменившие привычки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Text 4"/>
          <p:cNvSpPr/>
          <p:nvPr/>
        </p:nvSpPr>
        <p:spPr>
          <a:xfrm>
            <a:off x="521280" y="822960"/>
            <a:ext cx="10789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В параграфе подчёркнута роль гигиены, статистики и микробиологии.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Shape 5"/>
          <p:cNvSpPr/>
          <p:nvPr/>
        </p:nvSpPr>
        <p:spPr>
          <a:xfrm>
            <a:off x="685800" y="1325880"/>
            <a:ext cx="3337200" cy="4205880"/>
          </a:xfrm>
          <a:prstGeom prst="roundRect">
            <a:avLst>
              <a:gd name="adj" fmla="val 3288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1" name="Image 0" descr="/mnt/data/semmelweis.jpg"/>
          <p:cNvPicPr/>
          <p:nvPr/>
        </p:nvPicPr>
        <p:blipFill>
          <a:blip r:embed="rId1"/>
          <a:srcRect l="0" t="10484" r="0" b="10484"/>
          <a:stretch/>
        </p:blipFill>
        <p:spPr>
          <a:xfrm>
            <a:off x="914400" y="1600200"/>
            <a:ext cx="1325520" cy="1416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2" name="Text 6"/>
          <p:cNvSpPr/>
          <p:nvPr/>
        </p:nvSpPr>
        <p:spPr>
          <a:xfrm>
            <a:off x="2423160" y="1691640"/>
            <a:ext cx="132552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92500" lnSpcReduction="19999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trike="noStrike" u="none">
                <a:solidFill>
                  <a:srgbClr val="12213a"/>
                </a:solidFill>
                <a:effectLst/>
                <a:uFillTx/>
                <a:latin typeface="Arial"/>
              </a:rPr>
              <a:t>Игнац Земмельвейс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Text 7"/>
          <p:cNvSpPr/>
          <p:nvPr/>
        </p:nvSpPr>
        <p:spPr>
          <a:xfrm>
            <a:off x="978480" y="3246120"/>
            <a:ext cx="2742840" cy="95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1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хлорный раствор для рук и инструментов; смертность в роддоме снизилась в 10 раз</a:t>
            </a:r>
            <a:endParaRPr b="0" lang="en-US" sz="12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Shape 8"/>
          <p:cNvSpPr/>
          <p:nvPr/>
        </p:nvSpPr>
        <p:spPr>
          <a:xfrm>
            <a:off x="4489560" y="1325880"/>
            <a:ext cx="3337200" cy="4205880"/>
          </a:xfrm>
          <a:prstGeom prst="roundRect">
            <a:avLst>
              <a:gd name="adj" fmla="val 3288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5" name="Image 1" descr="/mnt/data/john_snow.jpg"/>
          <p:cNvPicPr/>
          <p:nvPr/>
        </p:nvPicPr>
        <p:blipFill>
          <a:blip r:embed="rId2"/>
          <a:srcRect l="0" t="946" r="0" b="946"/>
          <a:stretch/>
        </p:blipFill>
        <p:spPr>
          <a:xfrm>
            <a:off x="4718160" y="1600200"/>
            <a:ext cx="1325520" cy="1416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6" name="Text 9"/>
          <p:cNvSpPr/>
          <p:nvPr/>
        </p:nvSpPr>
        <p:spPr>
          <a:xfrm>
            <a:off x="6226920" y="1691640"/>
            <a:ext cx="132552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trike="noStrike" u="none">
                <a:solidFill>
                  <a:srgbClr val="12213a"/>
                </a:solidFill>
                <a:effectLst/>
                <a:uFillTx/>
                <a:latin typeface="Arial"/>
              </a:rPr>
              <a:t>Джон Сноу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Text 10"/>
          <p:cNvSpPr/>
          <p:nvPr/>
        </p:nvSpPr>
        <p:spPr>
          <a:xfrm>
            <a:off x="4782240" y="3246120"/>
            <a:ext cx="2742840" cy="95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1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связал холеру с грязной водой; снял рукоятку насоса на Брод-стрит</a:t>
            </a:r>
            <a:endParaRPr b="0" lang="en-US" sz="12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Shape 11"/>
          <p:cNvSpPr/>
          <p:nvPr/>
        </p:nvSpPr>
        <p:spPr>
          <a:xfrm>
            <a:off x="8293680" y="1325880"/>
            <a:ext cx="3337200" cy="4205880"/>
          </a:xfrm>
          <a:prstGeom prst="roundRect">
            <a:avLst>
              <a:gd name="adj" fmla="val 3288"/>
            </a:avLst>
          </a:prstGeom>
          <a:solidFill>
            <a:srgbClr val="ffffff"/>
          </a:solidFill>
          <a:ln w="12700">
            <a:solidFill>
              <a:srgbClr val="e5e7e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9" name="Image 2" descr="/mnt/data/pasteur.jpg"/>
          <p:cNvPicPr/>
          <p:nvPr/>
        </p:nvPicPr>
        <p:blipFill>
          <a:blip r:embed="rId3"/>
          <a:srcRect l="0" t="4750" r="0" b="4750"/>
          <a:stretch/>
        </p:blipFill>
        <p:spPr>
          <a:xfrm>
            <a:off x="8522280" y="1600200"/>
            <a:ext cx="1325520" cy="1416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0" name="Text 12"/>
          <p:cNvSpPr/>
          <p:nvPr/>
        </p:nvSpPr>
        <p:spPr>
          <a:xfrm>
            <a:off x="10031040" y="1691640"/>
            <a:ext cx="132552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trike="noStrike" u="none">
                <a:solidFill>
                  <a:srgbClr val="12213a"/>
                </a:solidFill>
                <a:effectLst/>
                <a:uFillTx/>
                <a:latin typeface="Arial"/>
              </a:rPr>
              <a:t>Луи Пастер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Text 13"/>
          <p:cNvSpPr/>
          <p:nvPr/>
        </p:nvSpPr>
        <p:spPr>
          <a:xfrm>
            <a:off x="8586360" y="3246120"/>
            <a:ext cx="2742840" cy="95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1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микробиология доказала роль бактерий в инфекциях</a:t>
            </a:r>
            <a:endParaRPr b="0" lang="en-US" sz="12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82" name="Image 3" descr="/mnt/data/snow_cholera_map.jpg"/>
          <p:cNvPicPr/>
          <p:nvPr/>
        </p:nvPicPr>
        <p:blipFill>
          <a:blip r:embed="rId4"/>
          <a:srcRect l="0" t="22789" r="0" b="22789"/>
          <a:stretch/>
        </p:blipFill>
        <p:spPr>
          <a:xfrm>
            <a:off x="8641080" y="4160520"/>
            <a:ext cx="2148480" cy="1142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3" name="Text 14"/>
          <p:cNvSpPr/>
          <p:nvPr/>
        </p:nvSpPr>
        <p:spPr>
          <a:xfrm>
            <a:off x="8046720" y="5486400"/>
            <a:ext cx="333720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0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Карта Сноу: точки смертей вокруг водных насосов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Shap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6" name="Text 2"/>
          <p:cNvSpPr/>
          <p:nvPr/>
        </p:nvSpPr>
        <p:spPr>
          <a:xfrm>
            <a:off x="10332720" y="6473880"/>
            <a:ext cx="155412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94a3b8"/>
                </a:solidFill>
                <a:effectLst/>
                <a:uFillTx/>
                <a:latin typeface="Arial"/>
                <a:ea typeface="Arial"/>
              </a:rPr>
              <a:t>100ballnik.com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Text 3"/>
          <p:cNvSpPr/>
          <p:nvPr/>
        </p:nvSpPr>
        <p:spPr>
          <a:xfrm>
            <a:off x="502920" y="320040"/>
            <a:ext cx="110638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800" strike="noStrike" u="none">
                <a:solidFill>
                  <a:srgbClr val="12213a"/>
                </a:solidFill>
                <a:effectLst/>
                <a:uFillTx/>
                <a:latin typeface="Arial"/>
                <a:ea typeface="Arial"/>
              </a:rPr>
              <a:t>Миграция, пауперизм и урбанизация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Text 4"/>
          <p:cNvSpPr/>
          <p:nvPr/>
        </p:nvSpPr>
        <p:spPr>
          <a:xfrm>
            <a:off x="521280" y="822960"/>
            <a:ext cx="10789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7280"/>
                </a:solidFill>
                <a:effectLst/>
                <a:uFillTx/>
                <a:latin typeface="Arial"/>
              </a:rPr>
              <a:t>Рост населения менял карту расселения и социальный облик Европы.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Shape 5"/>
          <p:cNvSpPr/>
          <p:nvPr/>
        </p:nvSpPr>
        <p:spPr>
          <a:xfrm>
            <a:off x="685800" y="1325880"/>
            <a:ext cx="2534400" cy="554040"/>
          </a:xfrm>
          <a:prstGeom prst="rect">
            <a:avLst/>
          </a:prstGeom>
          <a:solidFill>
            <a:srgbClr val="2563eb"/>
          </a:solidFill>
          <a:ln w="12700">
            <a:solidFill>
              <a:srgbClr val="ffffff">
                <a:alpha val="3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0" name="Text 6"/>
          <p:cNvSpPr/>
          <p:nvPr/>
        </p:nvSpPr>
        <p:spPr>
          <a:xfrm>
            <a:off x="740520" y="1398960"/>
            <a:ext cx="2424600" cy="44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5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Показатель</a:t>
            </a:r>
            <a:endParaRPr b="0" lang="en-US" sz="11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Shape 7"/>
          <p:cNvSpPr/>
          <p:nvPr/>
        </p:nvSpPr>
        <p:spPr>
          <a:xfrm>
            <a:off x="3220560" y="1325880"/>
            <a:ext cx="3499920" cy="554040"/>
          </a:xfrm>
          <a:prstGeom prst="rect">
            <a:avLst/>
          </a:prstGeom>
          <a:solidFill>
            <a:srgbClr val="2563eb"/>
          </a:solidFill>
          <a:ln w="12700">
            <a:solidFill>
              <a:srgbClr val="ffffff">
                <a:alpha val="3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2" name="Text 8"/>
          <p:cNvSpPr/>
          <p:nvPr/>
        </p:nvSpPr>
        <p:spPr>
          <a:xfrm>
            <a:off x="3275280" y="1398960"/>
            <a:ext cx="3390120" cy="44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5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Данные из параграфа</a:t>
            </a:r>
            <a:endParaRPr b="0" lang="en-US" sz="11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Shape 9"/>
          <p:cNvSpPr/>
          <p:nvPr/>
        </p:nvSpPr>
        <p:spPr>
          <a:xfrm>
            <a:off x="685800" y="1880280"/>
            <a:ext cx="2534400" cy="55404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Text 10"/>
          <p:cNvSpPr/>
          <p:nvPr/>
        </p:nvSpPr>
        <p:spPr>
          <a:xfrm>
            <a:off x="758880" y="1944360"/>
            <a:ext cx="2387880" cy="46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Неимущие в Англии, 1830-е</a:t>
            </a:r>
            <a:endParaRPr b="0" lang="en-US" sz="11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Shape 11"/>
          <p:cNvSpPr/>
          <p:nvPr/>
        </p:nvSpPr>
        <p:spPr>
          <a:xfrm>
            <a:off x="3220560" y="1880280"/>
            <a:ext cx="3499920" cy="55404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Text 12"/>
          <p:cNvSpPr/>
          <p:nvPr/>
        </p:nvSpPr>
        <p:spPr>
          <a:xfrm>
            <a:off x="3293640" y="1944360"/>
            <a:ext cx="3353760" cy="46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до 1/5 населения</a:t>
            </a:r>
            <a:endParaRPr b="0" lang="en-US" sz="11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Shape 13"/>
          <p:cNvSpPr/>
          <p:nvPr/>
        </p:nvSpPr>
        <p:spPr>
          <a:xfrm>
            <a:off x="685800" y="2434680"/>
            <a:ext cx="2534400" cy="554040"/>
          </a:xfrm>
          <a:prstGeom prst="rect">
            <a:avLst/>
          </a:prstGeom>
          <a:solidFill>
            <a:srgbClr val="eff6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Text 14"/>
          <p:cNvSpPr/>
          <p:nvPr/>
        </p:nvSpPr>
        <p:spPr>
          <a:xfrm>
            <a:off x="758880" y="2498760"/>
            <a:ext cx="2387880" cy="46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Города Европы &gt;100 тыс. жителей</a:t>
            </a:r>
            <a:endParaRPr b="0" lang="en-US" sz="11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Shape 15"/>
          <p:cNvSpPr/>
          <p:nvPr/>
        </p:nvSpPr>
        <p:spPr>
          <a:xfrm>
            <a:off x="3220560" y="2434680"/>
            <a:ext cx="3499920" cy="554040"/>
          </a:xfrm>
          <a:prstGeom prst="rect">
            <a:avLst/>
          </a:prstGeom>
          <a:solidFill>
            <a:srgbClr val="eff6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Text 16"/>
          <p:cNvSpPr/>
          <p:nvPr/>
        </p:nvSpPr>
        <p:spPr>
          <a:xfrm>
            <a:off x="3293640" y="2498760"/>
            <a:ext cx="3353760" cy="46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1800 — 22; 1848 — 47; 1913 — 184</a:t>
            </a:r>
            <a:endParaRPr b="0" lang="en-US" sz="11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Shape 17"/>
          <p:cNvSpPr/>
          <p:nvPr/>
        </p:nvSpPr>
        <p:spPr>
          <a:xfrm>
            <a:off x="685800" y="2989080"/>
            <a:ext cx="2534400" cy="55404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2" name="Text 18"/>
          <p:cNvSpPr/>
          <p:nvPr/>
        </p:nvSpPr>
        <p:spPr>
          <a:xfrm>
            <a:off x="758880" y="3052800"/>
            <a:ext cx="2387880" cy="46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Города-миллионеры к концу века</a:t>
            </a:r>
            <a:endParaRPr b="0" lang="en-US" sz="11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Shape 19"/>
          <p:cNvSpPr/>
          <p:nvPr/>
        </p:nvSpPr>
        <p:spPr>
          <a:xfrm>
            <a:off x="3220560" y="2989080"/>
            <a:ext cx="3499920" cy="55404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4" name="Text 20"/>
          <p:cNvSpPr/>
          <p:nvPr/>
        </p:nvSpPr>
        <p:spPr>
          <a:xfrm>
            <a:off x="3293640" y="3052800"/>
            <a:ext cx="3353760" cy="46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17 городов</a:t>
            </a:r>
            <a:endParaRPr b="0" lang="en-US" sz="11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Shape 21"/>
          <p:cNvSpPr/>
          <p:nvPr/>
        </p:nvSpPr>
        <p:spPr>
          <a:xfrm>
            <a:off x="685800" y="3543480"/>
            <a:ext cx="2534400" cy="554040"/>
          </a:xfrm>
          <a:prstGeom prst="rect">
            <a:avLst/>
          </a:prstGeom>
          <a:solidFill>
            <a:srgbClr val="eff6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6" name="Text 22"/>
          <p:cNvSpPr/>
          <p:nvPr/>
        </p:nvSpPr>
        <p:spPr>
          <a:xfrm>
            <a:off x="758880" y="3607200"/>
            <a:ext cx="2387880" cy="46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Лондон и Париж</a:t>
            </a:r>
            <a:endParaRPr b="0" lang="en-US" sz="11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Shape 23"/>
          <p:cNvSpPr/>
          <p:nvPr/>
        </p:nvSpPr>
        <p:spPr>
          <a:xfrm>
            <a:off x="3220560" y="3543480"/>
            <a:ext cx="3499920" cy="554040"/>
          </a:xfrm>
          <a:prstGeom prst="rect">
            <a:avLst/>
          </a:prstGeom>
          <a:solidFill>
            <a:srgbClr val="eff6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Text 24"/>
          <p:cNvSpPr/>
          <p:nvPr/>
        </p:nvSpPr>
        <p:spPr>
          <a:xfrm>
            <a:off x="3293640" y="3607200"/>
            <a:ext cx="3353760" cy="46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более 4 млн жителей</a:t>
            </a:r>
            <a:endParaRPr b="0" lang="en-US" sz="11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Shape 25"/>
          <p:cNvSpPr/>
          <p:nvPr/>
        </p:nvSpPr>
        <p:spPr>
          <a:xfrm>
            <a:off x="685800" y="4097520"/>
            <a:ext cx="2534400" cy="55404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Text 26"/>
          <p:cNvSpPr/>
          <p:nvPr/>
        </p:nvSpPr>
        <p:spPr>
          <a:xfrm>
            <a:off x="758880" y="4161600"/>
            <a:ext cx="2387880" cy="46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Чикаго</a:t>
            </a:r>
            <a:endParaRPr b="0" lang="en-US" sz="11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Shape 27"/>
          <p:cNvSpPr/>
          <p:nvPr/>
        </p:nvSpPr>
        <p:spPr>
          <a:xfrm>
            <a:off x="3220560" y="4097520"/>
            <a:ext cx="3499920" cy="55404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Text 28"/>
          <p:cNvSpPr/>
          <p:nvPr/>
        </p:nvSpPr>
        <p:spPr>
          <a:xfrm>
            <a:off x="3293640" y="4161600"/>
            <a:ext cx="3353760" cy="46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1833 — сотни; 1850 — 30 тыс.; 1890 — 1,1 млн</a:t>
            </a:r>
            <a:endParaRPr b="0" lang="en-US" sz="11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Shape 29"/>
          <p:cNvSpPr/>
          <p:nvPr/>
        </p:nvSpPr>
        <p:spPr>
          <a:xfrm>
            <a:off x="685800" y="4651920"/>
            <a:ext cx="2534400" cy="554040"/>
          </a:xfrm>
          <a:prstGeom prst="rect">
            <a:avLst/>
          </a:prstGeom>
          <a:solidFill>
            <a:srgbClr val="eff6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Text 30"/>
          <p:cNvSpPr/>
          <p:nvPr/>
        </p:nvSpPr>
        <p:spPr>
          <a:xfrm>
            <a:off x="758880" y="4716000"/>
            <a:ext cx="2387880" cy="46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Городское население, 1910</a:t>
            </a:r>
            <a:endParaRPr b="0" lang="en-US" sz="11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Shape 31"/>
          <p:cNvSpPr/>
          <p:nvPr/>
        </p:nvSpPr>
        <p:spPr>
          <a:xfrm>
            <a:off x="3220560" y="4651920"/>
            <a:ext cx="3499920" cy="554040"/>
          </a:xfrm>
          <a:prstGeom prst="rect">
            <a:avLst/>
          </a:prstGeom>
          <a:solidFill>
            <a:srgbClr val="eff6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Text 32"/>
          <p:cNvSpPr/>
          <p:nvPr/>
        </p:nvSpPr>
        <p:spPr>
          <a:xfrm>
            <a:off x="3293640" y="4716000"/>
            <a:ext cx="3353760" cy="46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Англия — 75%; Португалия — 16%</a:t>
            </a:r>
            <a:endParaRPr b="0" lang="en-US" sz="11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Shape 33"/>
          <p:cNvSpPr/>
          <p:nvPr/>
        </p:nvSpPr>
        <p:spPr>
          <a:xfrm>
            <a:off x="685800" y="5206320"/>
            <a:ext cx="2534400" cy="55404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Text 34"/>
          <p:cNvSpPr/>
          <p:nvPr/>
        </p:nvSpPr>
        <p:spPr>
          <a:xfrm>
            <a:off x="758880" y="5270400"/>
            <a:ext cx="2387880" cy="46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США: иммиграция</a:t>
            </a:r>
            <a:endParaRPr b="0" lang="en-US" sz="11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Shape 35"/>
          <p:cNvSpPr/>
          <p:nvPr/>
        </p:nvSpPr>
        <p:spPr>
          <a:xfrm>
            <a:off x="3220560" y="5206320"/>
            <a:ext cx="3499920" cy="55404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Text 36"/>
          <p:cNvSpPr/>
          <p:nvPr/>
        </p:nvSpPr>
        <p:spPr>
          <a:xfrm>
            <a:off x="3293640" y="5270400"/>
            <a:ext cx="3353760" cy="46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2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1820-е — 14 тыс./год; 1850-е — 260 тыс./год</a:t>
            </a:r>
            <a:endParaRPr b="0" lang="en-US" sz="112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Shape 37"/>
          <p:cNvSpPr/>
          <p:nvPr/>
        </p:nvSpPr>
        <p:spPr>
          <a:xfrm>
            <a:off x="7086600" y="1325880"/>
            <a:ext cx="4343040" cy="4434480"/>
          </a:xfrm>
          <a:prstGeom prst="roundRect">
            <a:avLst>
              <a:gd name="adj" fmla="val 2526"/>
            </a:avLst>
          </a:prstGeom>
          <a:solidFill>
            <a:srgbClr val="f0fdfa"/>
          </a:solidFill>
          <a:ln w="12700">
            <a:solidFill>
              <a:srgbClr val="99f6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2" name="Text 38"/>
          <p:cNvSpPr/>
          <p:nvPr/>
        </p:nvSpPr>
        <p:spPr>
          <a:xfrm>
            <a:off x="7406640" y="1691640"/>
            <a:ext cx="3748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trike="noStrike" u="none">
                <a:solidFill>
                  <a:srgbClr val="14b8a6"/>
                </a:solidFill>
                <a:effectLst/>
                <a:uFillTx/>
                <a:latin typeface="Arial"/>
              </a:rPr>
              <a:t>Пауперизм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Text 39"/>
          <p:cNvSpPr/>
          <p:nvPr/>
        </p:nvSpPr>
        <p:spPr>
          <a:xfrm>
            <a:off x="7543800" y="2331720"/>
            <a:ext cx="342864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720" rIns="720" tIns="720" bIns="720" anchor="ctr">
            <a:normAutofit lnSpcReduction="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50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Катастрофическая массовая бедность: традиционная деревня и ремесло не могли прокормить «лишних» людей.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Text 40"/>
          <p:cNvSpPr/>
          <p:nvPr/>
        </p:nvSpPr>
        <p:spPr>
          <a:xfrm>
            <a:off x="7406640" y="3886200"/>
            <a:ext cx="3748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trike="noStrike" u="none">
                <a:solidFill>
                  <a:srgbClr val="2563eb"/>
                </a:solidFill>
                <a:effectLst/>
                <a:uFillTx/>
                <a:latin typeface="Arial"/>
              </a:rPr>
              <a:t>Урбанизация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5" name="Text 41"/>
          <p:cNvSpPr/>
          <p:nvPr/>
        </p:nvSpPr>
        <p:spPr>
          <a:xfrm>
            <a:off x="7543800" y="4526280"/>
            <a:ext cx="342864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720" rIns="720" tIns="720" bIns="720" anchor="ctr">
            <a:normAutofit fontScale="92500" lnSpcReduction="1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500" strike="noStrike" u="none">
                <a:solidFill>
                  <a:srgbClr val="111827"/>
                </a:solidFill>
                <a:effectLst/>
                <a:uFillTx/>
                <a:latin typeface="Arial"/>
              </a:rPr>
              <a:t>Рост городов и доли городского населения; города менялись внутри благодаря проспектам, трамваям и метро.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LibreOffice/25.2.3.2$Linux_X86_64 LibreOffice_project/520$Build-2</Application>
  <AppVersion>15.0000</AppVersion>
  <Words>0</Words>
  <Paragraphs>0</Paragraphs>
  <Company>100ballnik.com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2026-08-24T09:31:29Z</dcterms:created>
  <dc:creator>100ballnik.com</dc:creator>
  <dc:description/>
  <dc:language>en-US</dc:language>
  <cp:lastModifiedBy>100ballnik.com</cp:lastModifiedBy>
  <dcterms:modified xsi:type="dcterms:W3CDTF">2026-08-24T09:31:29Z</dcterms:modified>
  <cp:revision>1</cp:revision>
  <dc:subject>§2 Общество в движении</dc:subject>
  <dc:title>Общество в движении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23</vt:r8>
  </property>
  <property fmtid="{D5CDD505-2E9C-101B-9397-08002B2CF9AE}" pid="3" name="PresentationFormat">
    <vt:lpwstr>On-screen Show (16:9)</vt:lpwstr>
  </property>
  <property fmtid="{D5CDD505-2E9C-101B-9397-08002B2CF9AE}" pid="4" name="Slides">
    <vt:r8>23</vt:r8>
  </property>
</Properties>
</file>