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2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5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2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0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8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56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60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784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6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6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041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0180C-2200-470F-A4BC-4DD3696F37DD}" type="datetimeFigureOut">
              <a:rPr lang="ru-RU" smtClean="0"/>
              <a:t>13.09.2025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D77D-F235-4A25-A669-206B2422E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76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86051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Вспомните, что такое «ПРОМЫШЛЕННЫЙ ПЕРЕВОРОТ».</a:t>
            </a:r>
            <a:br>
              <a:rPr lang="ru-RU" i="1" dirty="0" smtClean="0"/>
            </a:br>
            <a:r>
              <a:rPr lang="ru-RU" i="1" dirty="0" smtClean="0"/>
              <a:t>Какие изменения ПРОМЫШЛЕННЫЙ ПЕРЕВОРОТ  внес в жизнь европейцев?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816351"/>
            <a:ext cx="10515600" cy="3360611"/>
          </a:xfrm>
        </p:spPr>
        <p:txBody>
          <a:bodyPr/>
          <a:lstStyle/>
          <a:p>
            <a:r>
              <a:rPr lang="ru-RU" b="1" dirty="0"/>
              <a:t>П</a:t>
            </a:r>
            <a:r>
              <a:rPr lang="ru-RU" b="1" i="1" dirty="0"/>
              <a:t>ромышленный переворот (промышленная революция)</a:t>
            </a:r>
            <a:r>
              <a:rPr lang="ru-RU" i="1" dirty="0"/>
              <a:t> — это массовый переход от ручного труда к машинному, от мануфактуры к фабрике, произошедший в ведущих государствах мира в XVIII—XIX веках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860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3" y="1"/>
            <a:ext cx="11454063" cy="1106904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/>
              <a:t>Изменения в повседневной жизни</a:t>
            </a:r>
            <a:r>
              <a:rPr lang="ru-RU" sz="6000" b="1" i="1" dirty="0"/>
              <a:t/>
            </a:r>
            <a:br>
              <a:rPr lang="ru-RU" sz="6000" b="1" i="1" dirty="0"/>
            </a:br>
            <a:r>
              <a:rPr lang="ru-RU" sz="3600" b="1" i="1" dirty="0" smtClean="0"/>
              <a:t>заполните таблицу стр. 24-26</a:t>
            </a:r>
            <a:endParaRPr lang="ru-RU" sz="3600" b="1" i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930773"/>
              </p:ext>
            </p:extLst>
          </p:nvPr>
        </p:nvGraphicFramePr>
        <p:xfrm>
          <a:off x="256673" y="1235237"/>
          <a:ext cx="11678152" cy="5364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64">
                  <a:extLst>
                    <a:ext uri="{9D8B030D-6E8A-4147-A177-3AD203B41FA5}">
                      <a16:colId xmlns:a16="http://schemas.microsoft.com/office/drawing/2014/main" val="2830556492"/>
                    </a:ext>
                  </a:extLst>
                </a:gridCol>
                <a:gridCol w="3591990">
                  <a:extLst>
                    <a:ext uri="{9D8B030D-6E8A-4147-A177-3AD203B41FA5}">
                      <a16:colId xmlns:a16="http://schemas.microsoft.com/office/drawing/2014/main" val="3080876152"/>
                    </a:ext>
                  </a:extLst>
                </a:gridCol>
                <a:gridCol w="6543798">
                  <a:extLst>
                    <a:ext uri="{9D8B030D-6E8A-4147-A177-3AD203B41FA5}">
                      <a16:colId xmlns:a16="http://schemas.microsoft.com/office/drawing/2014/main" val="591309179"/>
                    </a:ext>
                  </a:extLst>
                </a:gridCol>
              </a:tblGrid>
              <a:tr h="6092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Имя изобретателя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Название изобретения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452914"/>
                  </a:ext>
                </a:extLst>
              </a:tr>
              <a:tr h="38532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1876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П. Яблочков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428708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Т. Эдисон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341307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Швейная машина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306083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1877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189565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Изобретение велосипеда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177614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Н. Отто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836993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1885-1886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18841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1890-е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814645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Г. Форд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221740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1903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12820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1840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15040"/>
                  </a:ext>
                </a:extLst>
              </a:tr>
              <a:tr h="39016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1876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710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997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dirty="0" smtClean="0"/>
              <a:t>Подведем итоги</a:t>
            </a:r>
            <a:endParaRPr lang="ru-RU" sz="6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i="1" dirty="0" smtClean="0"/>
              <a:t>В </a:t>
            </a:r>
            <a:r>
              <a:rPr lang="en-US" sz="3200" i="1" dirty="0" smtClean="0"/>
              <a:t>XIX – </a:t>
            </a:r>
            <a:r>
              <a:rPr lang="ru-RU" sz="3200" i="1" dirty="0" smtClean="0"/>
              <a:t>начале </a:t>
            </a:r>
            <a:r>
              <a:rPr lang="en-US" sz="3200" i="1" dirty="0" smtClean="0"/>
              <a:t>XX</a:t>
            </a:r>
            <a:r>
              <a:rPr lang="ru-RU" sz="3200" i="1" dirty="0" smtClean="0"/>
              <a:t> традиционное аграрное общество претерпело изменения, небывалой по глубине и скорости. В результате демографической революции и изменения социальной структуры на смену ему приходить современное индустриальное общество. Произошедшее с последних десятилетий </a:t>
            </a:r>
            <a:r>
              <a:rPr lang="en-US" sz="3200" i="1" dirty="0" smtClean="0"/>
              <a:t>XIX</a:t>
            </a:r>
            <a:r>
              <a:rPr lang="ru-RU" sz="3200" i="1" dirty="0" smtClean="0"/>
              <a:t> в. Ускорение процессов индустриализации и демократизации общественной жизни привело к значительным переменам не только в социальной структуре, но и в повседневной жизни человека.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423462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Домашнее задание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Параграф 2 читать,  стр. 28 вопросы и задания </a:t>
            </a:r>
            <a:r>
              <a:rPr lang="ru-RU" smtClean="0"/>
              <a:t>1-4 – устно.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461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/>
              <a:t>Тема: «Общество в движении»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07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88" y="1138237"/>
            <a:ext cx="6096000" cy="4572000"/>
          </a:xfrm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245559" cy="3811588"/>
          </a:xfrm>
        </p:spPr>
        <p:txBody>
          <a:bodyPr>
            <a:normAutofit/>
          </a:bodyPr>
          <a:lstStyle/>
          <a:p>
            <a:r>
              <a:rPr lang="ru-RU" sz="3600" b="1" i="1" dirty="0"/>
              <a:t>Изучите статистику по численности населения в Европе.</a:t>
            </a:r>
          </a:p>
          <a:p>
            <a:r>
              <a:rPr lang="ru-RU" sz="3600" b="1" i="1" dirty="0" smtClean="0"/>
              <a:t>О чем она говорит?</a:t>
            </a:r>
            <a:endParaRPr lang="ru-RU" sz="3600" b="1" i="1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4201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dirty="0" smtClean="0"/>
              <a:t>Демографическая революция</a:t>
            </a:r>
            <a:endParaRPr lang="ru-RU" sz="6000" b="1" i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Что такое демографический переход?</a:t>
            </a:r>
          </a:p>
          <a:p>
            <a:r>
              <a:rPr lang="ru-RU" sz="3200" b="1" i="1" dirty="0" smtClean="0"/>
              <a:t>Выделите причины демографического перехода на стр. 18.</a:t>
            </a:r>
            <a:endParaRPr lang="ru-RU" sz="3200" b="1" i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258094"/>
            <a:ext cx="5334000" cy="5334000"/>
          </a:xfrm>
        </p:spPr>
      </p:pic>
    </p:spTree>
    <p:extLst>
      <p:ext uri="{BB962C8B-B14F-4D97-AF65-F5344CB8AC3E}">
        <p14:creationId xmlns:p14="http://schemas.microsoft.com/office/powerpoint/2010/main" val="4042370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2316"/>
            <a:ext cx="10515600" cy="8083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i="1" dirty="0"/>
              <a:t>Последствия демографической революции</a:t>
            </a:r>
            <a:r>
              <a:rPr lang="ru-RU" sz="6000" dirty="0"/>
              <a:t/>
            </a:r>
            <a:br>
              <a:rPr lang="ru-RU" sz="6000" dirty="0"/>
            </a:br>
            <a:endParaRPr lang="ru-RU" sz="6000" b="1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/>
              <a:t>Пауперизм</a:t>
            </a:r>
          </a:p>
          <a:p>
            <a:r>
              <a:rPr lang="ru-RU" sz="4000" i="1" dirty="0" smtClean="0"/>
              <a:t>Урбанизация</a:t>
            </a:r>
          </a:p>
          <a:p>
            <a:r>
              <a:rPr lang="ru-RU" sz="4000" i="1" dirty="0" smtClean="0"/>
              <a:t>Демократизация</a:t>
            </a:r>
          </a:p>
          <a:p>
            <a:r>
              <a:rPr lang="ru-RU" sz="4000" i="1" dirty="0" smtClean="0"/>
              <a:t>Миграция</a:t>
            </a:r>
          </a:p>
          <a:p>
            <a:pPr marL="0" indent="0">
              <a:buNone/>
            </a:pPr>
            <a:r>
              <a:rPr lang="ru-RU" sz="4000" dirty="0" smtClean="0"/>
              <a:t>Стр. 20-22 прочитайте и дайте пояснения этим терминам.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58" y="1690688"/>
            <a:ext cx="4844715" cy="291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1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27748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/>
              <a:t>Классовое или массовое?</a:t>
            </a:r>
            <a:endParaRPr lang="ru-RU" sz="6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7326"/>
            <a:ext cx="10515600" cy="4909637"/>
          </a:xfrm>
        </p:spPr>
        <p:txBody>
          <a:bodyPr/>
          <a:lstStyle/>
          <a:p>
            <a:r>
              <a:rPr lang="ru-RU" i="1" dirty="0" smtClean="0"/>
              <a:t>В </a:t>
            </a:r>
            <a:r>
              <a:rPr lang="en-US" i="1" dirty="0" smtClean="0"/>
              <a:t>XIX </a:t>
            </a:r>
            <a:r>
              <a:rPr lang="ru-RU" i="1" dirty="0" smtClean="0"/>
              <a:t>в. </a:t>
            </a:r>
            <a:r>
              <a:rPr lang="ru-RU" i="1" dirty="0"/>
              <a:t>с</a:t>
            </a:r>
            <a:r>
              <a:rPr lang="ru-RU" i="1" dirty="0" smtClean="0"/>
              <a:t>ословное деление постепенно исчезало. Общество становилось другим.</a:t>
            </a:r>
          </a:p>
          <a:p>
            <a:r>
              <a:rPr lang="ru-RU" i="1" dirty="0" smtClean="0"/>
              <a:t>Сословия сменились классами. Для классов характерно неравенство.</a:t>
            </a:r>
          </a:p>
          <a:p>
            <a:r>
              <a:rPr lang="ru-RU" b="1" i="1" dirty="0" smtClean="0"/>
              <a:t>Класс – большая группа людей, занимающая схожие позиции в экономической структуре общества.</a:t>
            </a:r>
          </a:p>
          <a:p>
            <a:r>
              <a:rPr lang="ru-RU" i="1" dirty="0" smtClean="0"/>
              <a:t>Никаких законодательно устанавливаемых перегородок внутри общественной пирамиды больше не было. Степень горизонтальной и вертикальной социальной мобильности выросла.</a:t>
            </a:r>
          </a:p>
          <a:p>
            <a:r>
              <a:rPr lang="ru-RU" b="1" dirty="0" smtClean="0"/>
              <a:t>Чем классовое деление общества отличалась от сословного?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412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8338"/>
            <a:ext cx="10515600" cy="1267326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/>
              <a:t>Классовое или массовое?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8337" y="1235242"/>
            <a:ext cx="5891463" cy="5309937"/>
          </a:xfrm>
        </p:spPr>
        <p:txBody>
          <a:bodyPr>
            <a:noAutofit/>
          </a:bodyPr>
          <a:lstStyle/>
          <a:p>
            <a:pPr algn="just"/>
            <a:r>
              <a:rPr lang="ru-RU" sz="3200" i="1" dirty="0" smtClean="0"/>
              <a:t>Различия между людьми внутри групп и между ними ослабевали. Более схоже становилось их политическое и правовое положение. Множество людей, особенно в </a:t>
            </a:r>
            <a:r>
              <a:rPr lang="en-US" sz="3200" i="1" dirty="0" smtClean="0"/>
              <a:t>XX</a:t>
            </a:r>
            <a:r>
              <a:rPr lang="ru-RU" sz="3200" i="1" dirty="0" smtClean="0"/>
              <a:t> в., потребляло одну и туже массовую типовую продукцию (пример кино).</a:t>
            </a:r>
          </a:p>
          <a:p>
            <a:pPr algn="just"/>
            <a:r>
              <a:rPr lang="ru-RU" sz="3200" i="1" dirty="0" smtClean="0"/>
              <a:t>Ряд мыслителей на рубеже </a:t>
            </a:r>
            <a:r>
              <a:rPr lang="en-US" sz="3200" i="1" dirty="0" smtClean="0"/>
              <a:t>XIX</a:t>
            </a:r>
            <a:r>
              <a:rPr lang="ru-RU" sz="3200" i="1" dirty="0" smtClean="0"/>
              <a:t> и </a:t>
            </a:r>
            <a:r>
              <a:rPr lang="en-US" sz="3200" i="1" dirty="0" smtClean="0"/>
              <a:t>XX </a:t>
            </a:r>
            <a:r>
              <a:rPr lang="ru-RU" sz="3200" i="1" dirty="0" smtClean="0"/>
              <a:t>вв. заговорили </a:t>
            </a:r>
            <a:r>
              <a:rPr lang="ru-RU" sz="3200" b="1" i="1" dirty="0" smtClean="0"/>
              <a:t>о «веке масс».</a:t>
            </a:r>
            <a:endParaRPr lang="ru-RU" sz="3200" b="1" i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663" y="1395664"/>
            <a:ext cx="5309937" cy="2054089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449753"/>
            <a:ext cx="4085144" cy="296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8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dirty="0" smtClean="0"/>
              <a:t>Рабочий вопрос</a:t>
            </a:r>
            <a:endParaRPr lang="ru-RU" sz="6000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i="1" dirty="0" smtClean="0"/>
              <a:t>Стр. 23 прочитайте </a:t>
            </a:r>
          </a:p>
          <a:p>
            <a:pPr marL="0" indent="0">
              <a:buNone/>
            </a:pPr>
            <a:r>
              <a:rPr lang="ru-RU" i="1" dirty="0" smtClean="0"/>
              <a:t>«Положение рабочего класса в Англии» Ф. Энгельс.</a:t>
            </a:r>
          </a:p>
          <a:p>
            <a:pPr marL="0" indent="0">
              <a:buNone/>
            </a:pPr>
            <a:r>
              <a:rPr lang="ru-RU" i="1" dirty="0" smtClean="0"/>
              <a:t>и ответьте на вопрос под текстом.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146" y="1690688"/>
            <a:ext cx="5859379" cy="4399041"/>
          </a:xfrm>
        </p:spPr>
      </p:pic>
    </p:spTree>
    <p:extLst>
      <p:ext uri="{BB962C8B-B14F-4D97-AF65-F5344CB8AC3E}">
        <p14:creationId xmlns:p14="http://schemas.microsoft.com/office/powerpoint/2010/main" val="2038202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Рабочий вопрос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 smtClean="0"/>
              <a:t>Недовольство своим положение рабочие выражали в разных формах:</a:t>
            </a:r>
          </a:p>
          <a:p>
            <a:r>
              <a:rPr lang="ru-RU" i="1" dirty="0" smtClean="0"/>
              <a:t>разрушали машины (луддиты);</a:t>
            </a:r>
          </a:p>
          <a:p>
            <a:r>
              <a:rPr lang="ru-RU" i="1" dirty="0"/>
              <a:t>в</a:t>
            </a:r>
            <a:r>
              <a:rPr lang="ru-RU" i="1" dirty="0" smtClean="0"/>
              <a:t>осстания;</a:t>
            </a:r>
          </a:p>
          <a:p>
            <a:r>
              <a:rPr lang="ru-RU" i="1" dirty="0"/>
              <a:t> </a:t>
            </a:r>
            <a:r>
              <a:rPr lang="ru-RU" i="1" dirty="0" smtClean="0"/>
              <a:t>забастовки  (коллективное организованное прекращение работы как способ оказать давление на предпринимателя).</a:t>
            </a:r>
          </a:p>
          <a:p>
            <a:r>
              <a:rPr lang="ru-RU" i="1" dirty="0"/>
              <a:t>в</a:t>
            </a:r>
            <a:r>
              <a:rPr lang="ru-RU" i="1" dirty="0" smtClean="0"/>
              <a:t>ыдвигали требование «право на труд», как средство борьбы с безработицей.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690687"/>
            <a:ext cx="5658961" cy="2961523"/>
          </a:xfrm>
        </p:spPr>
      </p:pic>
    </p:spTree>
    <p:extLst>
      <p:ext uri="{BB962C8B-B14F-4D97-AF65-F5344CB8AC3E}">
        <p14:creationId xmlns:p14="http://schemas.microsoft.com/office/powerpoint/2010/main" val="1808674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376</Words>
  <Application>Microsoft Office PowerPoint</Application>
  <PresentationFormat>Широкоэкранный</PresentationFormat>
  <Paragraphs>55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Вспомните, что такое «ПРОМЫШЛЕННЫЙ ПЕРЕВОРОТ». Какие изменения ПРОМЫШЛЕННЫЙ ПЕРЕВОРОТ  внес в жизнь европейцев?</vt:lpstr>
      <vt:lpstr>Тема: «Общество в движении»</vt:lpstr>
      <vt:lpstr>Презентация PowerPoint</vt:lpstr>
      <vt:lpstr>Демографическая революция</vt:lpstr>
      <vt:lpstr>Последствия демографической революции </vt:lpstr>
      <vt:lpstr>Классовое или массовое?</vt:lpstr>
      <vt:lpstr>Классовое или массовое?</vt:lpstr>
      <vt:lpstr>Рабочий вопрос</vt:lpstr>
      <vt:lpstr>Рабочий вопрос</vt:lpstr>
      <vt:lpstr>Изменения в повседневной жизни заполните таблицу стр. 24-26</vt:lpstr>
      <vt:lpstr>Подведем итоги</vt:lpstr>
      <vt:lpstr>Домашнее задание</vt:lpstr>
    </vt:vector>
  </TitlesOfParts>
  <Company>Кадетская школа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«Общество в движении»</dc:title>
  <dc:creator>Анастасия П. Илаева</dc:creator>
  <cp:lastModifiedBy>Анастасия П. Илаева</cp:lastModifiedBy>
  <cp:revision>12</cp:revision>
  <dcterms:created xsi:type="dcterms:W3CDTF">2025-09-12T08:18:55Z</dcterms:created>
  <dcterms:modified xsi:type="dcterms:W3CDTF">2025-09-13T07:54:26Z</dcterms:modified>
</cp:coreProperties>
</file>