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62" r:id="rId2"/>
    <p:sldId id="263" r:id="rId3"/>
    <p:sldId id="261" r:id="rId4"/>
    <p:sldId id="260" r:id="rId5"/>
    <p:sldId id="259" r:id="rId6"/>
    <p:sldId id="258" r:id="rId7"/>
    <p:sldId id="264" r:id="rId8"/>
    <p:sldId id="265" r:id="rId9"/>
    <p:sldId id="266" r:id="rId10"/>
    <p:sldId id="269" r:id="rId11"/>
    <p:sldId id="267" r:id="rId12"/>
    <p:sldId id="274" r:id="rId13"/>
    <p:sldId id="268" r:id="rId14"/>
    <p:sldId id="275" r:id="rId15"/>
    <p:sldId id="270" r:id="rId16"/>
    <p:sldId id="271" r:id="rId17"/>
    <p:sldId id="272" r:id="rId18"/>
    <p:sldId id="273" r:id="rId19"/>
    <p:sldId id="283" r:id="rId20"/>
    <p:sldId id="282" r:id="rId21"/>
    <p:sldId id="285" r:id="rId22"/>
    <p:sldId id="291" r:id="rId23"/>
    <p:sldId id="292" r:id="rId24"/>
    <p:sldId id="290" r:id="rId25"/>
    <p:sldId id="320" r:id="rId26"/>
    <p:sldId id="289" r:id="rId27"/>
    <p:sldId id="287" r:id="rId28"/>
    <p:sldId id="286" r:id="rId29"/>
    <p:sldId id="300" r:id="rId30"/>
    <p:sldId id="299" r:id="rId31"/>
    <p:sldId id="298" r:id="rId32"/>
    <p:sldId id="297" r:id="rId33"/>
    <p:sldId id="296" r:id="rId34"/>
    <p:sldId id="301" r:id="rId35"/>
    <p:sldId id="302" r:id="rId36"/>
    <p:sldId id="295" r:id="rId37"/>
    <p:sldId id="303" r:id="rId38"/>
    <p:sldId id="294" r:id="rId39"/>
    <p:sldId id="304" r:id="rId40"/>
    <p:sldId id="293" r:id="rId41"/>
    <p:sldId id="281" r:id="rId42"/>
    <p:sldId id="306" r:id="rId43"/>
    <p:sldId id="305" r:id="rId44"/>
    <p:sldId id="313" r:id="rId45"/>
    <p:sldId id="315" r:id="rId46"/>
    <p:sldId id="312" r:id="rId47"/>
    <p:sldId id="316" r:id="rId48"/>
    <p:sldId id="322" r:id="rId49"/>
    <p:sldId id="310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45783-41BC-45D3-A5BF-4FE4C1D051AC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4AECB2-4923-4A37-B712-FB3D5F71BB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AECB2-4923-4A37-B712-FB3D5F71BB7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142844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500042"/>
            <a:ext cx="8786874" cy="5286412"/>
          </a:xfrm>
        </p:spPr>
        <p:txBody>
          <a:bodyPr>
            <a:noAutofit/>
          </a:bodyPr>
          <a:lstStyle/>
          <a:p>
            <a:r>
              <a:rPr lang="ru-RU" sz="9600" b="1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Глава 1. Первобытное общество.</a:t>
            </a:r>
            <a:br>
              <a:rPr lang="ru-RU" sz="9600" b="1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86512" y="5072074"/>
            <a:ext cx="2628896" cy="142398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История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5 класс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14283" y="142852"/>
            <a:ext cx="42148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20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Записали:</a:t>
            </a:r>
            <a:endParaRPr lang="ru-RU" sz="2000" b="1" dirty="0">
              <a:solidFill>
                <a:srgbClr val="26262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00166" y="714356"/>
            <a:ext cx="72866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3465A4"/>
                </a:solidFill>
                <a:latin typeface="Times New Roman" pitchFamily="18" charset="0"/>
                <a:cs typeface="Times New Roman" pitchFamily="18" charset="0"/>
              </a:rPr>
              <a:t>Теории появления человека: </a:t>
            </a: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3465A4"/>
                </a:solidFill>
                <a:latin typeface="Times New Roman" pitchFamily="18" charset="0"/>
                <a:cs typeface="Times New Roman" pitchFamily="18" charset="0"/>
              </a:rPr>
              <a:t>1. Первые люди были созданы Богом.</a:t>
            </a:r>
            <a:endParaRPr lang="ru-RU" sz="4000" b="1" i="1" dirty="0">
              <a:solidFill>
                <a:srgbClr val="3465A4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Теория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Люди прибыли на Землю из космоса. 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71612"/>
            <a:ext cx="9143999" cy="528638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5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500166" y="571480"/>
            <a:ext cx="65722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3465A4"/>
                </a:solidFill>
                <a:latin typeface="Times New Roman" pitchFamily="18" charset="0"/>
                <a:cs typeface="Times New Roman" pitchFamily="18" charset="0"/>
              </a:rPr>
              <a:t>Теории появления человека: </a:t>
            </a: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3465A4"/>
                </a:solidFill>
                <a:latin typeface="Times New Roman" pitchFamily="18" charset="0"/>
                <a:cs typeface="Times New Roman" pitchFamily="18" charset="0"/>
              </a:rPr>
              <a:t>1. Первые люди были созданы Богом.</a:t>
            </a: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3465A4"/>
                </a:solidFill>
                <a:latin typeface="Times New Roman" pitchFamily="18" charset="0"/>
                <a:cs typeface="Times New Roman" pitchFamily="18" charset="0"/>
              </a:rPr>
              <a:t>2. Прибыли из космоса.</a:t>
            </a:r>
            <a:endParaRPr lang="ru-RU" sz="4000" b="1" i="1" dirty="0">
              <a:solidFill>
                <a:srgbClr val="3465A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500306"/>
            <a:ext cx="9483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20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Далее:</a:t>
            </a:r>
            <a:endParaRPr lang="ru-RU" sz="2000" b="1" dirty="0">
              <a:solidFill>
                <a:srgbClr val="26262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Теория 3. В 19 веке Чарльз Дарвин сформулировал теорию эволюции путём естественного отбора.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000240"/>
            <a:ext cx="9144000" cy="4143404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428596" y="6215082"/>
            <a:ext cx="52501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Чарльз Дарвин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5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500166" y="642918"/>
            <a:ext cx="657229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3465A4"/>
                </a:solidFill>
                <a:latin typeface="Times New Roman" pitchFamily="18" charset="0"/>
                <a:cs typeface="Times New Roman" pitchFamily="18" charset="0"/>
              </a:rPr>
              <a:t>Теории появления человека: </a:t>
            </a: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3465A4"/>
                </a:solidFill>
                <a:latin typeface="Times New Roman" pitchFamily="18" charset="0"/>
                <a:cs typeface="Times New Roman" pitchFamily="18" charset="0"/>
              </a:rPr>
              <a:t>1. Первые люди были созданы Богом.</a:t>
            </a: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3465A4"/>
                </a:solidFill>
                <a:latin typeface="Times New Roman" pitchFamily="18" charset="0"/>
                <a:cs typeface="Times New Roman" pitchFamily="18" charset="0"/>
              </a:rPr>
              <a:t>2. Прибыли из космоса.</a:t>
            </a: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3465A4"/>
                </a:solidFill>
                <a:latin typeface="Times New Roman" pitchFamily="18" charset="0"/>
                <a:cs typeface="Times New Roman" pitchFamily="18" charset="0"/>
              </a:rPr>
              <a:t>3. Эволюционная теория</a:t>
            </a: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3465A4"/>
                </a:solidFill>
                <a:latin typeface="Times New Roman" pitchFamily="18" charset="0"/>
                <a:cs typeface="Times New Roman" pitchFamily="18" charset="0"/>
              </a:rPr>
              <a:t>(в процессе длительного развития и видоизменения)</a:t>
            </a:r>
            <a:endParaRPr lang="ru-RU" sz="4000" b="1" i="1" dirty="0">
              <a:solidFill>
                <a:srgbClr val="3465A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071810"/>
            <a:ext cx="9483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20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Далее:</a:t>
            </a:r>
            <a:endParaRPr lang="ru-RU" sz="2000" b="1" dirty="0">
              <a:solidFill>
                <a:srgbClr val="26262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Вопросы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endParaRPr lang="ru-RU" sz="4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Что рассказывают мифы о происхождении человека?</a:t>
            </a: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endParaRPr lang="ru-RU" sz="4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Какие вопросы о происхождении человека обсуждают учённые?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Что рассказывают мифы о происхождении человека?</a:t>
            </a:r>
            <a:endParaRPr lang="ru-RU" sz="4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Мифы рассказывают о том, что человека сотворили Боги (Бог). У разных народов мифы отличаются, у одних Бог вылепил из глины, у других сотворил из воды, у третьих вырастил  из зерна. Есть народы которые верят, что произошли от медведя, а есть что связывают происхождение человека с священным деревом.</a:t>
            </a:r>
            <a:endParaRPr 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Какие вопросы о происхождении человека обсуждают учённые?</a:t>
            </a: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endParaRPr lang="ru-RU" sz="4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Учёные обсуждают эволюционную теорию возникновения человека.</a:t>
            </a: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 так же возникает вопрос состоятельности версии о появление человека из космоса. </a:t>
            </a:r>
            <a:endParaRPr 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00108"/>
            <a:ext cx="9144000" cy="58409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Основные этапы развития человека.</a:t>
            </a:r>
            <a:endParaRPr lang="ru-RU" sz="40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500562" cy="685591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4572000" y="500043"/>
            <a:ext cx="4572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«Австралопитек» - «южная обезьяна».</a:t>
            </a: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Жили 6,5-1млн. лет назад.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938456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5929322" y="571480"/>
            <a:ext cx="321467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«Человек умелый» </a:t>
            </a: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произошёл 2,5 млн. лет назад.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4275137"/>
            <a:ext cx="1173163" cy="25828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43834" y="4714884"/>
            <a:ext cx="1225550" cy="19145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Олдувайском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ущелье в 1960 году Луисом Лики были  обнаружены останки «Человека умелого». Это был  «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Олдувайскиий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человек».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2635853"/>
            <a:ext cx="4714908" cy="4206254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/>
          <a:srcRect l="1073" t="2718" b="2071"/>
          <a:stretch>
            <a:fillRect/>
          </a:stretch>
        </p:blipFill>
        <p:spPr bwMode="auto">
          <a:xfrm>
            <a:off x="0" y="0"/>
            <a:ext cx="5730587" cy="585789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5786446" y="0"/>
            <a:ext cx="335755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Древнейшие люди появились на Земле более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млн. лет назад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00527" y="4429132"/>
            <a:ext cx="3543474" cy="2428869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5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500166" y="642918"/>
            <a:ext cx="63579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3465A4"/>
                </a:solidFill>
                <a:latin typeface="Times New Roman" pitchFamily="18" charset="0"/>
                <a:cs typeface="Times New Roman" pitchFamily="18" charset="0"/>
              </a:rPr>
              <a:t>В Восточной Африке более 2 млн. лет назад появился первобытный человек.</a:t>
            </a:r>
            <a:endParaRPr lang="ru-RU" sz="4000" b="1" i="1" dirty="0">
              <a:solidFill>
                <a:srgbClr val="3465A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85728"/>
            <a:ext cx="13632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20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Записали:</a:t>
            </a:r>
            <a:endParaRPr lang="ru-RU" sz="2000" b="1" dirty="0">
              <a:solidFill>
                <a:srgbClr val="26262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«Человек прямоходящий». Произошла разновидность 1,9 млн. лет назад. На 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отрове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Ява останки обнаружил 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Эжен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Дюбуа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80432" y="2296548"/>
            <a:ext cx="6563568" cy="456145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1" y="0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Питекантроп.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Слово «питекантроп» образовано из двух греческих слов —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«обезьяна» и «человек».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1389677"/>
            <a:ext cx="3071802" cy="546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1" y="0"/>
            <a:ext cx="57926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Рассмотрите схему.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1113" y="884238"/>
            <a:ext cx="9190038" cy="59563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Вопросы:</a:t>
            </a: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Когда появился каждый из указанных в схеме типов древнего человека?</a:t>
            </a: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Определите, какой из типов древних людей был более примитивным, а какой более развитым. Аргументируйте свой ответ.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1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Когда появился каждый из указанных в схеме типов древнего человека?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36700"/>
            <a:ext cx="9144000" cy="53213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Когда появился каждый из указанных в схеме типов древнего человека?</a:t>
            </a: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endParaRPr lang="ru-RU" sz="36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Австралопитек появился 6,5 — 5 млн. лет назад</a:t>
            </a: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Человек умелый 2,5 млн. лет назад</a:t>
            </a: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Человек прямоходящий — 1,9 млн. лет назад</a:t>
            </a: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Человек разумный: </a:t>
            </a: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неандерталец — 300 тыс. лет назад</a:t>
            </a: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современного вида — 115 тыс. назад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214290"/>
            <a:ext cx="8643998" cy="3143272"/>
          </a:xfrm>
        </p:spPr>
        <p:txBody>
          <a:bodyPr>
            <a:normAutofit fontScale="90000"/>
          </a:bodyPr>
          <a:lstStyle/>
          <a:p>
            <a:pPr algn="l"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Что отличало новый биологический вид, появившийся около 2,5 миллиона лет назад, от предшественников?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Определите, какой из типов древних людей был более примитивным, а какой более развитым. Аргументируйте свой ответ.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89075"/>
            <a:ext cx="9153525" cy="53689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Определите, какой из типов древних людей был более примитивным, а какой более развитым. Аргументируйте свой ответ.</a:t>
            </a: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Наиболее примитивным был австралопитек, а наиболее развитым — человек разумны (современного вида). Австралопитек пользовался случайно найденными камнями и палками.</a:t>
            </a: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Человек разумный современного вида мог изготавливать как простые орудия труда так и составные из камня, костей и дерева. 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территории Северо-Восточного Китая в 1929 году были обнаружены останки синантропа.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3813" y="2071678"/>
            <a:ext cx="9167813" cy="478632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1856 году на территории Германии в долине 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Неандерталь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были обнаружены останки неандертальца, жившего 300-40 тысяч лет назад.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2500306"/>
            <a:ext cx="3208334" cy="41055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2500306"/>
            <a:ext cx="2797136" cy="407194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373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80513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1868 году в пещере 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Кро-Маньон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 территории Франции были найдены останки кроманьонца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7260" y="2071678"/>
            <a:ext cx="3183912" cy="458788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4925"/>
            <a:ext cx="9144000" cy="68929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Древнейших людей, живших до изобретения письма, до появления первых государств и больших городов, называют ПЕРВОБЫТНЫМИ ЛЮДЬМИ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3143248"/>
            <a:ext cx="5400675" cy="35020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>
            <a:outerShdw dist="139498" dir="2700000" algn="ctr" rotWithShape="0">
              <a:srgbClr val="333333">
                <a:alpha val="65019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5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571604" y="642918"/>
            <a:ext cx="62865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Древнейших людей, живших до изобретения письма, до появления первых государств и больших городов, называют первобытным  людьми.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85728"/>
            <a:ext cx="5195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Записали:</a:t>
            </a:r>
            <a:endParaRPr lang="ru-RU" b="1" dirty="0">
              <a:solidFill>
                <a:srgbClr val="26262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357166"/>
            <a:ext cx="8786874" cy="6143668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Примерно два с половиной миллиона лет назад на планете Земля появился новый биологический вид, отличавшийся от всех своих предшественников тем, что обладал свойствами выживать, опираясь в большей степени на интеллект, чем просто на физические способности организма.</a:t>
            </a:r>
            <a:r>
              <a:rPr lang="ru-RU" i="1" dirty="0" smtClean="0"/>
              <a:t> </a:t>
            </a:r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>Из энциклопедии «Всемирная история»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Каменный век (от возникновения человека до III тыс. до н.э.).</a:t>
            </a: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Древнекаменный (палеолит).</a:t>
            </a: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	        	 </a:t>
            </a:r>
            <a:r>
              <a:rPr lang="ru-RU" sz="4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Среднекаменный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век (мезолит).</a:t>
            </a: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			                Новый каменный век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686175"/>
            <a:ext cx="9144000" cy="31702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ru-RU" sz="4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Первобытность на территории современной России. </a:t>
            </a:r>
            <a:endParaRPr lang="ru-RU" sz="40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19250"/>
            <a:ext cx="9144000" cy="393858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0" y="5643578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ru-RU" sz="2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Наскальная живопись в Каповой пещере.  </a:t>
            </a:r>
            <a:endParaRPr lang="ru-RU" sz="20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ru-RU" sz="4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Более 2 млн.  лет назад на территории современной России появились стоянки древнего человека.</a:t>
            </a:r>
            <a:endParaRPr lang="ru-RU" sz="40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" y="2298700"/>
            <a:ext cx="9115425" cy="45434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Представители людей современного вида — человек разумный — на территории современной России появились примерно 40 тысяч лет назад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0"/>
            <a:ext cx="3314699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3714745" y="5715016"/>
            <a:ext cx="54292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Венера из 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Костёнок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9144000" cy="564357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0" y="5929330"/>
            <a:ext cx="61756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«Сунгирская лошадка».  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5534561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Захоронения на стоянке 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Сунгирь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Реконструкция.   </a:t>
            </a:r>
            <a:endParaRPr lang="ru-RU" sz="40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5727"/>
            <a:ext cx="9144000" cy="4706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875" y="-12700"/>
            <a:ext cx="9159875" cy="68707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ru-RU" sz="4000" b="1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Аркаим</a:t>
            </a:r>
            <a:r>
              <a:rPr lang="ru-RU" sz="4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Реконструкция жилища каменного века.  </a:t>
            </a:r>
            <a:endParaRPr lang="ru-RU" sz="40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Какие находки помогли учённым воссоздать процесс развития (эволюцию) человекоподобного существа?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533207" y="2636361"/>
          <a:ext cx="6077585" cy="2453640"/>
        </p:xfrm>
        <a:graphic>
          <a:graphicData uri="http://schemas.openxmlformats.org/drawingml/2006/table">
            <a:tbl>
              <a:tblPr/>
              <a:tblGrid>
                <a:gridCol w="2025650"/>
                <a:gridCol w="2025650"/>
                <a:gridCol w="2026285"/>
              </a:tblGrid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Название стоянки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Время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Место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Костёнки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Сунгирь 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Хартылво-2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Авдеевская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Гагаринская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Зарайская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Мальта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Буреть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Капова пещера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" y="0"/>
            <a:ext cx="91440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indent="-514350">
              <a:buClr>
                <a:srgbClr val="660033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ДОМАШНЕЕ ЗАДАНИЕ:</a:t>
            </a: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Clr>
                <a:srgbClr val="660033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</a:tabLst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§ 1 прочитать, записи выучить,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заполните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таблицу «Стоянки первобытных людей на территории России».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3262970"/>
          <a:ext cx="9144000" cy="3657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0100"/>
                <a:gridCol w="3571900"/>
                <a:gridCol w="2286000"/>
                <a:gridCol w="2286000"/>
              </a:tblGrid>
              <a:tr h="1468458"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Название стоянки </a:t>
                      </a:r>
                      <a:endParaRPr lang="ru-RU" sz="4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43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3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3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3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0"/>
            <a:ext cx="7772400" cy="200026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191B0E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Глава 1. Первобытное общество.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191B0E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191B0E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§</a:t>
            </a:r>
            <a:r>
              <a:rPr lang="ru-RU" b="1" dirty="0" smtClean="0">
                <a:solidFill>
                  <a:srgbClr val="191B0E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1. Древнейшие люди.</a:t>
            </a:r>
            <a:br>
              <a:rPr lang="ru-RU" b="1" dirty="0" smtClean="0">
                <a:solidFill>
                  <a:srgbClr val="191B0E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28736"/>
            <a:ext cx="9144000" cy="429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5786454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Древнейшие люди.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Художник З.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Буриан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Картины художников</a:t>
            </a:r>
            <a:r>
              <a:rPr lang="ru-RU" sz="200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основанные на данных археологии и антропологии, помогают нам увидеть, как могли выглядеть древнейшие люди.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0"/>
            <a:ext cx="7772400" cy="1470025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План урока: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214422"/>
            <a:ext cx="8572560" cy="3643338"/>
          </a:xfrm>
        </p:spPr>
        <p:txBody>
          <a:bodyPr>
            <a:normAutofit/>
          </a:bodyPr>
          <a:lstStyle/>
          <a:p>
            <a:pPr algn="l"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Мифы, легенды, наука.</a:t>
            </a:r>
          </a:p>
          <a:p>
            <a:pPr algn="l"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Основные этапы развития человека.</a:t>
            </a:r>
          </a:p>
          <a:p>
            <a:pPr algn="l"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Первобытность на территории современной России.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357158" y="142852"/>
            <a:ext cx="58734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Мифы, легенды, наука.</a:t>
            </a: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57233"/>
            <a:ext cx="9144000" cy="6000768"/>
          </a:xfrm>
          <a:prstGeom prst="rect">
            <a:avLst/>
          </a:prstGeom>
          <a:noFill/>
          <a:ln w="38160" cap="flat">
            <a:solidFill>
              <a:srgbClr val="6633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1285852" y="0"/>
            <a:ext cx="74668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Как появились люди на Земле?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785794"/>
            <a:ext cx="4857784" cy="4887353"/>
          </a:xfrm>
          <a:prstGeom prst="rect">
            <a:avLst/>
          </a:prstGeom>
          <a:noFill/>
          <a:ln w="38160" cap="flat">
            <a:solidFill>
              <a:srgbClr val="663300"/>
            </a:solidFill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1643042" y="5715016"/>
            <a:ext cx="50006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88" indent="-1588" algn="ctr"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Происхождение человека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588" indent="-1588" algn="ctr"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Ж. 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Эффель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французский художник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, XX в.)</a:t>
            </a:r>
            <a:endParaRPr lang="en-US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5168695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5214942" y="5842337"/>
            <a:ext cx="39290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Сотворение человека по представлениям древних людей.</a:t>
            </a: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20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Современный рисунок.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913</Words>
  <PresentationFormat>Экран (4:3)</PresentationFormat>
  <Paragraphs>113</Paragraphs>
  <Slides>49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0" baseType="lpstr">
      <vt:lpstr>Тема Office</vt:lpstr>
      <vt:lpstr>Глава 1. Первобытное общество. </vt:lpstr>
      <vt:lpstr>Слайд 2</vt:lpstr>
      <vt:lpstr>Что отличало новый биологический вид, появившийся около 2,5 миллиона лет назад, от предшественников?</vt:lpstr>
      <vt:lpstr>Примерно два с половиной миллиона лет назад на планете Земля появился новый биологический вид, отличавшийся от всех своих предшественников тем, что обладал свойствами выживать, опираясь в большей степени на интеллект, чем просто на физические способности организма. Из энциклопедии «Всемирная история» </vt:lpstr>
      <vt:lpstr>Глава 1. Первобытное общество.  § 1. Древнейшие люди. </vt:lpstr>
      <vt:lpstr>План урока: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Пользователь Windows</cp:lastModifiedBy>
  <cp:revision>28</cp:revision>
  <dcterms:created xsi:type="dcterms:W3CDTF">2025-06-13T06:32:26Z</dcterms:created>
  <dcterms:modified xsi:type="dcterms:W3CDTF">2025-06-13T17:55:36Z</dcterms:modified>
</cp:coreProperties>
</file>