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B"/>
          </a:solidFill>
          <a:ln w="12700">
            <a:solidFill>
              <a:srgbClr val="F6F8FB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603504" y="1691640"/>
            <a:ext cx="6766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3395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Календарь учителя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603504" y="2359152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D6CDF"/>
                </a:solidFill>
              </a:rPr>
              <a:t>2026–2027 учебный год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03504" y="2907792"/>
            <a:ext cx="6949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72033"/>
                </a:solidFill>
              </a:rPr>
              <a:t>Россия · четвертная система · праздники и каникулы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58368" y="3822192"/>
            <a:ext cx="32918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804672" y="3931920"/>
            <a:ext cx="2999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Редактируемый формат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4672" y="4251960"/>
            <a:ext cx="29992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Все месяцы, подписи, цвета и блоки заметок сделаны как объекты PowerPoint — можно менять даты, удалять события и добавлять свои.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160520" y="3822192"/>
            <a:ext cx="37490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306824" y="3931920"/>
            <a:ext cx="3456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Что включено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306824" y="4251960"/>
            <a:ext cx="34564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12 месячных листов: сентябрь 2026 — август 2027, федеральные праздники, рекомендованные каникулы, отдельная подсветка для доп. каникул 1 класса.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8138160" y="3822192"/>
            <a:ext cx="338328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8284464" y="3931920"/>
            <a:ext cx="30906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Важно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84464" y="4251960"/>
            <a:ext cx="309067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Региональные и школьные даты могут отличаться. Этот файл — удобная основа, которую можно адаптировать под конкретную школу.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58368" y="6172200"/>
            <a:ext cx="10881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1200" b="1">
                <a:solidFill>
                  <a:srgbClr val="243746"/>
                </a:solidFill>
              </a:rPr>
              <a:t>Автор: 100ballnik.com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Апрель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13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4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14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15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16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17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29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30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18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Май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17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 Мая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18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День Победы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19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20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21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26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Последний учебный день</a:t>
            </a:r>
            <a:endParaRPr lang="en-US" sz="62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22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Июнь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22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23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12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День России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Летние каникулы</a:t>
            </a:r>
            <a:endParaRPr lang="en-US" sz="62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24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25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26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27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Июль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26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27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28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29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30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31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Август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30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31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32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33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34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24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26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27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35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Летние каникулы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Как адаптировать под свою школу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1200" b="1">
                <a:solidFill>
                  <a:srgbClr val="243746"/>
                </a:solidFill>
              </a:rPr>
              <a:t>Инструкция</a:t>
            </a:r>
          </a:p>
        </p:txBody>
      </p:sp>
      <p:sp>
        <p:nvSpPr>
          <p:cNvPr id="5" name="Shape 3"/>
          <p:cNvSpPr/>
          <p:nvPr/>
        </p:nvSpPr>
        <p:spPr>
          <a:xfrm>
            <a:off x="658368" y="1060704"/>
            <a:ext cx="35204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04672" y="1170432"/>
            <a:ext cx="32278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1. Проверьте региональные даты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04672" y="1490472"/>
            <a:ext cx="3227832" cy="8138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Добавьте региональные праздники и локальные дни без занятий. В некоторых субъектах РФ могут быть дополнительные нерабочие праздничные дни.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343400" y="1060704"/>
            <a:ext cx="35204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4489704" y="1170432"/>
            <a:ext cx="32278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2. Измените каникулы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489704" y="1490472"/>
            <a:ext cx="3227832" cy="8138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На месячном листе выделите нужные ячейки и поменяйте заливку / текст. Для иной системы обучения скопируйте цвет “Каникулы” и перенесите его на новые даты.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8028432" y="1060704"/>
            <a:ext cx="35204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8174736" y="1170432"/>
            <a:ext cx="32278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3. Добавьте школьные события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174736" y="1490472"/>
            <a:ext cx="3227832" cy="8138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Педсоветы, методдни, классные часы, контрольные и родительские собрания можно вписывать прямо в календарные ячейки или в блок “План месяца”.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58368" y="2743200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Исходные допущения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85800" y="3172968"/>
            <a:ext cx="5440680" cy="17830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72033"/>
                </a:solidFill>
              </a:rPr>
              <a:t>• Учебный год: 1 сентября 2026 — 26 мая 2027.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2033"/>
                </a:solidFill>
              </a:rPr>
              <a:t>• Каникулы: осенние 26.10–03.11, зимние 31.12–10.01, весенние 27.03–04.04, летние 27.05–31.08.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2033"/>
                </a:solidFill>
              </a:rPr>
              <a:t>• Дополнительные каникулы 1 класса: 15.02–21.02.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2033"/>
                </a:solidFill>
              </a:rPr>
              <a:t>• Праздники: федеральные нерабочие праздничные дни по статье 112 ТК РФ.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2033"/>
                </a:solidFill>
              </a:rPr>
              <a:t>• Переносы выходных 2027 года могут быть уточнены после утверждения Правительством РФ.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58368" y="594360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/>
            <a:r>
              <a:rPr sz="1200" b="1">
                <a:solidFill>
                  <a:srgbClr val="243746"/>
                </a:solidFill>
              </a:rPr>
              <a:t>Автор: 100ballnik.com</a:t>
            </a:r>
          </a:p>
        </p:txBody>
      </p:sp>
      <p:sp>
        <p:nvSpPr>
          <p:cNvPr id="19" name="Text 1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Шаблон редактируется прямо в PowerPoint / Google Slides / Keynote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Учебный год: ключевые периоды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Россия · 2026–2027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502920" y="987552"/>
            <a:ext cx="5943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72033"/>
                </a:solidFill>
              </a:rPr>
              <a:t>Рекомендованный график по четвертям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30352" y="1344168"/>
            <a:ext cx="10881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E6B7A"/>
                </a:solidFill>
              </a:rPr>
              <a:t>Даты каникул приведены как рекомендованные; школа может утвердить свой календарный учебный график с учетом региона и локальных планов.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4008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DCF5E5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3152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01.09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Старт учебного года</a:t>
            </a:r>
            <a:endParaRPr lang="en-US" sz="880" dirty="0"/>
          </a:p>
        </p:txBody>
      </p:sp>
      <p:sp>
        <p:nvSpPr>
          <p:cNvPr id="10" name="Shape 8"/>
          <p:cNvSpPr/>
          <p:nvPr/>
        </p:nvSpPr>
        <p:spPr>
          <a:xfrm>
            <a:off x="190195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210312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DDEBFF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219456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26.10–03.11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19456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Осенние каникулы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336499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356616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DDEBFF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65760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31.12–10.01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Зимние каникулы</a:t>
            </a:r>
            <a:endParaRPr lang="en-US" sz="880" dirty="0"/>
          </a:p>
        </p:txBody>
      </p:sp>
      <p:sp>
        <p:nvSpPr>
          <p:cNvPr id="18" name="Shape 16"/>
          <p:cNvSpPr/>
          <p:nvPr/>
        </p:nvSpPr>
        <p:spPr>
          <a:xfrm>
            <a:off x="482803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502920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EFE4FF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512064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15.02–21.02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12064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Доп. каникулы 1 класса</a:t>
            </a:r>
            <a:endParaRPr lang="en-US" sz="880" dirty="0"/>
          </a:p>
        </p:txBody>
      </p:sp>
      <p:sp>
        <p:nvSpPr>
          <p:cNvPr id="22" name="Shape 20"/>
          <p:cNvSpPr/>
          <p:nvPr/>
        </p:nvSpPr>
        <p:spPr>
          <a:xfrm>
            <a:off x="629107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49224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DDEBFF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658368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27.03–04.04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58368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Весенние каникулы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775411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7955280" y="1892808"/>
            <a:ext cx="1225296" cy="941832"/>
          </a:xfrm>
          <a:prstGeom prst="roundRect">
            <a:avLst>
              <a:gd name="adj" fmla="val 6796"/>
            </a:avLst>
          </a:prstGeom>
          <a:solidFill>
            <a:srgbClr val="DCF5E5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8046720" y="2048256"/>
            <a:ext cx="10424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26.05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046720" y="2350008"/>
            <a:ext cx="10424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Завершение учебного года</a:t>
            </a:r>
            <a:endParaRPr lang="en-US" sz="880" dirty="0"/>
          </a:p>
        </p:txBody>
      </p:sp>
      <p:sp>
        <p:nvSpPr>
          <p:cNvPr id="30" name="Shape 28"/>
          <p:cNvSpPr/>
          <p:nvPr/>
        </p:nvSpPr>
        <p:spPr>
          <a:xfrm>
            <a:off x="9217152" y="2368296"/>
            <a:ext cx="164592" cy="0"/>
          </a:xfrm>
          <a:prstGeom prst="line">
            <a:avLst/>
          </a:prstGeom>
          <a:noFill/>
          <a:ln w="15240">
            <a:solidFill>
              <a:srgbClr val="BAC3CF"/>
            </a:solidFill>
            <a:prstDash val="solid"/>
            <a:headEnd type="none"/>
            <a:tailEnd type="triangle"/>
          </a:ln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9418320" y="1892808"/>
            <a:ext cx="1627632" cy="941832"/>
          </a:xfrm>
          <a:prstGeom prst="roundRect">
            <a:avLst>
              <a:gd name="adj" fmla="val 6796"/>
            </a:avLst>
          </a:prstGeom>
          <a:solidFill>
            <a:srgbClr val="DDEBFF"/>
          </a:solidFill>
          <a:ln w="12700">
            <a:solidFill>
              <a:srgbClr val="BAC3CF">
                <a:alpha val="95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9509760" y="2048256"/>
            <a:ext cx="144475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27.05–31.08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9509760" y="2350008"/>
            <a:ext cx="14447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dirty="0">
                <a:solidFill>
                  <a:srgbClr val="172033"/>
                </a:solidFill>
              </a:rPr>
              <a:t>Летние каникулы</a:t>
            </a:r>
            <a:endParaRPr lang="en-US" sz="880" dirty="0"/>
          </a:p>
        </p:txBody>
      </p:sp>
      <p:sp>
        <p:nvSpPr>
          <p:cNvPr id="34" name="Shape 32"/>
          <p:cNvSpPr/>
          <p:nvPr/>
        </p:nvSpPr>
        <p:spPr>
          <a:xfrm>
            <a:off x="658368" y="3383280"/>
            <a:ext cx="26060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804672" y="3493008"/>
            <a:ext cx="2313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I четверть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04672" y="3813048"/>
            <a:ext cx="23134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01.09–25.10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8 учебных недель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474720" y="3383280"/>
            <a:ext cx="26060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38" name="Text 36"/>
          <p:cNvSpPr/>
          <p:nvPr/>
        </p:nvSpPr>
        <p:spPr>
          <a:xfrm>
            <a:off x="3621024" y="3493008"/>
            <a:ext cx="2313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II четверть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3621024" y="3813048"/>
            <a:ext cx="23134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05.11–30.12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после 04.11 — федеральный праздник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291072" y="3383280"/>
            <a:ext cx="26060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6437376" y="3493008"/>
            <a:ext cx="2313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III четверть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6437376" y="3813048"/>
            <a:ext cx="23134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11.01–26.03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с учетом доп. каникул 1 класса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9107424" y="3383280"/>
            <a:ext cx="260604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44" name="Text 42"/>
          <p:cNvSpPr/>
          <p:nvPr/>
        </p:nvSpPr>
        <p:spPr>
          <a:xfrm>
            <a:off x="9253728" y="3493008"/>
            <a:ext cx="23134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IV четверть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9253728" y="3813048"/>
            <a:ext cx="2313432" cy="7223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05.04–26.05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завершение года 26 мая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658368" y="5806440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47" name="Text 45"/>
          <p:cNvSpPr/>
          <p:nvPr/>
        </p:nvSpPr>
        <p:spPr>
          <a:xfrm>
            <a:off x="1792224" y="5806440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48" name="Text 46"/>
          <p:cNvSpPr/>
          <p:nvPr/>
        </p:nvSpPr>
        <p:spPr>
          <a:xfrm>
            <a:off x="2926080" y="5806440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49" name="Text 47"/>
          <p:cNvSpPr/>
          <p:nvPr/>
        </p:nvSpPr>
        <p:spPr>
          <a:xfrm>
            <a:off x="4059936" y="5806440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50" name="Text 48"/>
          <p:cNvSpPr/>
          <p:nvPr/>
        </p:nvSpPr>
        <p:spPr>
          <a:xfrm>
            <a:off x="5193792" y="5806440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51" name="Text 49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Шаблон редактируется прямо в PowerPoint / Google Slides / Keynote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Сентябрь 2026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36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День знаний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37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38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39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40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29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30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41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Октябрь 2026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40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41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5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День учителя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42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43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44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26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27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28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29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30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31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Осенние каникулы</a:t>
            </a:r>
            <a:endParaRPr lang="en-US" sz="62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45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Ноябрь 2026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44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Осенние каникулы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45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2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Осенние каникулы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Осенние каникулы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4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День народного единства</a:t>
            </a:r>
            <a:endParaRPr lang="en-US" sz="62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46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47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48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29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49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30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Декабрь 2026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49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50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51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52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53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29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30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31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Зимние каникулы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Январь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53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4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5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6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7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Рождество</a:t>
            </a:r>
            <a:endParaRPr lang="en-US" sz="62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8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Новогодние праздники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Зимние каникулы</a:t>
            </a:r>
            <a:endParaRPr lang="en-US" sz="62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9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Зимние каникулы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10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Зимние каникулы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2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3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4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29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30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31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Февраль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5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6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8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7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15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16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17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18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19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20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21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1 класс: доп. каникулы</a:t>
            </a:r>
            <a:endParaRPr lang="en-US" sz="62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8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23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День защитника Отечества</a:t>
            </a:r>
            <a:endParaRPr lang="en-US" sz="62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27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28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9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10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23395B"/>
          </a:solidFill>
          <a:ln w="12700">
            <a:solidFill>
              <a:srgbClr val="23395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47472" y="1463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Март 2027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778240" y="182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DDEBFF"/>
                </a:solidFill>
              </a:rPr>
              <a:t>Месячный лист · редактируемый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38912" y="841248"/>
            <a:ext cx="1060704" cy="219456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Каникулы</a:t>
            </a:r>
            <a:endParaRPr lang="en-US" sz="710" dirty="0"/>
          </a:p>
        </p:txBody>
      </p:sp>
      <p:sp>
        <p:nvSpPr>
          <p:cNvPr id="6" name="Text 4"/>
          <p:cNvSpPr/>
          <p:nvPr/>
        </p:nvSpPr>
        <p:spPr>
          <a:xfrm>
            <a:off x="1572768" y="841248"/>
            <a:ext cx="1060704" cy="219456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Фед. праздник</a:t>
            </a:r>
            <a:endParaRPr lang="en-US" sz="710" dirty="0"/>
          </a:p>
        </p:txBody>
      </p:sp>
      <p:sp>
        <p:nvSpPr>
          <p:cNvPr id="7" name="Text 5"/>
          <p:cNvSpPr/>
          <p:nvPr/>
        </p:nvSpPr>
        <p:spPr>
          <a:xfrm>
            <a:off x="2706624" y="841248"/>
            <a:ext cx="1060704" cy="219456"/>
          </a:xfrm>
          <a:prstGeom prst="rect">
            <a:avLst/>
          </a:prstGeom>
          <a:solidFill>
            <a:srgbClr val="DCF5E5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Важная дата</a:t>
            </a:r>
            <a:endParaRPr lang="en-US" sz="710" dirty="0"/>
          </a:p>
        </p:txBody>
      </p:sp>
      <p:sp>
        <p:nvSpPr>
          <p:cNvPr id="8" name="Text 6"/>
          <p:cNvSpPr/>
          <p:nvPr/>
        </p:nvSpPr>
        <p:spPr>
          <a:xfrm>
            <a:off x="3840480" y="841248"/>
            <a:ext cx="1060704" cy="219456"/>
          </a:xfrm>
          <a:prstGeom prst="rect">
            <a:avLst/>
          </a:prstGeom>
          <a:solidFill>
            <a:srgbClr val="EFE4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1 класс / проф.</a:t>
            </a:r>
            <a:endParaRPr lang="en-US" sz="710" dirty="0"/>
          </a:p>
        </p:txBody>
      </p:sp>
      <p:sp>
        <p:nvSpPr>
          <p:cNvPr id="9" name="Text 7"/>
          <p:cNvSpPr/>
          <p:nvPr/>
        </p:nvSpPr>
        <p:spPr>
          <a:xfrm>
            <a:off x="4974336" y="841248"/>
            <a:ext cx="1060704" cy="219456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127" tIns="127" rIns="127" bIns="127" rtlCol="0" anchor="ctr"/>
          <a:lstStyle/>
          <a:p>
            <a:pPr algn="ctr" indent="0" marL="0">
              <a:buNone/>
            </a:pPr>
            <a:r>
              <a:rPr lang="en-US" sz="710" b="1" dirty="0">
                <a:solidFill>
                  <a:srgbClr val="5E6B7A"/>
                </a:solidFill>
              </a:rPr>
              <a:t>Выходной</a:t>
            </a:r>
            <a:endParaRPr lang="en-US" sz="710" dirty="0"/>
          </a:p>
        </p:txBody>
      </p:sp>
      <p:sp>
        <p:nvSpPr>
          <p:cNvPr id="10" name="Text 8"/>
          <p:cNvSpPr/>
          <p:nvPr/>
        </p:nvSpPr>
        <p:spPr>
          <a:xfrm>
            <a:off x="438912" y="1133856"/>
            <a:ext cx="411480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Нед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5039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Пн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6537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80360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Ср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95344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Чт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910328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Пт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925312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Сб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40296" y="1133856"/>
            <a:ext cx="1014984" cy="292608"/>
          </a:xfrm>
          <a:prstGeom prst="rect">
            <a:avLst/>
          </a:prstGeom>
          <a:solidFill>
            <a:srgbClr val="23395B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Вс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142646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9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50392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865376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880360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3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95344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4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910328" y="1426464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5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925312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6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940296" y="1426464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7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38912" y="2176272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10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50392" y="2176272"/>
            <a:ext cx="1014984" cy="749808"/>
          </a:xfrm>
          <a:prstGeom prst="rect">
            <a:avLst/>
          </a:prstGeom>
          <a:solidFill>
            <a:srgbClr val="FFE2E2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8</a:t>
            </a:r>
            <a:endParaRPr lang="en-US" sz="800" dirty="0"/>
          </a:p>
          <a:p>
            <a:pPr indent="0" marL="0">
              <a:buNone/>
            </a:pPr>
            <a:r>
              <a:rPr lang="en-US" sz="800" b="1" dirty="0">
                <a:solidFill>
                  <a:srgbClr val="172033"/>
                </a:solidFill>
              </a:rPr>
              <a:t>8 Марта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65376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9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880360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10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95344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11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0328" y="2176272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12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925312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13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0296" y="2176272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14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38912" y="2926080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11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50392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15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65376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16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2880360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17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895344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18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910328" y="2926080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19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925312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20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940296" y="2926080"/>
            <a:ext cx="1014984" cy="749808"/>
          </a:xfrm>
          <a:prstGeom prst="rect">
            <a:avLst/>
          </a:prstGeom>
          <a:solidFill>
            <a:srgbClr val="EEF1F4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21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38912" y="3675888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12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50392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22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865376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23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2880360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24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895344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25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4910328" y="3675888"/>
            <a:ext cx="1014984" cy="749808"/>
          </a:xfrm>
          <a:prstGeom prst="rect">
            <a:avLst/>
          </a:prstGeom>
          <a:solidFill>
            <a:srgbClr val="FFFF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800" dirty="0">
                <a:solidFill>
                  <a:srgbClr val="172033"/>
                </a:solidFill>
              </a:rPr>
              <a:t>26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925312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27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49" name="Text 47"/>
          <p:cNvSpPr/>
          <p:nvPr/>
        </p:nvSpPr>
        <p:spPr>
          <a:xfrm>
            <a:off x="6940296" y="3675888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28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50" name="Text 48"/>
          <p:cNvSpPr/>
          <p:nvPr/>
        </p:nvSpPr>
        <p:spPr>
          <a:xfrm>
            <a:off x="438912" y="4425696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13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850392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29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52" name="Text 50"/>
          <p:cNvSpPr/>
          <p:nvPr/>
        </p:nvSpPr>
        <p:spPr>
          <a:xfrm>
            <a:off x="1865376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30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53" name="Text 51"/>
          <p:cNvSpPr/>
          <p:nvPr/>
        </p:nvSpPr>
        <p:spPr>
          <a:xfrm>
            <a:off x="2880360" y="4425696"/>
            <a:ext cx="1014984" cy="749808"/>
          </a:xfrm>
          <a:prstGeom prst="rect">
            <a:avLst/>
          </a:prstGeom>
          <a:solidFill>
            <a:srgbClr val="DDEB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31</a:t>
            </a:r>
            <a:endParaRPr lang="en-US" sz="620" dirty="0"/>
          </a:p>
          <a:p>
            <a:pPr indent="0" marL="0">
              <a:buNone/>
            </a:pPr>
            <a:r>
              <a:rPr lang="en-US" sz="620" b="1" dirty="0">
                <a:solidFill>
                  <a:srgbClr val="172033"/>
                </a:solidFill>
              </a:rPr>
              <a:t>Весенние каникулы</a:t>
            </a:r>
            <a:endParaRPr lang="en-US" sz="620" dirty="0"/>
          </a:p>
        </p:txBody>
      </p:sp>
      <p:sp>
        <p:nvSpPr>
          <p:cNvPr id="54" name="Text 52"/>
          <p:cNvSpPr/>
          <p:nvPr/>
        </p:nvSpPr>
        <p:spPr>
          <a:xfrm>
            <a:off x="3895344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910328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925312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6940296" y="4425696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38912" y="5175504"/>
            <a:ext cx="411480" cy="749808"/>
          </a:xfrm>
          <a:prstGeom prst="rect">
            <a:avLst/>
          </a:prstGeom>
          <a:solidFill>
            <a:srgbClr val="EEF5FF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E6B7A"/>
                </a:solidFill>
              </a:rPr>
              <a:t>14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85039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186537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2880360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895344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910328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925312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6940296" y="5175504"/>
            <a:ext cx="1014984" cy="749808"/>
          </a:xfrm>
          <a:prstGeom prst="rect">
            <a:avLst/>
          </a:prstGeom>
          <a:solidFill>
            <a:srgbClr val="F4F5F6"/>
          </a:solidFill>
          <a:ln>
            <a:solidFill>
              <a:srgbClr val="BAC3CF">
                <a:alpha val="85000"/>
              </a:srgbClr>
            </a:solidFill>
          </a:ln>
        </p:spPr>
        <p:txBody>
          <a:bodyPr wrap="square" lIns="445" tIns="445" rIns="445" bIns="445" rtlCol="0" anchor="t">
            <a:normAutofit/>
          </a:bodyPr>
          <a:lstStyle/>
          <a:p>
            <a:pPr indent="0" marL="0">
              <a:buNone/>
            </a:pP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8229600" y="969264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2033"/>
                </a:solidFill>
              </a:rPr>
              <a:t>План месяца</a:t>
            </a:r>
            <a:endParaRPr lang="en-US" sz="1900" dirty="0"/>
          </a:p>
        </p:txBody>
      </p:sp>
      <p:sp>
        <p:nvSpPr>
          <p:cNvPr id="67" name="Shape 65"/>
          <p:cNvSpPr/>
          <p:nvPr/>
        </p:nvSpPr>
        <p:spPr>
          <a:xfrm>
            <a:off x="8229600" y="1353312"/>
            <a:ext cx="3547872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68" name="Text 66"/>
          <p:cNvSpPr/>
          <p:nvPr/>
        </p:nvSpPr>
        <p:spPr>
          <a:xfrm>
            <a:off x="8375904" y="1463040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Цели / темы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8375904" y="1783080"/>
            <a:ext cx="3255264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229600" y="2670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8375904" y="2779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Контрольные / ВПР / зачёты</a:t>
            </a:r>
            <a:endParaRPr lang="en-US" sz="1200" dirty="0"/>
          </a:p>
        </p:txBody>
      </p:sp>
      <p:sp>
        <p:nvSpPr>
          <p:cNvPr id="72" name="Text 70"/>
          <p:cNvSpPr/>
          <p:nvPr/>
        </p:nvSpPr>
        <p:spPr>
          <a:xfrm>
            <a:off x="8375904" y="3099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8229600" y="3858768"/>
            <a:ext cx="3547872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8375904" y="396849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Родительские встречи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8375904" y="4288536"/>
            <a:ext cx="3255264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8229600" y="4956048"/>
            <a:ext cx="3547872" cy="1051560"/>
          </a:xfrm>
          <a:prstGeom prst="roundRect">
            <a:avLst>
              <a:gd name="adj" fmla="val 6957"/>
            </a:avLst>
          </a:prstGeom>
          <a:solidFill>
            <a:srgbClr val="FFF2C2"/>
          </a:solidFill>
          <a:ln w="12700">
            <a:solidFill>
              <a:srgbClr val="D8DEE6">
                <a:alpha val="90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8375904" y="5065776"/>
            <a:ext cx="32552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2033"/>
                </a:solidFill>
              </a:rPr>
              <a:t>Заметки и корректировки</a:t>
            </a:r>
            <a:endParaRPr lang="en-US" sz="1200" dirty="0"/>
          </a:p>
        </p:txBody>
      </p:sp>
      <p:sp>
        <p:nvSpPr>
          <p:cNvPr id="78" name="Text 76"/>
          <p:cNvSpPr/>
          <p:nvPr/>
        </p:nvSpPr>
        <p:spPr>
          <a:xfrm>
            <a:off x="8375904" y="5385816"/>
            <a:ext cx="3255264" cy="539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E6B7A"/>
                </a:solidFill>
              </a:rPr>
              <a:t>•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365760" y="6510528"/>
            <a:ext cx="11475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B7A"/>
                </a:solidFill>
              </a:rPr>
              <a:t>Подсказка: выделите ячейку даты или блок заметок и замените текст / цвет в PowerPoint.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Календарь учителя РФ 2026-2027</dc:title>
  <dc:subject>Редактируемый календарь учителя для школ России 2026-2027</dc:subject>
  <dc:creator>100ballnik.com</dc:creator>
  <cp:lastModifiedBy>100ballnik.com</cp:lastModifiedBy>
  <cp:revision>1</cp:revision>
  <dcterms:created xsi:type="dcterms:W3CDTF">2026-07-12T12:58:55Z</dcterms:created>
  <dcterms:modified xsi:type="dcterms:W3CDTF">2026-07-12T12:58:55Z</dcterms:modified>
</cp:coreProperties>
</file>