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 Day Without Sun Tex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oto Serif" panose="02020600060500020200" pitchFamily="18" charset="0"/>
      <p:regular r:id="rId26"/>
    </p:embeddedFont>
    <p:embeddedFont>
      <p:font typeface="Noto Serif Bold" panose="020208000605000202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1897" y="405642"/>
            <a:ext cx="17424205" cy="953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1"/>
              </a:lnSpc>
            </a:pPr>
            <a:r>
              <a:rPr lang="en-US" sz="32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3299">
                <a:solidFill>
                  <a:srgbClr val="FF3131"/>
                </a:solidFill>
                <a:latin typeface="Noto Serif"/>
                <a:ea typeface="Noto Serif"/>
                <a:cs typeface="Noto Serif"/>
                <a:sym typeface="Noto Serif"/>
              </a:rPr>
              <a:t>Мне</a:t>
            </a:r>
            <a:r>
              <a:rPr lang="en-US" sz="32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повезло с учителями: на пути оказались хорошие, высокой души люди. Настоящие педагоги, сумевшие разглядеть в малообразованном, плохо воспитанном, подчас просто грубом мальчишке какие-то способности. Но мне думается, что если бы этого не случилось, то все равно я бы продолжал преодолевать все трудности учения. Воля, как и всё остальное, требует закалки и постоянных упражнений. То, что казалось трудным вчера, становится лёгким сегодня, если не уступать минутной слабости, а бороться с собой шаг за шагом.</a:t>
            </a:r>
          </a:p>
          <a:p>
            <a:pPr algn="just">
              <a:lnSpc>
                <a:spcPts val="3761"/>
              </a:lnSpc>
            </a:pPr>
            <a:r>
              <a:rPr lang="en-US" sz="32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3299">
                <a:solidFill>
                  <a:srgbClr val="FF3131"/>
                </a:solidFill>
                <a:latin typeface="Noto Serif"/>
                <a:ea typeface="Noto Serif"/>
                <a:cs typeface="Noto Serif"/>
                <a:sym typeface="Noto Serif"/>
              </a:rPr>
              <a:t>Тренировка</a:t>
            </a:r>
            <a:r>
              <a:rPr lang="en-US" sz="32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стойкости и воли проходит незаметно. Когда учишься ездить на машине, трудно справляться с её управлением и следить за дорогой, знаками, пешеходами. И вдруг перестаешь замечать свои действия, машина становится послушной и не требующей напряжённого внимания. Так и с трудностями в жизни. Привычка к их преодолению приходит незаметно, учиться становится легко, только нельзя распускаться и жалеть себя. Товарищи будут с уважением называть справляющегося с трудностями человека собранным, волевым, мужественным, а он будет удивляться: что такого особенного в нём нашли?</a:t>
            </a:r>
          </a:p>
          <a:p>
            <a:pPr algn="just">
              <a:lnSpc>
                <a:spcPts val="3761"/>
              </a:lnSpc>
            </a:pPr>
            <a:r>
              <a:rPr lang="en-US" sz="32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3299">
                <a:solidFill>
                  <a:srgbClr val="FF3131"/>
                </a:solidFill>
                <a:latin typeface="Noto Serif"/>
                <a:ea typeface="Noto Serif"/>
                <a:cs typeface="Noto Serif"/>
                <a:sym typeface="Noto Serif"/>
              </a:rPr>
              <a:t>И</a:t>
            </a:r>
            <a:r>
              <a:rPr lang="en-US" sz="32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если вы действительно стремитесь к знаниям, то не поддавайтесь слабости, никогда не отказывайтесь от своего решения учиться. Дорогу осиливает и ослабевший человек, пока он идёт. Если он упадёт, ему будет трудно подняться, намного труднее, чем продолжать идти!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7169" y="1076325"/>
            <a:ext cx="17133663" cy="149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</a:pPr>
            <a:r>
              <a:rPr lang="en-US" sz="52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Выделим ключевые слов </a:t>
            </a:r>
          </a:p>
          <a:p>
            <a:pPr algn="ctr">
              <a:lnSpc>
                <a:spcPts val="5882"/>
              </a:lnSpc>
            </a:pPr>
            <a:r>
              <a:rPr lang="en-US" sz="52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(важные для понимания текста)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7169" y="167763"/>
            <a:ext cx="17133663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1 абзац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8834" y="2670428"/>
            <a:ext cx="17410333" cy="694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99"/>
              </a:lnSpc>
            </a:pP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Мне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повезло с учителями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: на пути оказались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хорошие, высокой души люди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Настоящие педагоги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сумевшие разглядеть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в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малообразованном, плохо воспитанном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подчас просто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грубом мальчишке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какие-то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способности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Но мне думается, что если бы этого не случилось, то все равно я бы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продолжал преодолевать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все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трудности учения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Воля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как и всё остальное,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требует закалки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и постоянных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упражнений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То, что казалось трудным вчера, становится лёгким сегодня, если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не уступать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минутной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слабости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а </a:t>
            </a:r>
            <a:r>
              <a:rPr lang="en-US" sz="49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бороться с собой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шаг за шагом.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178879" y="381613"/>
            <a:ext cx="4808623" cy="821837"/>
            <a:chOff x="0" y="0"/>
            <a:chExt cx="6411497" cy="1095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11497" cy="1095783"/>
            </a:xfrm>
            <a:custGeom>
              <a:avLst/>
              <a:gdLst/>
              <a:ahLst/>
              <a:cxnLst/>
              <a:rect l="l" t="t" r="r" b="b"/>
              <a:pathLst>
                <a:path w="6411497" h="1095783">
                  <a:moveTo>
                    <a:pt x="0" y="0"/>
                  </a:moveTo>
                  <a:lnTo>
                    <a:pt x="6411497" y="0"/>
                  </a:lnTo>
                  <a:lnTo>
                    <a:pt x="6411497" y="1095783"/>
                  </a:lnTo>
                  <a:lnTo>
                    <a:pt x="0" y="1095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468182" y="128438"/>
              <a:ext cx="4638045" cy="859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40"/>
                </a:lnSpc>
              </a:pPr>
              <a:r>
                <a:rPr lang="en-US" sz="4031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7169" y="167763"/>
            <a:ext cx="17133663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2 абзац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7169" y="1260601"/>
            <a:ext cx="17133663" cy="867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79"/>
              </a:lnSpc>
            </a:pP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Тренировка стойкости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и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воли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проходит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незаметно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Когда учишься ездить на машине, трудно справляться с её управлением и следить за дорогой, знаками, пешеходами. И вдруг перестаешь замечать свои действия, машина становится послушной и не требующей напряжённого внимания. Так и с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трудностями в жизни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Привычка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к их преодолению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приходит незаметно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учиться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становится легко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только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нельзя распускаться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и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жалеть себя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Товарищи будут с уважением называть справляющегося с трудностями человека </a:t>
            </a:r>
            <a:r>
              <a:rPr lang="en-US" sz="47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собранным, волевым, мужественным</a:t>
            </a:r>
            <a:r>
              <a:rPr lang="en-US" sz="47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а он будет удивляться: что такого особенного в нём нашли?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7169" y="402005"/>
            <a:ext cx="3987520" cy="681503"/>
            <a:chOff x="0" y="0"/>
            <a:chExt cx="5316694" cy="908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16694" cy="908671"/>
            </a:xfrm>
            <a:custGeom>
              <a:avLst/>
              <a:gdLst/>
              <a:ahLst/>
              <a:cxnLst/>
              <a:rect l="l" t="t" r="r" b="b"/>
              <a:pathLst>
                <a:path w="5316694" h="908671">
                  <a:moveTo>
                    <a:pt x="0" y="0"/>
                  </a:moveTo>
                  <a:lnTo>
                    <a:pt x="5316694" y="0"/>
                  </a:lnTo>
                  <a:lnTo>
                    <a:pt x="5316694" y="908671"/>
                  </a:lnTo>
                  <a:lnTo>
                    <a:pt x="0" y="908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17481" y="98374"/>
              <a:ext cx="3846070" cy="72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5"/>
                </a:lnSpc>
              </a:pPr>
              <a:r>
                <a:rPr lang="en-US" sz="3342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7169" y="427180"/>
            <a:ext cx="17133663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3 абзац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7169" y="1443818"/>
            <a:ext cx="17133663" cy="693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07"/>
              </a:lnSpc>
            </a:pP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И если вы действительно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стремитесь к знаниям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то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не поддавайтесь слабости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никогда не отказывайтесь от своего решения учиться.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Дорогу осиливает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и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ослабевший человек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пока он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идёт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 Если он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упадёт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ему </a:t>
            </a:r>
            <a:r>
              <a:rPr lang="en-US" sz="63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будет трудно подняться</a:t>
            </a:r>
            <a:r>
              <a:rPr lang="en-US" sz="63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, намного труднее, чем продолжать идти!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928924" y="8952479"/>
            <a:ext cx="4781907" cy="817271"/>
            <a:chOff x="0" y="0"/>
            <a:chExt cx="6375876" cy="10896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75876" cy="1089695"/>
            </a:xfrm>
            <a:custGeom>
              <a:avLst/>
              <a:gdLst/>
              <a:ahLst/>
              <a:cxnLst/>
              <a:rect l="l" t="t" r="r" b="b"/>
              <a:pathLst>
                <a:path w="6375876" h="1089695">
                  <a:moveTo>
                    <a:pt x="0" y="0"/>
                  </a:moveTo>
                  <a:lnTo>
                    <a:pt x="6375876" y="0"/>
                  </a:lnTo>
                  <a:lnTo>
                    <a:pt x="6375876" y="1089695"/>
                  </a:lnTo>
                  <a:lnTo>
                    <a:pt x="0" y="1089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460025" y="127460"/>
              <a:ext cx="4612277" cy="855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11"/>
                </a:lnSpc>
              </a:pPr>
              <a:r>
                <a:rPr lang="en-US" sz="4008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45244" y="1760697"/>
          <a:ext cx="17364530" cy="6994741"/>
        </p:xfrm>
        <a:graphic>
          <a:graphicData uri="http://schemas.openxmlformats.org/drawingml/2006/table">
            <a:tbl>
              <a:tblPr/>
              <a:tblGrid>
                <a:gridCol w="281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945">
                <a:tc>
                  <a:txBody>
                    <a:bodyPr/>
                    <a:lstStyle/>
                    <a:p>
                      <a:pPr algn="ctr">
                        <a:lnSpc>
                          <a:spcPts val="6439"/>
                        </a:lnSpc>
                        <a:defRPr/>
                      </a:pPr>
                      <a:r>
                        <a:rPr lang="en-US" sz="4599" b="1">
                          <a:solidFill>
                            <a:srgbClr val="000000"/>
                          </a:solidFill>
                          <a:latin typeface="Noto Serif Bold"/>
                          <a:ea typeface="Noto Serif Bold"/>
                          <a:cs typeface="Noto Serif Bold"/>
                          <a:sym typeface="Noto Serif Bold"/>
                        </a:rPr>
                        <a:t>Абзац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39"/>
                        </a:lnSpc>
                        <a:defRPr/>
                      </a:pPr>
                      <a:r>
                        <a:rPr lang="en-US" sz="4599" b="1">
                          <a:solidFill>
                            <a:srgbClr val="000000"/>
                          </a:solidFill>
                          <a:latin typeface="Noto Serif Bold"/>
                          <a:ea typeface="Noto Serif Bold"/>
                          <a:cs typeface="Noto Serif Bold"/>
                          <a:sym typeface="Noto Serif Bold"/>
                        </a:rPr>
                        <a:t>Микротема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226">
                <a:tc>
                  <a:txBody>
                    <a:bodyPr/>
                    <a:lstStyle/>
                    <a:p>
                      <a:pPr algn="ctr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Роль учителей и необходимость закалки воли.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285">
                <a:tc>
                  <a:txBody>
                    <a:bodyPr/>
                    <a:lstStyle/>
                    <a:p>
                      <a:pPr algn="ctr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Незаметная тренировка стойкости и преодоление трудностей.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285">
                <a:tc>
                  <a:txBody>
                    <a:bodyPr/>
                    <a:lstStyle/>
                    <a:p>
                      <a:pPr algn="ctr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439"/>
                        </a:lnSpc>
                        <a:defRPr/>
                      </a:pPr>
                      <a:r>
                        <a:rPr lang="en-US" sz="4599">
                          <a:solidFill>
                            <a:srgbClr val="000000"/>
                          </a:solidFill>
                          <a:latin typeface="Noto Serif"/>
                          <a:ea typeface="Noto Serif"/>
                          <a:cs typeface="Noto Serif"/>
                          <a:sym typeface="Noto Serif"/>
                        </a:rPr>
                        <a:t>Призыв к упорству и верности решению учиться.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0B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577169" y="362218"/>
            <a:ext cx="17133663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Микротемы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7169" y="596460"/>
            <a:ext cx="3987520" cy="681503"/>
            <a:chOff x="0" y="0"/>
            <a:chExt cx="5316694" cy="908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16694" cy="908671"/>
            </a:xfrm>
            <a:custGeom>
              <a:avLst/>
              <a:gdLst/>
              <a:ahLst/>
              <a:cxnLst/>
              <a:rect l="l" t="t" r="r" b="b"/>
              <a:pathLst>
                <a:path w="5316694" h="908671">
                  <a:moveTo>
                    <a:pt x="0" y="0"/>
                  </a:moveTo>
                  <a:lnTo>
                    <a:pt x="5316694" y="0"/>
                  </a:lnTo>
                  <a:lnTo>
                    <a:pt x="5316694" y="908671"/>
                  </a:lnTo>
                  <a:lnTo>
                    <a:pt x="0" y="908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17481" y="98374"/>
              <a:ext cx="3846070" cy="72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5"/>
                </a:lnSpc>
              </a:pPr>
              <a:r>
                <a:rPr lang="en-US" sz="3342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5244" y="352804"/>
            <a:ext cx="17133663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Образец сжатого изложения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244" y="1388492"/>
            <a:ext cx="17346512" cy="765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4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41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Настоящие педагоги разглядели во мне способности. Но и без этого я бы продолжал учиться. Трудное становится лёгким, если преодолевать себя. </a:t>
            </a:r>
          </a:p>
          <a:p>
            <a:pPr algn="just">
              <a:lnSpc>
                <a:spcPts val="5039"/>
              </a:lnSpc>
            </a:pPr>
            <a:r>
              <a:rPr lang="en-US" sz="4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41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Тренировка стойкости незаметна. Привычка к  преодолению жизненных трудностей приходит незаметно, учиться становится легко, но нельзя распускаться и жалеть себя. Товарищи будут с уважением называть справляющегося с трудностями человека собранным, волевым, мужественным.</a:t>
            </a:r>
          </a:p>
          <a:p>
            <a:pPr algn="just">
              <a:lnSpc>
                <a:spcPts val="5039"/>
              </a:lnSpc>
            </a:pPr>
            <a:r>
              <a:rPr lang="en-US" sz="41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абзац</a:t>
            </a:r>
            <a:r>
              <a:rPr lang="en-US" sz="41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Если вы хотите учиться, не поддавайтесь слабости, никогда не отказывайтесь от своего решения. Дорогу осиливает и ослабевший человек, пока он идёт. Если он упадёт, ему будет труднее подняться, чем продолжать идти.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45244" y="9240276"/>
            <a:ext cx="3987520" cy="681503"/>
            <a:chOff x="0" y="0"/>
            <a:chExt cx="5316694" cy="908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16694" cy="908671"/>
            </a:xfrm>
            <a:custGeom>
              <a:avLst/>
              <a:gdLst/>
              <a:ahLst/>
              <a:cxnLst/>
              <a:rect l="l" t="t" r="r" b="b"/>
              <a:pathLst>
                <a:path w="5316694" h="908671">
                  <a:moveTo>
                    <a:pt x="0" y="0"/>
                  </a:moveTo>
                  <a:lnTo>
                    <a:pt x="5316694" y="0"/>
                  </a:lnTo>
                  <a:lnTo>
                    <a:pt x="5316694" y="908671"/>
                  </a:lnTo>
                  <a:lnTo>
                    <a:pt x="0" y="908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17481" y="98374"/>
              <a:ext cx="3846070" cy="72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5"/>
                </a:lnSpc>
              </a:pPr>
              <a:r>
                <a:rPr lang="en-US" sz="3342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267965" y="9025084"/>
            <a:ext cx="4597534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82 слова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50132" cy="9722874"/>
            <a:chOff x="0" y="0"/>
            <a:chExt cx="464859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8595" cy="2560757"/>
            </a:xfrm>
            <a:custGeom>
              <a:avLst/>
              <a:gdLst/>
              <a:ahLst/>
              <a:cxnLst/>
              <a:rect l="l" t="t" r="r" b="b"/>
              <a:pathLst>
                <a:path w="4648595" h="2560757">
                  <a:moveTo>
                    <a:pt x="0" y="0"/>
                  </a:moveTo>
                  <a:lnTo>
                    <a:pt x="4648595" y="0"/>
                  </a:lnTo>
                  <a:lnTo>
                    <a:pt x="464859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4859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5915" y="606425"/>
            <a:ext cx="17259300" cy="902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9"/>
              </a:lnSpc>
            </a:pPr>
            <a:r>
              <a:rPr lang="en-US" sz="54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Первое задание ОГЭ</a:t>
            </a:r>
            <a:r>
              <a:rPr lang="en-US" sz="54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по русскому языку — сжатое изложение. </a:t>
            </a:r>
          </a:p>
          <a:p>
            <a:pPr algn="just">
              <a:lnSpc>
                <a:spcPts val="7149"/>
              </a:lnSpc>
            </a:pPr>
            <a:r>
              <a:rPr lang="en-US" sz="5499">
                <a:solidFill>
                  <a:srgbClr val="10BB82"/>
                </a:solidFill>
                <a:latin typeface="Noto Serif"/>
                <a:ea typeface="Noto Serif"/>
                <a:cs typeface="Noto Serif"/>
                <a:sym typeface="Noto Serif"/>
              </a:rPr>
              <a:t>Сжатое изложение</a:t>
            </a:r>
            <a:r>
              <a:rPr lang="en-US" sz="54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— это краткий пересказ основного содержания текста, в котором нужно сохранить всё самое важное, опуская подробности. Основная задача сжатого изложения — краткое описание представленных в тексте фактов, идей и проблем собственными, самостоятельно подобранными речевыми средствами.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50132" cy="9722874"/>
            <a:chOff x="0" y="0"/>
            <a:chExt cx="464859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8595" cy="2560757"/>
            </a:xfrm>
            <a:custGeom>
              <a:avLst/>
              <a:gdLst/>
              <a:ahLst/>
              <a:cxnLst/>
              <a:rect l="l" t="t" r="r" b="b"/>
              <a:pathLst>
                <a:path w="4648595" h="2560757">
                  <a:moveTo>
                    <a:pt x="0" y="0"/>
                  </a:moveTo>
                  <a:lnTo>
                    <a:pt x="4648595" y="0"/>
                  </a:lnTo>
                  <a:lnTo>
                    <a:pt x="464859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4859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6886" y="1770124"/>
            <a:ext cx="17337358" cy="794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9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Первое прослушивание.</a:t>
            </a:r>
            <a:r>
              <a:rPr lang="en-US" sz="49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Сразу делайте записи, сокращайте слова, оставляйте большие поля и интервалы между строками.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9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Перерыв.</a:t>
            </a:r>
            <a:r>
              <a:rPr lang="en-US" sz="49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Допишите сокращенные слова, запишите то, что запомнили, но не успели написать во время  прослушивания, перечитайте черновик, определите тему текста.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9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Второе прослушивание.</a:t>
            </a:r>
            <a:r>
              <a:rPr lang="en-US" sz="49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Запишите то, что не успели написать во время первого прослушивания.</a:t>
            </a:r>
          </a:p>
        </p:txBody>
      </p:sp>
      <p:sp>
        <p:nvSpPr>
          <p:cNvPr id="6" name="Freeform 6"/>
          <p:cNvSpPr/>
          <p:nvPr/>
        </p:nvSpPr>
        <p:spPr>
          <a:xfrm>
            <a:off x="520580" y="7962900"/>
            <a:ext cx="936996" cy="952584"/>
          </a:xfrm>
          <a:custGeom>
            <a:avLst/>
            <a:gdLst/>
            <a:ahLst/>
            <a:cxnLst/>
            <a:rect l="l" t="t" r="r" b="b"/>
            <a:pathLst>
              <a:path w="936996" h="952584">
                <a:moveTo>
                  <a:pt x="0" y="0"/>
                </a:moveTo>
                <a:lnTo>
                  <a:pt x="936997" y="0"/>
                </a:lnTo>
                <a:lnTo>
                  <a:pt x="936997" y="952584"/>
                </a:lnTo>
                <a:lnTo>
                  <a:pt x="0" y="9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6005" y="4457868"/>
            <a:ext cx="950815" cy="990432"/>
          </a:xfrm>
          <a:custGeom>
            <a:avLst/>
            <a:gdLst/>
            <a:ahLst/>
            <a:cxnLst/>
            <a:rect l="l" t="t" r="r" b="b"/>
            <a:pathLst>
              <a:path w="950815" h="990432">
                <a:moveTo>
                  <a:pt x="0" y="0"/>
                </a:moveTo>
                <a:lnTo>
                  <a:pt x="950815" y="0"/>
                </a:lnTo>
                <a:lnTo>
                  <a:pt x="950815" y="990432"/>
                </a:lnTo>
                <a:lnTo>
                  <a:pt x="0" y="990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0580" y="1865374"/>
            <a:ext cx="1016240" cy="1007001"/>
          </a:xfrm>
          <a:custGeom>
            <a:avLst/>
            <a:gdLst/>
            <a:ahLst/>
            <a:cxnLst/>
            <a:rect l="l" t="t" r="r" b="b"/>
            <a:pathLst>
              <a:path w="1016240" h="1007001">
                <a:moveTo>
                  <a:pt x="0" y="0"/>
                </a:moveTo>
                <a:lnTo>
                  <a:pt x="1016240" y="0"/>
                </a:lnTo>
                <a:lnTo>
                  <a:pt x="1016240" y="1007001"/>
                </a:lnTo>
                <a:lnTo>
                  <a:pt x="0" y="1007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0498" y="542925"/>
            <a:ext cx="1765013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Этапы работы над сжатым изложением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50132" cy="9722874"/>
            <a:chOff x="0" y="0"/>
            <a:chExt cx="464859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8595" cy="2560757"/>
            </a:xfrm>
            <a:custGeom>
              <a:avLst/>
              <a:gdLst/>
              <a:ahLst/>
              <a:cxnLst/>
              <a:rect l="l" t="t" r="r" b="b"/>
              <a:pathLst>
                <a:path w="4648595" h="2560757">
                  <a:moveTo>
                    <a:pt x="0" y="0"/>
                  </a:moveTo>
                  <a:lnTo>
                    <a:pt x="4648595" y="0"/>
                  </a:lnTo>
                  <a:lnTo>
                    <a:pt x="464859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4859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8946" y="437546"/>
            <a:ext cx="17299119" cy="951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5"/>
              </a:lnSpc>
            </a:pPr>
            <a:r>
              <a:rPr lang="en-US" sz="45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5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Сборка текста.</a:t>
            </a:r>
            <a:r>
              <a:rPr lang="en-US" sz="45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Соедините записи, проверьте микротемы. Абзацы должны быть связаны и вместе составлять логичный текст.</a:t>
            </a:r>
          </a:p>
          <a:p>
            <a:pPr algn="just">
              <a:lnSpc>
                <a:spcPts val="5795"/>
              </a:lnSpc>
            </a:pPr>
            <a:r>
              <a:rPr lang="en-US" sz="45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5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Сжатие.</a:t>
            </a:r>
            <a:r>
              <a:rPr lang="en-US" sz="45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При необходимости сократите написанное. Важно: в изложении должно быть  не менее 70 слов. Уберите лишнее, сохранив три микротемы.</a:t>
            </a:r>
          </a:p>
          <a:p>
            <a:pPr algn="just">
              <a:lnSpc>
                <a:spcPts val="5795"/>
              </a:lnSpc>
            </a:pPr>
            <a:r>
              <a:rPr lang="en-US" sz="45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5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Композиция. </a:t>
            </a:r>
            <a:r>
              <a:rPr lang="en-US" sz="45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Оформите 3 абзаца (одна микротема — один абзац).</a:t>
            </a:r>
          </a:p>
          <a:p>
            <a:pPr algn="just">
              <a:lnSpc>
                <a:spcPts val="5795"/>
              </a:lnSpc>
            </a:pPr>
            <a:r>
              <a:rPr lang="en-US" sz="45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5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Проверка.</a:t>
            </a:r>
            <a:r>
              <a:rPr lang="en-US" sz="4599" b="1">
                <a:solidFill>
                  <a:srgbClr val="5170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Уточните написание слов в орфографическом словаре, расставьте знаки препинания.</a:t>
            </a:r>
          </a:p>
          <a:p>
            <a:pPr algn="just">
              <a:lnSpc>
                <a:spcPts val="5795"/>
              </a:lnSpc>
            </a:pPr>
            <a:r>
              <a:rPr lang="en-US" sz="4599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_____</a:t>
            </a:r>
            <a:r>
              <a:rPr lang="en-US" sz="4599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Чистовик. </a:t>
            </a:r>
            <a:r>
              <a:rPr lang="en-US" sz="45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Перепишите текст (или отложите его и проверьте позже свежим взглядом).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866637" y="9225319"/>
            <a:ext cx="3987520" cy="681503"/>
            <a:chOff x="0" y="0"/>
            <a:chExt cx="5316694" cy="9086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16694" cy="908671"/>
            </a:xfrm>
            <a:custGeom>
              <a:avLst/>
              <a:gdLst/>
              <a:ahLst/>
              <a:cxnLst/>
              <a:rect l="l" t="t" r="r" b="b"/>
              <a:pathLst>
                <a:path w="5316694" h="908671">
                  <a:moveTo>
                    <a:pt x="0" y="0"/>
                  </a:moveTo>
                  <a:lnTo>
                    <a:pt x="5316694" y="0"/>
                  </a:lnTo>
                  <a:lnTo>
                    <a:pt x="5316694" y="908671"/>
                  </a:lnTo>
                  <a:lnTo>
                    <a:pt x="0" y="908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217481" y="98374"/>
              <a:ext cx="3846070" cy="72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5"/>
                </a:lnSpc>
              </a:pPr>
              <a:r>
                <a:rPr lang="en-US" sz="3342">
                  <a:solidFill>
                    <a:srgbClr val="000000"/>
                  </a:solidFill>
                  <a:latin typeface="A Day Without Sun Text"/>
                  <a:ea typeface="A Day Without Sun Text"/>
                  <a:cs typeface="A Day Without Sun Text"/>
                  <a:sym typeface="A Day Without Sun Text"/>
                </a:rPr>
                <a:t>vk.com/rusakadem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21256" y="376527"/>
            <a:ext cx="873190" cy="939833"/>
          </a:xfrm>
          <a:custGeom>
            <a:avLst/>
            <a:gdLst/>
            <a:ahLst/>
            <a:cxnLst/>
            <a:rect l="l" t="t" r="r" b="b"/>
            <a:pathLst>
              <a:path w="873190" h="939833">
                <a:moveTo>
                  <a:pt x="0" y="0"/>
                </a:moveTo>
                <a:lnTo>
                  <a:pt x="873191" y="0"/>
                </a:lnTo>
                <a:lnTo>
                  <a:pt x="873191" y="939833"/>
                </a:lnTo>
                <a:lnTo>
                  <a:pt x="0" y="9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5595" y="2500870"/>
            <a:ext cx="909514" cy="967569"/>
          </a:xfrm>
          <a:custGeom>
            <a:avLst/>
            <a:gdLst/>
            <a:ahLst/>
            <a:cxnLst/>
            <a:rect l="l" t="t" r="r" b="b"/>
            <a:pathLst>
              <a:path w="909514" h="967569">
                <a:moveTo>
                  <a:pt x="0" y="0"/>
                </a:moveTo>
                <a:lnTo>
                  <a:pt x="909515" y="0"/>
                </a:lnTo>
                <a:lnTo>
                  <a:pt x="909515" y="967569"/>
                </a:lnTo>
                <a:lnTo>
                  <a:pt x="0" y="967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0387" y="4835966"/>
            <a:ext cx="899931" cy="883569"/>
          </a:xfrm>
          <a:custGeom>
            <a:avLst/>
            <a:gdLst/>
            <a:ahLst/>
            <a:cxnLst/>
            <a:rect l="l" t="t" r="r" b="b"/>
            <a:pathLst>
              <a:path w="899931" h="883569">
                <a:moveTo>
                  <a:pt x="0" y="0"/>
                </a:moveTo>
                <a:lnTo>
                  <a:pt x="899931" y="0"/>
                </a:lnTo>
                <a:lnTo>
                  <a:pt x="899931" y="883569"/>
                </a:lnTo>
                <a:lnTo>
                  <a:pt x="0" y="883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3177" y="6281663"/>
            <a:ext cx="821269" cy="809324"/>
          </a:xfrm>
          <a:custGeom>
            <a:avLst/>
            <a:gdLst/>
            <a:ahLst/>
            <a:cxnLst/>
            <a:rect l="l" t="t" r="r" b="b"/>
            <a:pathLst>
              <a:path w="821269" h="809324">
                <a:moveTo>
                  <a:pt x="0" y="0"/>
                </a:moveTo>
                <a:lnTo>
                  <a:pt x="821270" y="0"/>
                </a:lnTo>
                <a:lnTo>
                  <a:pt x="821270" y="809324"/>
                </a:lnTo>
                <a:lnTo>
                  <a:pt x="0" y="809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1256" y="8503791"/>
            <a:ext cx="908117" cy="916448"/>
          </a:xfrm>
          <a:custGeom>
            <a:avLst/>
            <a:gdLst/>
            <a:ahLst/>
            <a:cxnLst/>
            <a:rect l="l" t="t" r="r" b="b"/>
            <a:pathLst>
              <a:path w="908117" h="916448">
                <a:moveTo>
                  <a:pt x="0" y="0"/>
                </a:moveTo>
                <a:lnTo>
                  <a:pt x="908117" y="0"/>
                </a:lnTo>
                <a:lnTo>
                  <a:pt x="908117" y="916448"/>
                </a:lnTo>
                <a:lnTo>
                  <a:pt x="0" y="9164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498" y="282063"/>
            <a:ext cx="17687003" cy="9722874"/>
            <a:chOff x="0" y="0"/>
            <a:chExt cx="4658305" cy="2560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8305" cy="2560757"/>
            </a:xfrm>
            <a:custGeom>
              <a:avLst/>
              <a:gdLst/>
              <a:ahLst/>
              <a:cxnLst/>
              <a:rect l="l" t="t" r="r" b="b"/>
              <a:pathLst>
                <a:path w="4658305" h="2560757">
                  <a:moveTo>
                    <a:pt x="0" y="0"/>
                  </a:moveTo>
                  <a:lnTo>
                    <a:pt x="4658305" y="0"/>
                  </a:lnTo>
                  <a:lnTo>
                    <a:pt x="4658305" y="2560757"/>
                  </a:lnTo>
                  <a:lnTo>
                    <a:pt x="0" y="25607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58305" cy="2598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1897" y="1202190"/>
            <a:ext cx="17424205" cy="869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7"/>
              </a:lnSpc>
            </a:pPr>
            <a:r>
              <a:rPr lang="en-US" sz="31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Мне повезло с учителями: на пути оказались хорошие, высокой души люди. Настоящие педагоги, сумевшие разглядеть в малообразованном, плохо воспитанном, подчас просто грубом мальчишке какие-то способности. Но мне думается, что если бы этого не случилось, то все равно я бы продолжал преодолевать все трудности учения. Воля, как и всё остальное, требует закалки и постоянных упражнений. То, что казалось трудным вчера, становится лёгким сегодня, если не уступать минутной слабости, а бороться с собой шаг за шагом. Тренировка стойкости и воли проходит незаметно. Когда учишься ездить на машине, трудно справляться с её управлением и следить за дорогой, знаками, пешеходами. И вдруг перестаешь замечать свои действия, машина становится послушной и не требующей напряжённого внимания. Так и с трудностями в жизни. Привычка к их преодолению приходит незаметно, учиться становится легко, только нельзя распускаться и жалеть себя. Товарищи будут с уважением называть справляющегося с трудностями человека собранным, волевым, мужественным, а он будет удивляться: что такого особенного в нём нашли? И если вы действительно стремитесь к знаниям, то не поддавайтесь слабости, никогда не отказывайтесь от своего решения учиться. Дорогу осиливает и ослабевший человек, пока он идёт. Если он упадёт, ему будет трудно подняться, намного труднее, чем продолжать идти!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240" y="346280"/>
            <a:ext cx="1765013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10BB82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Определите границы абзацев в тексте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1095</Words>
  <Application>Microsoft Office PowerPoint</Application>
  <PresentationFormat>Произвольный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Noto Serif</vt:lpstr>
      <vt:lpstr>A Day Without Sun Text</vt:lpstr>
      <vt:lpstr>Noto Serif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Сжатое изложение «Чтобы оценить доброту…», копия</dc:title>
  <cp:lastModifiedBy>Алёна Радиковна</cp:lastModifiedBy>
  <cp:revision>2</cp:revision>
  <dcterms:created xsi:type="dcterms:W3CDTF">2006-08-16T00:00:00Z</dcterms:created>
  <dcterms:modified xsi:type="dcterms:W3CDTF">2025-08-30T12:36:43Z</dcterms:modified>
  <dc:identifier>DAGxi8xBcVc</dc:identifier>
</cp:coreProperties>
</file>