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3" r:id="rId19"/>
    <p:sldId id="272" r:id="rId20"/>
    <p:sldId id="275"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0101"/>
    <a:srgbClr val="9513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8" autoAdjust="0"/>
    <p:restoredTop sz="94291" autoAdjust="0"/>
  </p:normalViewPr>
  <p:slideViewPr>
    <p:cSldViewPr snapToGrid="0">
      <p:cViewPr varScale="1">
        <p:scale>
          <a:sx n="68" d="100"/>
          <a:sy n="68" d="100"/>
        </p:scale>
        <p:origin x="792" y="96"/>
      </p:cViewPr>
      <p:guideLst/>
    </p:cSldViewPr>
  </p:slideViewPr>
  <p:outlineViewPr>
    <p:cViewPr>
      <p:scale>
        <a:sx n="33" d="100"/>
        <a:sy n="33" d="100"/>
      </p:scale>
      <p:origin x="0" y="-2160"/>
    </p:cViewPr>
  </p:outlineViewPr>
  <p:notesTextViewPr>
    <p:cViewPr>
      <p:scale>
        <a:sx n="1" d="1"/>
        <a:sy n="1" d="1"/>
      </p:scale>
      <p:origin x="0" y="0"/>
    </p:cViewPr>
  </p:notesTextViewPr>
  <p:sorterViewPr>
    <p:cViewPr>
      <p:scale>
        <a:sx n="100" d="100"/>
        <a:sy n="100" d="100"/>
      </p:scale>
      <p:origin x="0" y="-6666"/>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12D2F6EE-5599-5DCA-C0D8-80B6BAED3C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id="{B6326F42-DB9B-8705-FD0D-98D7C53A4BD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045B1E-F635-4598-9C4A-DAE1193BD8E6}" type="datetimeFigureOut">
              <a:rPr lang="ru-RU" smtClean="0"/>
              <a:t>21.04.2024</a:t>
            </a:fld>
            <a:endParaRPr lang="ru-RU"/>
          </a:p>
        </p:txBody>
      </p:sp>
      <p:sp>
        <p:nvSpPr>
          <p:cNvPr id="4" name="Нижний колонтитул 3">
            <a:extLst>
              <a:ext uri="{FF2B5EF4-FFF2-40B4-BE49-F238E27FC236}">
                <a16:creationId xmlns:a16="http://schemas.microsoft.com/office/drawing/2014/main" id="{4401FFF3-32DA-FD63-DDF4-158609EAC3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id="{1C2D3F50-E259-9ED5-EA2B-0512E82C631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342C6A-9BB8-4CA9-9D69-2AE1D1E403F9}" type="slidenum">
              <a:rPr lang="ru-RU" smtClean="0"/>
              <a:t>‹#›</a:t>
            </a:fld>
            <a:endParaRPr lang="ru-RU"/>
          </a:p>
        </p:txBody>
      </p:sp>
    </p:spTree>
    <p:extLst>
      <p:ext uri="{BB962C8B-B14F-4D97-AF65-F5344CB8AC3E}">
        <p14:creationId xmlns:p14="http://schemas.microsoft.com/office/powerpoint/2010/main" val="26134770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45EFFD-C512-2998-A98F-8CEE0E79ECFD}"/>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A6E6466-72FD-C05D-2A5C-FBFC3B2BF2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96C87C0-1B68-3691-2B72-4E28E84D4D51}"/>
              </a:ext>
            </a:extLst>
          </p:cNvPr>
          <p:cNvSpPr>
            <a:spLocks noGrp="1"/>
          </p:cNvSpPr>
          <p:nvPr>
            <p:ph type="dt" sz="half" idx="10"/>
          </p:nvPr>
        </p:nvSpPr>
        <p:spPr/>
        <p:txBody>
          <a:bodyPr/>
          <a:lstStyle/>
          <a:p>
            <a:fld id="{A0323F12-D4DD-46F4-AB21-A8AB5F39C004}" type="datetimeFigureOut">
              <a:rPr lang="ru-RU" smtClean="0"/>
              <a:t>21.04.2024</a:t>
            </a:fld>
            <a:endParaRPr lang="ru-RU"/>
          </a:p>
        </p:txBody>
      </p:sp>
      <p:sp>
        <p:nvSpPr>
          <p:cNvPr id="5" name="Нижний колонтитул 4">
            <a:extLst>
              <a:ext uri="{FF2B5EF4-FFF2-40B4-BE49-F238E27FC236}">
                <a16:creationId xmlns:a16="http://schemas.microsoft.com/office/drawing/2014/main" id="{72E62EB3-3B3D-41DA-FF47-0B7719A2647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22C3639-FE1C-9932-182E-D723661E4AAE}"/>
              </a:ext>
            </a:extLst>
          </p:cNvPr>
          <p:cNvSpPr>
            <a:spLocks noGrp="1"/>
          </p:cNvSpPr>
          <p:nvPr>
            <p:ph type="sldNum" sz="quarter" idx="12"/>
          </p:nvPr>
        </p:nvSpPr>
        <p:spPr/>
        <p:txBody>
          <a:bodyPr/>
          <a:lstStyle/>
          <a:p>
            <a:fld id="{9E6C321F-7753-4F12-8E12-DF6623C04F46}" type="slidenum">
              <a:rPr lang="ru-RU" smtClean="0"/>
              <a:t>‹#›</a:t>
            </a:fld>
            <a:endParaRPr lang="ru-RU"/>
          </a:p>
        </p:txBody>
      </p:sp>
    </p:spTree>
    <p:extLst>
      <p:ext uri="{BB962C8B-B14F-4D97-AF65-F5344CB8AC3E}">
        <p14:creationId xmlns:p14="http://schemas.microsoft.com/office/powerpoint/2010/main" val="2625817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193D61-EB2B-A7A3-AFF5-55F73E02A14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A49BA0E-A7ED-D810-BBEF-DA4D68DE4C6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4D7C96B-B032-C8BB-FA1B-1396142E874C}"/>
              </a:ext>
            </a:extLst>
          </p:cNvPr>
          <p:cNvSpPr>
            <a:spLocks noGrp="1"/>
          </p:cNvSpPr>
          <p:nvPr>
            <p:ph type="dt" sz="half" idx="10"/>
          </p:nvPr>
        </p:nvSpPr>
        <p:spPr/>
        <p:txBody>
          <a:bodyPr/>
          <a:lstStyle/>
          <a:p>
            <a:fld id="{A0323F12-D4DD-46F4-AB21-A8AB5F39C004}" type="datetimeFigureOut">
              <a:rPr lang="ru-RU" smtClean="0"/>
              <a:t>21.04.2024</a:t>
            </a:fld>
            <a:endParaRPr lang="ru-RU"/>
          </a:p>
        </p:txBody>
      </p:sp>
      <p:sp>
        <p:nvSpPr>
          <p:cNvPr id="5" name="Нижний колонтитул 4">
            <a:extLst>
              <a:ext uri="{FF2B5EF4-FFF2-40B4-BE49-F238E27FC236}">
                <a16:creationId xmlns:a16="http://schemas.microsoft.com/office/drawing/2014/main" id="{6FF5CA34-398B-3105-000A-CF64B6522DC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B2C4B43-5E80-4A29-3E54-4E4A32C78F0E}"/>
              </a:ext>
            </a:extLst>
          </p:cNvPr>
          <p:cNvSpPr>
            <a:spLocks noGrp="1"/>
          </p:cNvSpPr>
          <p:nvPr>
            <p:ph type="sldNum" sz="quarter" idx="12"/>
          </p:nvPr>
        </p:nvSpPr>
        <p:spPr/>
        <p:txBody>
          <a:bodyPr/>
          <a:lstStyle/>
          <a:p>
            <a:fld id="{9E6C321F-7753-4F12-8E12-DF6623C04F46}" type="slidenum">
              <a:rPr lang="ru-RU" smtClean="0"/>
              <a:t>‹#›</a:t>
            </a:fld>
            <a:endParaRPr lang="ru-RU"/>
          </a:p>
        </p:txBody>
      </p:sp>
    </p:spTree>
    <p:extLst>
      <p:ext uri="{BB962C8B-B14F-4D97-AF65-F5344CB8AC3E}">
        <p14:creationId xmlns:p14="http://schemas.microsoft.com/office/powerpoint/2010/main" val="220912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28178F65-3DB3-AE2F-D7C9-0077E05DD317}"/>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61E9A66-AB40-728B-E3FC-F4680302998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1DF1356-949B-0FA6-478D-78A9AAADFEE2}"/>
              </a:ext>
            </a:extLst>
          </p:cNvPr>
          <p:cNvSpPr>
            <a:spLocks noGrp="1"/>
          </p:cNvSpPr>
          <p:nvPr>
            <p:ph type="dt" sz="half" idx="10"/>
          </p:nvPr>
        </p:nvSpPr>
        <p:spPr/>
        <p:txBody>
          <a:bodyPr/>
          <a:lstStyle/>
          <a:p>
            <a:fld id="{A0323F12-D4DD-46F4-AB21-A8AB5F39C004}" type="datetimeFigureOut">
              <a:rPr lang="ru-RU" smtClean="0"/>
              <a:t>21.04.2024</a:t>
            </a:fld>
            <a:endParaRPr lang="ru-RU"/>
          </a:p>
        </p:txBody>
      </p:sp>
      <p:sp>
        <p:nvSpPr>
          <p:cNvPr id="5" name="Нижний колонтитул 4">
            <a:extLst>
              <a:ext uri="{FF2B5EF4-FFF2-40B4-BE49-F238E27FC236}">
                <a16:creationId xmlns:a16="http://schemas.microsoft.com/office/drawing/2014/main" id="{68E546E6-2D98-85A2-8ABF-6EE30470C61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2E6E2F0-46F9-AAC9-B4B1-BB8B2FDB6453}"/>
              </a:ext>
            </a:extLst>
          </p:cNvPr>
          <p:cNvSpPr>
            <a:spLocks noGrp="1"/>
          </p:cNvSpPr>
          <p:nvPr>
            <p:ph type="sldNum" sz="quarter" idx="12"/>
          </p:nvPr>
        </p:nvSpPr>
        <p:spPr/>
        <p:txBody>
          <a:bodyPr/>
          <a:lstStyle/>
          <a:p>
            <a:fld id="{9E6C321F-7753-4F12-8E12-DF6623C04F46}" type="slidenum">
              <a:rPr lang="ru-RU" smtClean="0"/>
              <a:t>‹#›</a:t>
            </a:fld>
            <a:endParaRPr lang="ru-RU"/>
          </a:p>
        </p:txBody>
      </p:sp>
    </p:spTree>
    <p:extLst>
      <p:ext uri="{BB962C8B-B14F-4D97-AF65-F5344CB8AC3E}">
        <p14:creationId xmlns:p14="http://schemas.microsoft.com/office/powerpoint/2010/main" val="288404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162420-044E-B985-C552-EDC50C7F839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B0663EA1-F8C9-B6A0-E4E4-57C75C0E784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7BD8D8E-C18D-B559-3203-FBD366A2D8AA}"/>
              </a:ext>
            </a:extLst>
          </p:cNvPr>
          <p:cNvSpPr>
            <a:spLocks noGrp="1"/>
          </p:cNvSpPr>
          <p:nvPr>
            <p:ph type="dt" sz="half" idx="10"/>
          </p:nvPr>
        </p:nvSpPr>
        <p:spPr/>
        <p:txBody>
          <a:bodyPr/>
          <a:lstStyle/>
          <a:p>
            <a:fld id="{A0323F12-D4DD-46F4-AB21-A8AB5F39C004}" type="datetimeFigureOut">
              <a:rPr lang="ru-RU" smtClean="0"/>
              <a:t>21.04.2024</a:t>
            </a:fld>
            <a:endParaRPr lang="ru-RU"/>
          </a:p>
        </p:txBody>
      </p:sp>
      <p:sp>
        <p:nvSpPr>
          <p:cNvPr id="5" name="Нижний колонтитул 4">
            <a:extLst>
              <a:ext uri="{FF2B5EF4-FFF2-40B4-BE49-F238E27FC236}">
                <a16:creationId xmlns:a16="http://schemas.microsoft.com/office/drawing/2014/main" id="{828E7719-8BEF-4445-499E-30A02A4EF32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E6AA0D3-8E5F-5BA3-9D77-66768D78D119}"/>
              </a:ext>
            </a:extLst>
          </p:cNvPr>
          <p:cNvSpPr>
            <a:spLocks noGrp="1"/>
          </p:cNvSpPr>
          <p:nvPr>
            <p:ph type="sldNum" sz="quarter" idx="12"/>
          </p:nvPr>
        </p:nvSpPr>
        <p:spPr/>
        <p:txBody>
          <a:bodyPr/>
          <a:lstStyle/>
          <a:p>
            <a:fld id="{9E6C321F-7753-4F12-8E12-DF6623C04F46}" type="slidenum">
              <a:rPr lang="ru-RU" smtClean="0"/>
              <a:t>‹#›</a:t>
            </a:fld>
            <a:endParaRPr lang="ru-RU"/>
          </a:p>
        </p:txBody>
      </p:sp>
    </p:spTree>
    <p:extLst>
      <p:ext uri="{BB962C8B-B14F-4D97-AF65-F5344CB8AC3E}">
        <p14:creationId xmlns:p14="http://schemas.microsoft.com/office/powerpoint/2010/main" val="307138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1CF693-A9A5-89F6-B753-FA10CD583E3A}"/>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7F71B02-E111-B52D-438B-C1C17103D2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5D27FDC-D0C8-E97D-8ACE-F62D35EB222F}"/>
              </a:ext>
            </a:extLst>
          </p:cNvPr>
          <p:cNvSpPr>
            <a:spLocks noGrp="1"/>
          </p:cNvSpPr>
          <p:nvPr>
            <p:ph type="dt" sz="half" idx="10"/>
          </p:nvPr>
        </p:nvSpPr>
        <p:spPr/>
        <p:txBody>
          <a:bodyPr/>
          <a:lstStyle/>
          <a:p>
            <a:fld id="{A0323F12-D4DD-46F4-AB21-A8AB5F39C004}" type="datetimeFigureOut">
              <a:rPr lang="ru-RU" smtClean="0"/>
              <a:t>21.04.2024</a:t>
            </a:fld>
            <a:endParaRPr lang="ru-RU"/>
          </a:p>
        </p:txBody>
      </p:sp>
      <p:sp>
        <p:nvSpPr>
          <p:cNvPr id="5" name="Нижний колонтитул 4">
            <a:extLst>
              <a:ext uri="{FF2B5EF4-FFF2-40B4-BE49-F238E27FC236}">
                <a16:creationId xmlns:a16="http://schemas.microsoft.com/office/drawing/2014/main" id="{3FD98EC0-3F71-DA74-A4DB-09B402CFFAE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8806F3A-EC69-7CDF-FADD-AD21D0467371}"/>
              </a:ext>
            </a:extLst>
          </p:cNvPr>
          <p:cNvSpPr>
            <a:spLocks noGrp="1"/>
          </p:cNvSpPr>
          <p:nvPr>
            <p:ph type="sldNum" sz="quarter" idx="12"/>
          </p:nvPr>
        </p:nvSpPr>
        <p:spPr/>
        <p:txBody>
          <a:bodyPr/>
          <a:lstStyle/>
          <a:p>
            <a:fld id="{9E6C321F-7753-4F12-8E12-DF6623C04F46}" type="slidenum">
              <a:rPr lang="ru-RU" smtClean="0"/>
              <a:t>‹#›</a:t>
            </a:fld>
            <a:endParaRPr lang="ru-RU"/>
          </a:p>
        </p:txBody>
      </p:sp>
    </p:spTree>
    <p:extLst>
      <p:ext uri="{BB962C8B-B14F-4D97-AF65-F5344CB8AC3E}">
        <p14:creationId xmlns:p14="http://schemas.microsoft.com/office/powerpoint/2010/main" val="4223333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D2A63B-B9AC-3B86-7F1F-91CC11A80ED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CDF2FDF-B342-920D-FA64-0683C85FECE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9C9E3965-756D-B485-0C07-ED1AEED170F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7CB10A70-44F9-4F22-2086-2B20F70A0105}"/>
              </a:ext>
            </a:extLst>
          </p:cNvPr>
          <p:cNvSpPr>
            <a:spLocks noGrp="1"/>
          </p:cNvSpPr>
          <p:nvPr>
            <p:ph type="dt" sz="half" idx="10"/>
          </p:nvPr>
        </p:nvSpPr>
        <p:spPr/>
        <p:txBody>
          <a:bodyPr/>
          <a:lstStyle/>
          <a:p>
            <a:fld id="{A0323F12-D4DD-46F4-AB21-A8AB5F39C004}" type="datetimeFigureOut">
              <a:rPr lang="ru-RU" smtClean="0"/>
              <a:t>21.04.2024</a:t>
            </a:fld>
            <a:endParaRPr lang="ru-RU"/>
          </a:p>
        </p:txBody>
      </p:sp>
      <p:sp>
        <p:nvSpPr>
          <p:cNvPr id="6" name="Нижний колонтитул 5">
            <a:extLst>
              <a:ext uri="{FF2B5EF4-FFF2-40B4-BE49-F238E27FC236}">
                <a16:creationId xmlns:a16="http://schemas.microsoft.com/office/drawing/2014/main" id="{9F8311A1-B430-27E5-84F3-F15B304F641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B5DF777-507A-ADE0-A2F1-387653255201}"/>
              </a:ext>
            </a:extLst>
          </p:cNvPr>
          <p:cNvSpPr>
            <a:spLocks noGrp="1"/>
          </p:cNvSpPr>
          <p:nvPr>
            <p:ph type="sldNum" sz="quarter" idx="12"/>
          </p:nvPr>
        </p:nvSpPr>
        <p:spPr/>
        <p:txBody>
          <a:bodyPr/>
          <a:lstStyle/>
          <a:p>
            <a:fld id="{9E6C321F-7753-4F12-8E12-DF6623C04F46}" type="slidenum">
              <a:rPr lang="ru-RU" smtClean="0"/>
              <a:t>‹#›</a:t>
            </a:fld>
            <a:endParaRPr lang="ru-RU"/>
          </a:p>
        </p:txBody>
      </p:sp>
    </p:spTree>
    <p:extLst>
      <p:ext uri="{BB962C8B-B14F-4D97-AF65-F5344CB8AC3E}">
        <p14:creationId xmlns:p14="http://schemas.microsoft.com/office/powerpoint/2010/main" val="2375912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B53B91-1FA0-4852-0BCA-41914612DFE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4B03B6B1-01A4-79DE-AF64-4F1DA1F502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B324E4B-F8A5-2D5A-F17C-04A721D7C40C}"/>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12EF560-D199-B22B-0B85-D801EEBEE9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F865373-1602-5B9B-0075-C57C6A1C490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60FEFEE-D902-2C67-CB7A-E7D44D593AF5}"/>
              </a:ext>
            </a:extLst>
          </p:cNvPr>
          <p:cNvSpPr>
            <a:spLocks noGrp="1"/>
          </p:cNvSpPr>
          <p:nvPr>
            <p:ph type="dt" sz="half" idx="10"/>
          </p:nvPr>
        </p:nvSpPr>
        <p:spPr/>
        <p:txBody>
          <a:bodyPr/>
          <a:lstStyle/>
          <a:p>
            <a:fld id="{A0323F12-D4DD-46F4-AB21-A8AB5F39C004}" type="datetimeFigureOut">
              <a:rPr lang="ru-RU" smtClean="0"/>
              <a:t>21.04.2024</a:t>
            </a:fld>
            <a:endParaRPr lang="ru-RU"/>
          </a:p>
        </p:txBody>
      </p:sp>
      <p:sp>
        <p:nvSpPr>
          <p:cNvPr id="8" name="Нижний колонтитул 7">
            <a:extLst>
              <a:ext uri="{FF2B5EF4-FFF2-40B4-BE49-F238E27FC236}">
                <a16:creationId xmlns:a16="http://schemas.microsoft.com/office/drawing/2014/main" id="{6C76019F-BA39-6152-F110-65F495D7B82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98825C75-CBFF-99A6-2E8E-141BDEC51182}"/>
              </a:ext>
            </a:extLst>
          </p:cNvPr>
          <p:cNvSpPr>
            <a:spLocks noGrp="1"/>
          </p:cNvSpPr>
          <p:nvPr>
            <p:ph type="sldNum" sz="quarter" idx="12"/>
          </p:nvPr>
        </p:nvSpPr>
        <p:spPr/>
        <p:txBody>
          <a:bodyPr/>
          <a:lstStyle/>
          <a:p>
            <a:fld id="{9E6C321F-7753-4F12-8E12-DF6623C04F46}" type="slidenum">
              <a:rPr lang="ru-RU" smtClean="0"/>
              <a:t>‹#›</a:t>
            </a:fld>
            <a:endParaRPr lang="ru-RU"/>
          </a:p>
        </p:txBody>
      </p:sp>
    </p:spTree>
    <p:extLst>
      <p:ext uri="{BB962C8B-B14F-4D97-AF65-F5344CB8AC3E}">
        <p14:creationId xmlns:p14="http://schemas.microsoft.com/office/powerpoint/2010/main" val="3370661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193C83-5410-FB1D-0242-4B3ACB70E00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A82BFBF-4574-4733-A6C0-0B590A200E7B}"/>
              </a:ext>
            </a:extLst>
          </p:cNvPr>
          <p:cNvSpPr>
            <a:spLocks noGrp="1"/>
          </p:cNvSpPr>
          <p:nvPr>
            <p:ph type="dt" sz="half" idx="10"/>
          </p:nvPr>
        </p:nvSpPr>
        <p:spPr/>
        <p:txBody>
          <a:bodyPr/>
          <a:lstStyle/>
          <a:p>
            <a:fld id="{A0323F12-D4DD-46F4-AB21-A8AB5F39C004}" type="datetimeFigureOut">
              <a:rPr lang="ru-RU" smtClean="0"/>
              <a:t>21.04.2024</a:t>
            </a:fld>
            <a:endParaRPr lang="ru-RU"/>
          </a:p>
        </p:txBody>
      </p:sp>
      <p:sp>
        <p:nvSpPr>
          <p:cNvPr id="4" name="Нижний колонтитул 3">
            <a:extLst>
              <a:ext uri="{FF2B5EF4-FFF2-40B4-BE49-F238E27FC236}">
                <a16:creationId xmlns:a16="http://schemas.microsoft.com/office/drawing/2014/main" id="{8DA8E54D-E273-9AD1-3166-0606DF3B2E5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7832D32-F3C5-92F5-F87F-F5EFC2394185}"/>
              </a:ext>
            </a:extLst>
          </p:cNvPr>
          <p:cNvSpPr>
            <a:spLocks noGrp="1"/>
          </p:cNvSpPr>
          <p:nvPr>
            <p:ph type="sldNum" sz="quarter" idx="12"/>
          </p:nvPr>
        </p:nvSpPr>
        <p:spPr/>
        <p:txBody>
          <a:bodyPr/>
          <a:lstStyle/>
          <a:p>
            <a:fld id="{9E6C321F-7753-4F12-8E12-DF6623C04F46}" type="slidenum">
              <a:rPr lang="ru-RU" smtClean="0"/>
              <a:t>‹#›</a:t>
            </a:fld>
            <a:endParaRPr lang="ru-RU"/>
          </a:p>
        </p:txBody>
      </p:sp>
    </p:spTree>
    <p:extLst>
      <p:ext uri="{BB962C8B-B14F-4D97-AF65-F5344CB8AC3E}">
        <p14:creationId xmlns:p14="http://schemas.microsoft.com/office/powerpoint/2010/main" val="917499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AA1A72A7-CCF5-BE7C-19BC-6E2CA7C03A32}"/>
              </a:ext>
            </a:extLst>
          </p:cNvPr>
          <p:cNvSpPr>
            <a:spLocks noGrp="1"/>
          </p:cNvSpPr>
          <p:nvPr>
            <p:ph type="dt" sz="half" idx="10"/>
          </p:nvPr>
        </p:nvSpPr>
        <p:spPr/>
        <p:txBody>
          <a:bodyPr/>
          <a:lstStyle/>
          <a:p>
            <a:fld id="{A0323F12-D4DD-46F4-AB21-A8AB5F39C004}" type="datetimeFigureOut">
              <a:rPr lang="ru-RU" smtClean="0"/>
              <a:t>21.04.2024</a:t>
            </a:fld>
            <a:endParaRPr lang="ru-RU"/>
          </a:p>
        </p:txBody>
      </p:sp>
      <p:sp>
        <p:nvSpPr>
          <p:cNvPr id="3" name="Нижний колонтитул 2">
            <a:extLst>
              <a:ext uri="{FF2B5EF4-FFF2-40B4-BE49-F238E27FC236}">
                <a16:creationId xmlns:a16="http://schemas.microsoft.com/office/drawing/2014/main" id="{A297DB54-56B4-7F5F-0B53-C83366A03B5E}"/>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41F9FEB0-C3A2-1E9B-175A-D49D8C694B55}"/>
              </a:ext>
            </a:extLst>
          </p:cNvPr>
          <p:cNvSpPr>
            <a:spLocks noGrp="1"/>
          </p:cNvSpPr>
          <p:nvPr>
            <p:ph type="sldNum" sz="quarter" idx="12"/>
          </p:nvPr>
        </p:nvSpPr>
        <p:spPr/>
        <p:txBody>
          <a:bodyPr/>
          <a:lstStyle/>
          <a:p>
            <a:fld id="{9E6C321F-7753-4F12-8E12-DF6623C04F46}" type="slidenum">
              <a:rPr lang="ru-RU" smtClean="0"/>
              <a:t>‹#›</a:t>
            </a:fld>
            <a:endParaRPr lang="ru-RU"/>
          </a:p>
        </p:txBody>
      </p:sp>
    </p:spTree>
    <p:extLst>
      <p:ext uri="{BB962C8B-B14F-4D97-AF65-F5344CB8AC3E}">
        <p14:creationId xmlns:p14="http://schemas.microsoft.com/office/powerpoint/2010/main" val="910098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E8CCAE-8FFE-1AF1-8A82-60D6ED7214B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CF0335B-5BA8-6AE0-CF4B-655005F55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EA55BCF2-A659-CA12-86C6-07A0EF748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2E111D9-75EA-0850-D9E5-8088BA18D4B1}"/>
              </a:ext>
            </a:extLst>
          </p:cNvPr>
          <p:cNvSpPr>
            <a:spLocks noGrp="1"/>
          </p:cNvSpPr>
          <p:nvPr>
            <p:ph type="dt" sz="half" idx="10"/>
          </p:nvPr>
        </p:nvSpPr>
        <p:spPr/>
        <p:txBody>
          <a:bodyPr/>
          <a:lstStyle/>
          <a:p>
            <a:fld id="{A0323F12-D4DD-46F4-AB21-A8AB5F39C004}" type="datetimeFigureOut">
              <a:rPr lang="ru-RU" smtClean="0"/>
              <a:t>21.04.2024</a:t>
            </a:fld>
            <a:endParaRPr lang="ru-RU"/>
          </a:p>
        </p:txBody>
      </p:sp>
      <p:sp>
        <p:nvSpPr>
          <p:cNvPr id="6" name="Нижний колонтитул 5">
            <a:extLst>
              <a:ext uri="{FF2B5EF4-FFF2-40B4-BE49-F238E27FC236}">
                <a16:creationId xmlns:a16="http://schemas.microsoft.com/office/drawing/2014/main" id="{C727A4AA-87F5-FB0B-349B-A3C1C42208A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85C5901-4370-6B06-57E3-1543D5566CAA}"/>
              </a:ext>
            </a:extLst>
          </p:cNvPr>
          <p:cNvSpPr>
            <a:spLocks noGrp="1"/>
          </p:cNvSpPr>
          <p:nvPr>
            <p:ph type="sldNum" sz="quarter" idx="12"/>
          </p:nvPr>
        </p:nvSpPr>
        <p:spPr/>
        <p:txBody>
          <a:bodyPr/>
          <a:lstStyle/>
          <a:p>
            <a:fld id="{9E6C321F-7753-4F12-8E12-DF6623C04F46}" type="slidenum">
              <a:rPr lang="ru-RU" smtClean="0"/>
              <a:t>‹#›</a:t>
            </a:fld>
            <a:endParaRPr lang="ru-RU"/>
          </a:p>
        </p:txBody>
      </p:sp>
    </p:spTree>
    <p:extLst>
      <p:ext uri="{BB962C8B-B14F-4D97-AF65-F5344CB8AC3E}">
        <p14:creationId xmlns:p14="http://schemas.microsoft.com/office/powerpoint/2010/main" val="39752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25DB83A-CFD0-601E-E4B5-521661CD7D6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527E1C7-FCB8-E54E-09C6-D021BC2A10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9322129-70B0-4C04-69C8-EDDB135D7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01F0999-50B4-21BF-7FB6-5195A7708D03}"/>
              </a:ext>
            </a:extLst>
          </p:cNvPr>
          <p:cNvSpPr>
            <a:spLocks noGrp="1"/>
          </p:cNvSpPr>
          <p:nvPr>
            <p:ph type="dt" sz="half" idx="10"/>
          </p:nvPr>
        </p:nvSpPr>
        <p:spPr/>
        <p:txBody>
          <a:bodyPr/>
          <a:lstStyle/>
          <a:p>
            <a:fld id="{A0323F12-D4DD-46F4-AB21-A8AB5F39C004}" type="datetimeFigureOut">
              <a:rPr lang="ru-RU" smtClean="0"/>
              <a:t>21.04.2024</a:t>
            </a:fld>
            <a:endParaRPr lang="ru-RU"/>
          </a:p>
        </p:txBody>
      </p:sp>
      <p:sp>
        <p:nvSpPr>
          <p:cNvPr id="6" name="Нижний колонтитул 5">
            <a:extLst>
              <a:ext uri="{FF2B5EF4-FFF2-40B4-BE49-F238E27FC236}">
                <a16:creationId xmlns:a16="http://schemas.microsoft.com/office/drawing/2014/main" id="{5A257C3A-ECAD-5CE0-83E8-B9BCA3E2EC9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75DF6A3-F7AF-1EE8-64E9-5A9A9D9F4273}"/>
              </a:ext>
            </a:extLst>
          </p:cNvPr>
          <p:cNvSpPr>
            <a:spLocks noGrp="1"/>
          </p:cNvSpPr>
          <p:nvPr>
            <p:ph type="sldNum" sz="quarter" idx="12"/>
          </p:nvPr>
        </p:nvSpPr>
        <p:spPr/>
        <p:txBody>
          <a:bodyPr/>
          <a:lstStyle/>
          <a:p>
            <a:fld id="{9E6C321F-7753-4F12-8E12-DF6623C04F46}" type="slidenum">
              <a:rPr lang="ru-RU" smtClean="0"/>
              <a:t>‹#›</a:t>
            </a:fld>
            <a:endParaRPr lang="ru-RU"/>
          </a:p>
        </p:txBody>
      </p:sp>
    </p:spTree>
    <p:extLst>
      <p:ext uri="{BB962C8B-B14F-4D97-AF65-F5344CB8AC3E}">
        <p14:creationId xmlns:p14="http://schemas.microsoft.com/office/powerpoint/2010/main" val="2600676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D0C640-BDC4-B266-038E-E51758AAA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8B261A4-FAAA-863B-FE53-56BD58515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71858D3-A96E-9550-AF18-5BAC64D031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23F12-D4DD-46F4-AB21-A8AB5F39C004}" type="datetimeFigureOut">
              <a:rPr lang="ru-RU" smtClean="0"/>
              <a:t>21.04.2024</a:t>
            </a:fld>
            <a:endParaRPr lang="ru-RU"/>
          </a:p>
        </p:txBody>
      </p:sp>
      <p:sp>
        <p:nvSpPr>
          <p:cNvPr id="5" name="Нижний колонтитул 4">
            <a:extLst>
              <a:ext uri="{FF2B5EF4-FFF2-40B4-BE49-F238E27FC236}">
                <a16:creationId xmlns:a16="http://schemas.microsoft.com/office/drawing/2014/main" id="{F980A6C4-536A-E3A1-92F3-E7919967CE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0CEA9FF-0664-3F23-BAB7-80051D36E7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C321F-7753-4F12-8E12-DF6623C04F46}" type="slidenum">
              <a:rPr lang="ru-RU" smtClean="0"/>
              <a:t>‹#›</a:t>
            </a:fld>
            <a:endParaRPr lang="ru-RU"/>
          </a:p>
        </p:txBody>
      </p:sp>
    </p:spTree>
    <p:extLst>
      <p:ext uri="{BB962C8B-B14F-4D97-AF65-F5344CB8AC3E}">
        <p14:creationId xmlns:p14="http://schemas.microsoft.com/office/powerpoint/2010/main" val="185724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hyperlink" Target="https://kartaslov.ru/%D1%81%D0%BB%D0%BE%D0%B2%D0%B0%D1%80%D1%8C-%D0%B0%D1%84%D0%BE%D1%80%D0%B8%D0%B7%D0%BC%D0%BE%D0%B2-%D1%80%D1%83%D1%81%D1%81%D0%BA%D0%B8%D1%85-%D0%BF%D0%B8%D1%81%D0%B0%D1%82%D0%B5%D0%BB%D0%B5%D0%B9/%D1%81%D0%BE-%D1%81%D0%BB%D0%BE%D0%B2%D0%BE%D0%BC/%D1%80%D0%B5%D1%87%D1%8C" TargetMode="External"/><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19395-F687-F7B7-82F4-9B917EAEAF2F}"/>
              </a:ext>
            </a:extLst>
          </p:cNvPr>
          <p:cNvSpPr>
            <a:spLocks noGrp="1"/>
          </p:cNvSpPr>
          <p:nvPr>
            <p:ph type="ctrTitle"/>
          </p:nvPr>
        </p:nvSpPr>
        <p:spPr>
          <a:xfrm>
            <a:off x="182880" y="555406"/>
            <a:ext cx="11815959" cy="980758"/>
          </a:xfrm>
        </p:spPr>
        <p:txBody>
          <a:bodyPr>
            <a:normAutofit fontScale="90000"/>
          </a:bodyPr>
          <a:lstStyle/>
          <a:p>
            <a:r>
              <a:rPr lang="ru-RU" dirty="0">
                <a:solidFill>
                  <a:srgbClr val="730101"/>
                </a:solidFill>
                <a:latin typeface="Cambria Math" panose="02040503050406030204" pitchFamily="18" charset="0"/>
                <a:ea typeface="Cambria Math" panose="02040503050406030204" pitchFamily="18" charset="0"/>
              </a:rPr>
              <a:t>Поэзия волшебной сказки </a:t>
            </a:r>
            <a:br>
              <a:rPr lang="ru-RU" dirty="0">
                <a:solidFill>
                  <a:srgbClr val="730101"/>
                </a:solidFill>
                <a:latin typeface="Bookman Old Style" panose="02050604050505020204" pitchFamily="18" charset="0"/>
                <a:ea typeface="Cambria Math" panose="02040503050406030204" pitchFamily="18" charset="0"/>
              </a:rPr>
            </a:br>
            <a:r>
              <a:rPr lang="ru-RU" sz="3100" b="0" i="1" dirty="0">
                <a:effectLst/>
                <a:latin typeface="Bookman Old Style" panose="02050604050505020204" pitchFamily="18" charset="0"/>
              </a:rPr>
              <a:t> </a:t>
            </a:r>
            <a:r>
              <a:rPr lang="ru-RU" sz="3100" b="1" i="1" dirty="0">
                <a:effectLst/>
                <a:latin typeface="Bookman Old Style" panose="02050604050505020204" pitchFamily="18" charset="0"/>
              </a:rPr>
              <a:t>«Сказка — ложь, да в ней намёк, добрым молодцам урок»</a:t>
            </a:r>
            <a:endParaRPr lang="ru-RU" sz="3100" b="1" i="1" dirty="0">
              <a:latin typeface="Bookman Old Style" panose="02050604050505020204" pitchFamily="18" charset="0"/>
              <a:ea typeface="Cambria Math" panose="02040503050406030204" pitchFamily="18" charset="0"/>
            </a:endParaRPr>
          </a:p>
        </p:txBody>
      </p:sp>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p:txBody>
          <a:bodyPr/>
          <a:lstStyle/>
          <a:p>
            <a:endParaRPr lang="ru-RU" dirty="0"/>
          </a:p>
        </p:txBody>
      </p:sp>
      <p:pic>
        <p:nvPicPr>
          <p:cNvPr id="5" name="Рисунок 4">
            <a:extLst>
              <a:ext uri="{FF2B5EF4-FFF2-40B4-BE49-F238E27FC236}">
                <a16:creationId xmlns:a16="http://schemas.microsoft.com/office/drawing/2014/main" id="{07FDDFEE-BE61-F49F-D125-F4B2518DDD54}"/>
              </a:ext>
            </a:extLst>
          </p:cNvPr>
          <p:cNvPicPr>
            <a:picLocks noChangeAspect="1"/>
          </p:cNvPicPr>
          <p:nvPr/>
        </p:nvPicPr>
        <p:blipFill rotWithShape="1">
          <a:blip r:embed="rId3">
            <a:extLst>
              <a:ext uri="{28A0092B-C50C-407E-A947-70E740481C1C}">
                <a14:useLocalDpi xmlns:a14="http://schemas.microsoft.com/office/drawing/2010/main" val="0"/>
              </a:ext>
            </a:extLst>
          </a:blip>
          <a:srcRect l="26548" t="11304" r="22543" b="7333"/>
          <a:stretch/>
        </p:blipFill>
        <p:spPr>
          <a:xfrm>
            <a:off x="731520" y="1763198"/>
            <a:ext cx="2309106" cy="4749680"/>
          </a:xfrm>
          <a:prstGeom prst="rect">
            <a:avLst/>
          </a:prstGeom>
          <a:ln w="88900" cap="sq" cmpd="thickThin">
            <a:solidFill>
              <a:srgbClr val="000000"/>
            </a:solidFill>
            <a:prstDash val="solid"/>
            <a:miter lim="800000"/>
          </a:ln>
          <a:effectLst>
            <a:innerShdw blurRad="76200">
              <a:srgbClr val="000000"/>
            </a:innerShdw>
          </a:effectLst>
        </p:spPr>
      </p:pic>
      <p:pic>
        <p:nvPicPr>
          <p:cNvPr id="7" name="Рисунок 6">
            <a:extLst>
              <a:ext uri="{FF2B5EF4-FFF2-40B4-BE49-F238E27FC236}">
                <a16:creationId xmlns:a16="http://schemas.microsoft.com/office/drawing/2014/main" id="{9D8E302A-76FB-EDC5-8CB3-E0A7578B3506}"/>
              </a:ext>
            </a:extLst>
          </p:cNvPr>
          <p:cNvPicPr>
            <a:picLocks noChangeAspect="1"/>
          </p:cNvPicPr>
          <p:nvPr/>
        </p:nvPicPr>
        <p:blipFill rotWithShape="1">
          <a:blip r:embed="rId4">
            <a:extLst>
              <a:ext uri="{28A0092B-C50C-407E-A947-70E740481C1C}">
                <a14:useLocalDpi xmlns:a14="http://schemas.microsoft.com/office/drawing/2010/main" val="0"/>
              </a:ext>
            </a:extLst>
          </a:blip>
          <a:srcRect l="27400" t="6201" r="12259" b="12381"/>
          <a:stretch/>
        </p:blipFill>
        <p:spPr>
          <a:xfrm>
            <a:off x="3501946" y="1778437"/>
            <a:ext cx="2309106" cy="4724597"/>
          </a:xfrm>
          <a:prstGeom prst="rect">
            <a:avLst/>
          </a:prstGeom>
          <a:ln w="88900" cap="sq" cmpd="thickThin">
            <a:solidFill>
              <a:srgbClr val="000000"/>
            </a:solidFill>
            <a:prstDash val="solid"/>
            <a:miter lim="800000"/>
          </a:ln>
          <a:effectLst>
            <a:innerShdw blurRad="76200">
              <a:srgbClr val="000000"/>
            </a:innerShdw>
          </a:effectLst>
        </p:spPr>
      </p:pic>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5">
            <a:extLst>
              <a:ext uri="{28A0092B-C50C-407E-A947-70E740481C1C}">
                <a14:useLocalDpi xmlns:a14="http://schemas.microsoft.com/office/drawing/2010/main" val="0"/>
              </a:ext>
            </a:extLst>
          </a:blip>
          <a:srcRect l="90781" r="3904"/>
          <a:stretch/>
        </p:blipFill>
        <p:spPr>
          <a:xfrm rot="16200000">
            <a:off x="5827859" y="-6149341"/>
            <a:ext cx="536279" cy="12298682"/>
          </a:xfrm>
          <a:prstGeom prst="rect">
            <a:avLst/>
          </a:prstGeom>
        </p:spPr>
      </p:pic>
      <p:pic>
        <p:nvPicPr>
          <p:cNvPr id="9" name="Рисунок 8">
            <a:extLst>
              <a:ext uri="{FF2B5EF4-FFF2-40B4-BE49-F238E27FC236}">
                <a16:creationId xmlns:a16="http://schemas.microsoft.com/office/drawing/2014/main" id="{DE3C06CE-A1C6-DBD7-F002-7C699231F662}"/>
              </a:ext>
            </a:extLst>
          </p:cNvPr>
          <p:cNvPicPr>
            <a:picLocks noChangeAspect="1"/>
          </p:cNvPicPr>
          <p:nvPr/>
        </p:nvPicPr>
        <p:blipFill rotWithShape="1">
          <a:blip r:embed="rId5">
            <a:extLst>
              <a:ext uri="{28A0092B-C50C-407E-A947-70E740481C1C}">
                <a14:useLocalDpi xmlns:a14="http://schemas.microsoft.com/office/drawing/2010/main" val="0"/>
              </a:ext>
            </a:extLst>
          </a:blip>
          <a:srcRect l="39517" t="7188" r="34815" b="23921"/>
          <a:stretch/>
        </p:blipFill>
        <p:spPr>
          <a:xfrm>
            <a:off x="6299080" y="1803520"/>
            <a:ext cx="2382406" cy="4724598"/>
          </a:xfrm>
          <a:prstGeom prst="rect">
            <a:avLst/>
          </a:prstGeom>
          <a:ln w="88900" cap="sq" cmpd="thickThin">
            <a:solidFill>
              <a:srgbClr val="000000"/>
            </a:solidFill>
            <a:prstDash val="solid"/>
            <a:miter lim="800000"/>
          </a:ln>
          <a:effectLst>
            <a:innerShdw blurRad="76200">
              <a:srgbClr val="000000"/>
            </a:innerShdw>
          </a:effectLst>
        </p:spPr>
      </p:pic>
      <p:pic>
        <p:nvPicPr>
          <p:cNvPr id="11" name="Рисунок 10">
            <a:extLst>
              <a:ext uri="{FF2B5EF4-FFF2-40B4-BE49-F238E27FC236}">
                <a16:creationId xmlns:a16="http://schemas.microsoft.com/office/drawing/2014/main" id="{AB86EF8F-70DB-89A5-5750-833B4488E258}"/>
              </a:ext>
            </a:extLst>
          </p:cNvPr>
          <p:cNvPicPr>
            <a:picLocks noChangeAspect="1"/>
          </p:cNvPicPr>
          <p:nvPr/>
        </p:nvPicPr>
        <p:blipFill rotWithShape="1">
          <a:blip r:embed="rId6">
            <a:extLst>
              <a:ext uri="{28A0092B-C50C-407E-A947-70E740481C1C}">
                <a14:useLocalDpi xmlns:a14="http://schemas.microsoft.com/office/drawing/2010/main" val="0"/>
              </a:ext>
            </a:extLst>
          </a:blip>
          <a:srcRect l="16816" r="8589" b="7051"/>
          <a:stretch/>
        </p:blipFill>
        <p:spPr>
          <a:xfrm>
            <a:off x="9169514" y="1803520"/>
            <a:ext cx="2362181" cy="470935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52640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19395-F687-F7B7-82F4-9B917EAEAF2F}"/>
              </a:ext>
            </a:extLst>
          </p:cNvPr>
          <p:cNvSpPr>
            <a:spLocks noGrp="1"/>
          </p:cNvSpPr>
          <p:nvPr>
            <p:ph type="ctrTitle"/>
          </p:nvPr>
        </p:nvSpPr>
        <p:spPr>
          <a:xfrm>
            <a:off x="-53343" y="330961"/>
            <a:ext cx="3924885" cy="1022766"/>
          </a:xfrm>
        </p:spPr>
        <p:txBody>
          <a:bodyPr>
            <a:noAutofit/>
          </a:bodyPr>
          <a:lstStyle/>
          <a:p>
            <a:r>
              <a:rPr lang="ru-RU" sz="3200" dirty="0">
                <a:solidFill>
                  <a:srgbClr val="730101"/>
                </a:solidFill>
                <a:latin typeface="Bookman Old Style" panose="02050604050505020204" pitchFamily="18" charset="0"/>
                <a:ea typeface="Cambria Math" panose="02040503050406030204" pitchFamily="18" charset="0"/>
              </a:rPr>
              <a:t>Присказка</a:t>
            </a:r>
            <a:br>
              <a:rPr lang="ru-RU" sz="3200" dirty="0">
                <a:solidFill>
                  <a:srgbClr val="730101"/>
                </a:solidFill>
                <a:latin typeface="Bookman Old Style" panose="02050604050505020204" pitchFamily="18" charset="0"/>
                <a:ea typeface="Cambria Math" panose="02040503050406030204" pitchFamily="18" charset="0"/>
              </a:rPr>
            </a:br>
            <a:r>
              <a:rPr lang="ru-RU" sz="3200" b="0" i="1" dirty="0">
                <a:effectLst/>
                <a:latin typeface="Bookman Old Style" panose="02050604050505020204" pitchFamily="18" charset="0"/>
              </a:rPr>
              <a:t> </a:t>
            </a:r>
            <a:endParaRPr lang="ru-RU" sz="3200" b="1" i="1" dirty="0">
              <a:latin typeface="Bookman Old Style" panose="02050604050505020204" pitchFamily="18" charset="0"/>
              <a:ea typeface="Cambria Math" panose="02040503050406030204" pitchFamily="18" charset="0"/>
            </a:endParaRPr>
          </a:p>
        </p:txBody>
      </p:sp>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3871542" y="628604"/>
            <a:ext cx="7860011" cy="2283408"/>
          </a:xfrm>
        </p:spPr>
        <p:txBody>
          <a:bodyPr>
            <a:normAutofit fontScale="77500" lnSpcReduction="20000"/>
          </a:bodyPr>
          <a:lstStyle/>
          <a:p>
            <a:pPr marL="285750" indent="-285750">
              <a:lnSpc>
                <a:spcPct val="120000"/>
              </a:lnSpc>
              <a:buFontTx/>
              <a:buChar char="-"/>
            </a:pPr>
            <a:r>
              <a:rPr lang="ru-RU" sz="3600" b="1" i="1" dirty="0">
                <a:solidFill>
                  <a:srgbClr val="000000"/>
                </a:solidFill>
                <a:effectLst/>
                <a:latin typeface="Times New Roman" panose="02020603050405020304" pitchFamily="18" charset="0"/>
                <a:ea typeface="Times New Roman" panose="02020603050405020304" pitchFamily="18" charset="0"/>
              </a:rPr>
              <a:t>Начинается сказка, начинается побаска — сказка добрая, повесть долгая, не от сивки, не от бурки, не Стоял столб точеный, золоченый, на столбе птица — синяя синица, красные перышки. </a:t>
            </a:r>
            <a:endParaRPr lang="ru-RU" sz="3600" b="1" i="1" dirty="0">
              <a:solidFill>
                <a:srgbClr val="000000"/>
              </a:solidFill>
              <a:latin typeface="Times New Roman" panose="02020603050405020304" pitchFamily="18" charset="0"/>
            </a:endParaRPr>
          </a:p>
          <a:p>
            <a:pPr marL="571500" indent="-571500">
              <a:buFontTx/>
              <a:buChar char="-"/>
            </a:pPr>
            <a:endParaRPr lang="ru-RU" sz="1800" i="1" dirty="0">
              <a:solidFill>
                <a:srgbClr val="000000"/>
              </a:solidFill>
              <a:latin typeface="Times New Roman" panose="02020603050405020304" pitchFamily="18" charset="0"/>
            </a:endParaRPr>
          </a:p>
          <a:p>
            <a:pPr marL="571500" indent="-571500">
              <a:buFontTx/>
              <a:buChar char="-"/>
            </a:pPr>
            <a:endParaRPr lang="ru-RU" i="1" dirty="0">
              <a:solidFill>
                <a:srgbClr val="000000"/>
              </a:solidFill>
              <a:latin typeface="Cambria" panose="02040503050406030204" pitchFamily="18" charset="0"/>
              <a:ea typeface="Cambria" panose="02040503050406030204" pitchFamily="18" charset="0"/>
            </a:endParaRPr>
          </a:p>
          <a:p>
            <a:pPr marL="571500" indent="-571500">
              <a:buFontTx/>
              <a:buChar char="-"/>
            </a:pPr>
            <a:endParaRPr lang="ru-RU" sz="4300" dirty="0"/>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774519" y="-6022695"/>
            <a:ext cx="536279" cy="12298682"/>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59" y="495083"/>
            <a:ext cx="536279" cy="12298682"/>
          </a:xfrm>
          <a:prstGeom prst="rect">
            <a:avLst/>
          </a:prstGeom>
        </p:spPr>
      </p:pic>
      <p:pic>
        <p:nvPicPr>
          <p:cNvPr id="8" name="Рисунок 7">
            <a:extLst>
              <a:ext uri="{FF2B5EF4-FFF2-40B4-BE49-F238E27FC236}">
                <a16:creationId xmlns:a16="http://schemas.microsoft.com/office/drawing/2014/main" id="{6D76EA52-E427-413B-FA83-4057A4718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72" y="394786"/>
            <a:ext cx="2943934" cy="373092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10" name="TextBox 9">
            <a:extLst>
              <a:ext uri="{FF2B5EF4-FFF2-40B4-BE49-F238E27FC236}">
                <a16:creationId xmlns:a16="http://schemas.microsoft.com/office/drawing/2014/main" id="{6C641092-383E-E113-FEC4-8F0A0EA1E9F2}"/>
              </a:ext>
            </a:extLst>
          </p:cNvPr>
          <p:cNvSpPr txBox="1"/>
          <p:nvPr/>
        </p:nvSpPr>
        <p:spPr>
          <a:xfrm>
            <a:off x="1056832" y="3761372"/>
            <a:ext cx="11135168" cy="2585323"/>
          </a:xfrm>
          <a:prstGeom prst="rect">
            <a:avLst/>
          </a:prstGeom>
          <a:noFill/>
        </p:spPr>
        <p:txBody>
          <a:bodyPr wrap="square">
            <a:spAutoFit/>
          </a:bodyPr>
          <a:lstStyle/>
          <a:p>
            <a:r>
              <a:rPr lang="ru-RU" sz="3200" b="1" i="1" kern="100" dirty="0">
                <a:effectLst/>
                <a:latin typeface="Cambria" panose="02040503050406030204" pitchFamily="18" charset="0"/>
                <a:ea typeface="Cambria" panose="02040503050406030204" pitchFamily="18" charset="0"/>
                <a:cs typeface="Times New Roman" panose="02020603050405020304" pitchFamily="18" charset="0"/>
              </a:rPr>
              <a:t>- </a:t>
            </a:r>
            <a:r>
              <a:rPr lang="ru-RU" sz="2800" b="1" i="1" kern="100" dirty="0">
                <a:effectLst/>
                <a:latin typeface="Cambria" panose="02040503050406030204" pitchFamily="18" charset="0"/>
                <a:ea typeface="Cambria" panose="02040503050406030204" pitchFamily="18" charset="0"/>
                <a:cs typeface="Times New Roman" panose="02020603050405020304" pitchFamily="18" charset="0"/>
              </a:rPr>
              <a:t>На море , на океане, на острове Буяне есть бык печеный. В одном боку у быка нож точеный, а в другом-чеснок толченый. Знай режь, в чеснок – помалкивай да в волю ешь. Худо ли ! То еще не сказка, а присказка. Сказка вся впереди. Как горячих пирогов поедим да пива попьем, тут и сказку поведем.</a:t>
            </a:r>
          </a:p>
          <a:p>
            <a:endParaRPr lang="ru-RU" dirty="0"/>
          </a:p>
        </p:txBody>
      </p:sp>
    </p:spTree>
    <p:extLst>
      <p:ext uri="{BB962C8B-B14F-4D97-AF65-F5344CB8AC3E}">
        <p14:creationId xmlns:p14="http://schemas.microsoft.com/office/powerpoint/2010/main" val="220009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5641146" y="-127181"/>
            <a:ext cx="3235568" cy="1505816"/>
          </a:xfrm>
        </p:spPr>
        <p:txBody>
          <a:bodyPr>
            <a:noAutofit/>
          </a:bodyPr>
          <a:lstStyle/>
          <a:p>
            <a:pPr marL="571500" indent="-571500">
              <a:buFontTx/>
              <a:buChar char="-"/>
            </a:pPr>
            <a:endParaRPr lang="ru-RU" sz="4800" i="1" dirty="0">
              <a:solidFill>
                <a:srgbClr val="000000"/>
              </a:solidFill>
              <a:latin typeface="Cambria" panose="02040503050406030204" pitchFamily="18" charset="0"/>
              <a:ea typeface="Cambria" panose="02040503050406030204" pitchFamily="18" charset="0"/>
            </a:endParaRPr>
          </a:p>
          <a:p>
            <a:r>
              <a:rPr lang="ru-RU" sz="4800" dirty="0">
                <a:latin typeface="Cambria" panose="02040503050406030204" pitchFamily="18" charset="0"/>
                <a:ea typeface="Cambria" panose="02040503050406030204" pitchFamily="18" charset="0"/>
              </a:rPr>
              <a:t>Зачин</a:t>
            </a: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774519" y="-6022695"/>
            <a:ext cx="536279" cy="12298682"/>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59" y="495083"/>
            <a:ext cx="536279" cy="12298682"/>
          </a:xfrm>
          <a:prstGeom prst="rect">
            <a:avLst/>
          </a:prstGeom>
        </p:spPr>
      </p:pic>
      <p:sp>
        <p:nvSpPr>
          <p:cNvPr id="6" name="Заголовок 5">
            <a:extLst>
              <a:ext uri="{FF2B5EF4-FFF2-40B4-BE49-F238E27FC236}">
                <a16:creationId xmlns:a16="http://schemas.microsoft.com/office/drawing/2014/main" id="{B14AE331-B72A-3259-3C38-CB08920815D5}"/>
              </a:ext>
            </a:extLst>
          </p:cNvPr>
          <p:cNvSpPr>
            <a:spLocks noGrp="1"/>
          </p:cNvSpPr>
          <p:nvPr>
            <p:ph type="ctrTitle"/>
          </p:nvPr>
        </p:nvSpPr>
        <p:spPr>
          <a:xfrm>
            <a:off x="4736576" y="1862616"/>
            <a:ext cx="6835996" cy="4712677"/>
          </a:xfrm>
        </p:spPr>
        <p:txBody>
          <a:bodyPr>
            <a:noAutofit/>
          </a:bodyPr>
          <a:lstStyle/>
          <a:p>
            <a:r>
              <a:rPr lang="ru-RU" sz="2800" dirty="0">
                <a:solidFill>
                  <a:srgbClr val="000000"/>
                </a:solidFill>
                <a:effectLst/>
                <a:latin typeface="Times New Roman" panose="02020603050405020304" pitchFamily="18" charset="0"/>
                <a:ea typeface="Times New Roman" panose="02020603050405020304" pitchFamily="18" charset="0"/>
              </a:rPr>
              <a:t>После присказки следует сама сказка, и начинается она с зачина. </a:t>
            </a:r>
            <a:br>
              <a:rPr lang="ru-RU" sz="2800" dirty="0">
                <a:solidFill>
                  <a:srgbClr val="000000"/>
                </a:solidFill>
                <a:effectLst/>
                <a:latin typeface="Times New Roman" panose="02020603050405020304" pitchFamily="18" charset="0"/>
                <a:ea typeface="Times New Roman" panose="02020603050405020304" pitchFamily="18" charset="0"/>
              </a:rPr>
            </a:br>
            <a:r>
              <a:rPr lang="ru-RU" sz="2800" b="1" dirty="0">
                <a:solidFill>
                  <a:srgbClr val="000000"/>
                </a:solidFill>
                <a:effectLst/>
                <a:latin typeface="Times New Roman" panose="02020603050405020304" pitchFamily="18" charset="0"/>
                <a:ea typeface="Times New Roman" panose="02020603050405020304" pitchFamily="18" charset="0"/>
              </a:rPr>
              <a:t>Зачин кладёт чёткую грань между нашей обыденной речью и сказочным повествованием:</a:t>
            </a:r>
            <a:br>
              <a:rPr lang="ru-RU" sz="2800" b="1" dirty="0">
                <a:solidFill>
                  <a:srgbClr val="000000"/>
                </a:solidFill>
                <a:effectLst/>
                <a:latin typeface="Times New Roman" panose="02020603050405020304" pitchFamily="18" charset="0"/>
                <a:ea typeface="Times New Roman" panose="02020603050405020304" pitchFamily="18" charset="0"/>
              </a:rPr>
            </a:br>
            <a:r>
              <a:rPr lang="ru-RU" sz="3200" i="1" dirty="0">
                <a:solidFill>
                  <a:srgbClr val="C00000"/>
                </a:solidFill>
                <a:effectLst/>
                <a:latin typeface="Times New Roman" panose="02020603050405020304" pitchFamily="18" charset="0"/>
                <a:ea typeface="Times New Roman" panose="02020603050405020304" pitchFamily="18" charset="0"/>
              </a:rPr>
              <a:t>- За синими морями, за зелёными горами, в стародавние времена жил да был…</a:t>
            </a:r>
            <a:br>
              <a:rPr lang="ru-RU" sz="3200" i="1" dirty="0">
                <a:solidFill>
                  <a:srgbClr val="C00000"/>
                </a:solidFill>
                <a:effectLst/>
                <a:latin typeface="Times New Roman" panose="02020603050405020304" pitchFamily="18" charset="0"/>
                <a:ea typeface="Times New Roman" panose="02020603050405020304" pitchFamily="18" charset="0"/>
              </a:rPr>
            </a:br>
            <a:r>
              <a:rPr lang="ru-RU" sz="3200" i="1" dirty="0">
                <a:solidFill>
                  <a:srgbClr val="C00000"/>
                </a:solidFill>
                <a:effectLst/>
                <a:latin typeface="Times New Roman" panose="02020603050405020304" pitchFamily="18" charset="0"/>
                <a:ea typeface="Times New Roman" panose="02020603050405020304" pitchFamily="18" charset="0"/>
              </a:rPr>
              <a:t>- В тридевятом царстве, в тридесятом государстве жил-поживал…</a:t>
            </a:r>
            <a:br>
              <a:rPr lang="ru-RU" sz="3200" dirty="0">
                <a:solidFill>
                  <a:srgbClr val="C00000"/>
                </a:solidFill>
                <a:effectLst/>
                <a:latin typeface="Times New Roman" panose="02020603050405020304" pitchFamily="18" charset="0"/>
                <a:ea typeface="Times New Roman" panose="02020603050405020304" pitchFamily="18" charset="0"/>
              </a:rPr>
            </a:br>
            <a:endParaRPr lang="ru-RU" sz="3200" dirty="0">
              <a:solidFill>
                <a:srgbClr val="C00000"/>
              </a:solidFill>
            </a:endParaRPr>
          </a:p>
        </p:txBody>
      </p:sp>
      <p:pic>
        <p:nvPicPr>
          <p:cNvPr id="9" name="Рисунок 8">
            <a:extLst>
              <a:ext uri="{FF2B5EF4-FFF2-40B4-BE49-F238E27FC236}">
                <a16:creationId xmlns:a16="http://schemas.microsoft.com/office/drawing/2014/main" id="{FC01D5C8-E8DB-32C8-0D42-0ECEE4279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7" y="1246216"/>
            <a:ext cx="3715343" cy="4712677"/>
          </a:xfrm>
          <a:prstGeom prst="rect">
            <a:avLst/>
          </a:prstGeom>
        </p:spPr>
      </p:pic>
    </p:spTree>
    <p:extLst>
      <p:ext uri="{BB962C8B-B14F-4D97-AF65-F5344CB8AC3E}">
        <p14:creationId xmlns:p14="http://schemas.microsoft.com/office/powerpoint/2010/main" val="3210052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618976" y="-365156"/>
            <a:ext cx="4811149" cy="1519883"/>
          </a:xfrm>
        </p:spPr>
        <p:txBody>
          <a:bodyPr>
            <a:noAutofit/>
          </a:bodyPr>
          <a:lstStyle/>
          <a:p>
            <a:pPr marL="571500" indent="-571500">
              <a:buFontTx/>
              <a:buChar char="-"/>
            </a:pPr>
            <a:endParaRPr lang="ru-RU" sz="4800" i="1" dirty="0">
              <a:solidFill>
                <a:srgbClr val="000000"/>
              </a:solidFill>
              <a:latin typeface="Cambria" panose="02040503050406030204" pitchFamily="18" charset="0"/>
              <a:ea typeface="Cambria" panose="02040503050406030204" pitchFamily="18" charset="0"/>
            </a:endParaRPr>
          </a:p>
          <a:p>
            <a:r>
              <a:rPr lang="ru-RU" sz="4800" dirty="0">
                <a:latin typeface="Cambria" panose="02040503050406030204" pitchFamily="18" charset="0"/>
                <a:ea typeface="Cambria" panose="02040503050406030204" pitchFamily="18" charset="0"/>
              </a:rPr>
              <a:t>Концовка</a:t>
            </a: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774519" y="-6022695"/>
            <a:ext cx="536279" cy="12298682"/>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59" y="495083"/>
            <a:ext cx="536279" cy="12298682"/>
          </a:xfrm>
          <a:prstGeom prst="rect">
            <a:avLst/>
          </a:prstGeom>
        </p:spPr>
      </p:pic>
      <p:sp>
        <p:nvSpPr>
          <p:cNvPr id="6" name="Заголовок 5">
            <a:extLst>
              <a:ext uri="{FF2B5EF4-FFF2-40B4-BE49-F238E27FC236}">
                <a16:creationId xmlns:a16="http://schemas.microsoft.com/office/drawing/2014/main" id="{B14AE331-B72A-3259-3C38-CB08920815D5}"/>
              </a:ext>
            </a:extLst>
          </p:cNvPr>
          <p:cNvSpPr>
            <a:spLocks noGrp="1"/>
          </p:cNvSpPr>
          <p:nvPr>
            <p:ph type="ctrTitle"/>
          </p:nvPr>
        </p:nvSpPr>
        <p:spPr>
          <a:xfrm>
            <a:off x="4134737" y="892834"/>
            <a:ext cx="7730184" cy="5641675"/>
          </a:xfrm>
        </p:spPr>
        <p:txBody>
          <a:bodyPr>
            <a:noAutofit/>
          </a:bodyPr>
          <a:lstStyle/>
          <a:p>
            <a:pPr algn="l"/>
            <a:r>
              <a:rPr lang="ru-RU" sz="3200" b="0" i="0" dirty="0">
                <a:solidFill>
                  <a:srgbClr val="C00000"/>
                </a:solidFill>
                <a:effectLst/>
                <a:latin typeface="PT Serif" panose="020A0603040505020204" pitchFamily="18" charset="-52"/>
              </a:rPr>
              <a:t>Концовка</a:t>
            </a:r>
            <a:r>
              <a:rPr lang="ru-RU" sz="3200" b="0" i="0" dirty="0">
                <a:solidFill>
                  <a:srgbClr val="242F33"/>
                </a:solidFill>
                <a:effectLst/>
                <a:latin typeface="PT Serif" panose="020A0603040505020204" pitchFamily="18" charset="-52"/>
              </a:rPr>
              <a:t> </a:t>
            </a:r>
            <a:r>
              <a:rPr lang="ru-RU" sz="2800" b="0" i="0" dirty="0">
                <a:solidFill>
                  <a:srgbClr val="242F33"/>
                </a:solidFill>
                <a:effectLst/>
                <a:latin typeface="PT Serif" panose="020A0603040505020204" pitchFamily="18" charset="-52"/>
              </a:rPr>
              <a:t>– это последние слова сказки, рассказ о том, чем кончилась история, ее мораль. Но ещё чаще и обращение к слушателю, переключение на реальность, рассказ сказочника о самом себе.</a:t>
            </a:r>
            <a:br>
              <a:rPr lang="ru-RU" sz="2800" b="0" i="0" dirty="0">
                <a:solidFill>
                  <a:srgbClr val="242F33"/>
                </a:solidFill>
                <a:effectLst/>
                <a:latin typeface="PT Serif" panose="020A0603040505020204" pitchFamily="18" charset="-52"/>
              </a:rPr>
            </a:br>
            <a:br>
              <a:rPr lang="ru-RU" sz="2800" b="0" i="0" dirty="0">
                <a:solidFill>
                  <a:srgbClr val="242F33"/>
                </a:solidFill>
                <a:effectLst/>
                <a:latin typeface="PT Serif" panose="020A0603040505020204" pitchFamily="18" charset="-52"/>
              </a:rPr>
            </a:br>
            <a:r>
              <a:rPr lang="ru-RU" sz="2800" b="1" i="1" dirty="0">
                <a:solidFill>
                  <a:srgbClr val="242F33"/>
                </a:solidFill>
                <a:effectLst/>
                <a:latin typeface="PT Serif" panose="020A0603040505020204" pitchFamily="18" charset="-52"/>
              </a:rPr>
              <a:t>-И стали они вместе жить да поживать  да добра наживать.</a:t>
            </a:r>
            <a:br>
              <a:rPr lang="ru-RU" sz="2800" b="1" i="1" dirty="0">
                <a:solidFill>
                  <a:srgbClr val="242F33"/>
                </a:solidFill>
                <a:effectLst/>
                <a:latin typeface="PT Serif" panose="020A0603040505020204" pitchFamily="18" charset="-52"/>
              </a:rPr>
            </a:br>
            <a:r>
              <a:rPr lang="ru-RU" sz="2800" b="1" i="1" dirty="0">
                <a:solidFill>
                  <a:srgbClr val="242F33"/>
                </a:solidFill>
                <a:effectLst/>
                <a:latin typeface="PT Serif" panose="020A0603040505020204" pitchFamily="18" charset="-52"/>
              </a:rPr>
              <a:t>-И я там был , мёд – пиво пил , по усам текло, а в рот не попало.</a:t>
            </a:r>
            <a:br>
              <a:rPr lang="ru-RU" sz="2800" b="1" i="1" dirty="0">
                <a:solidFill>
                  <a:srgbClr val="242F33"/>
                </a:solidFill>
                <a:effectLst/>
                <a:latin typeface="PT Serif" panose="020A0603040505020204" pitchFamily="18" charset="-52"/>
              </a:rPr>
            </a:br>
            <a:r>
              <a:rPr lang="ru-RU" sz="2800" b="1" i="1" dirty="0">
                <a:solidFill>
                  <a:srgbClr val="242F33"/>
                </a:solidFill>
                <a:effectLst/>
                <a:latin typeface="PT Serif" panose="020A0603040505020204" pitchFamily="18" charset="-52"/>
              </a:rPr>
              <a:t>-Я сам у него в гостях был. Брагу пил, халвой закусил! Обо всём разузнал и вам рассказал.</a:t>
            </a:r>
            <a:br>
              <a:rPr lang="ru-RU" sz="3200" b="0" i="0" dirty="0">
                <a:solidFill>
                  <a:srgbClr val="242F33"/>
                </a:solidFill>
                <a:effectLst/>
                <a:latin typeface="PT Serif" panose="020A0603040505020204" pitchFamily="18" charset="-52"/>
              </a:rPr>
            </a:br>
            <a:br>
              <a:rPr lang="ru-RU" sz="1600" b="0" i="0" dirty="0">
                <a:solidFill>
                  <a:srgbClr val="242F33"/>
                </a:solidFill>
                <a:effectLst/>
                <a:latin typeface="PT Serif" panose="020A0603040505020204" pitchFamily="18" charset="-52"/>
              </a:rPr>
            </a:br>
            <a:endParaRPr lang="ru-RU" sz="1600" dirty="0">
              <a:solidFill>
                <a:srgbClr val="C00000"/>
              </a:solidFill>
            </a:endParaRPr>
          </a:p>
        </p:txBody>
      </p:sp>
      <p:pic>
        <p:nvPicPr>
          <p:cNvPr id="8" name="Рисунок 7">
            <a:extLst>
              <a:ext uri="{FF2B5EF4-FFF2-40B4-BE49-F238E27FC236}">
                <a16:creationId xmlns:a16="http://schemas.microsoft.com/office/drawing/2014/main" id="{974825EF-1B29-617F-14A6-99B20838619E}"/>
              </a:ext>
            </a:extLst>
          </p:cNvPr>
          <p:cNvPicPr>
            <a:picLocks noChangeAspect="1"/>
          </p:cNvPicPr>
          <p:nvPr/>
        </p:nvPicPr>
        <p:blipFill rotWithShape="1">
          <a:blip r:embed="rId4">
            <a:extLst>
              <a:ext uri="{28A0092B-C50C-407E-A947-70E740481C1C}">
                <a14:useLocalDpi xmlns:a14="http://schemas.microsoft.com/office/drawing/2010/main" val="0"/>
              </a:ext>
            </a:extLst>
          </a:blip>
          <a:srcRect l="50000" t="4343" r="3200" b="9006"/>
          <a:stretch/>
        </p:blipFill>
        <p:spPr>
          <a:xfrm>
            <a:off x="468923" y="1359787"/>
            <a:ext cx="2921391" cy="4051495"/>
          </a:xfrm>
          <a:prstGeom prst="rect">
            <a:avLst/>
          </a:prstGeom>
        </p:spPr>
      </p:pic>
    </p:spTree>
    <p:extLst>
      <p:ext uri="{BB962C8B-B14F-4D97-AF65-F5344CB8AC3E}">
        <p14:creationId xmlns:p14="http://schemas.microsoft.com/office/powerpoint/2010/main" val="3396782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618976" y="-365156"/>
            <a:ext cx="13420576" cy="1519883"/>
          </a:xfrm>
        </p:spPr>
        <p:txBody>
          <a:bodyPr>
            <a:noAutofit/>
          </a:bodyPr>
          <a:lstStyle/>
          <a:p>
            <a:pPr marL="571500" indent="-571500">
              <a:buFontTx/>
              <a:buChar char="-"/>
            </a:pPr>
            <a:endParaRPr lang="ru-RU" sz="4800" i="1" dirty="0">
              <a:solidFill>
                <a:srgbClr val="000000"/>
              </a:solidFill>
              <a:latin typeface="Cambria" panose="02040503050406030204" pitchFamily="18" charset="0"/>
              <a:ea typeface="Cambria" panose="02040503050406030204" pitchFamily="18" charset="0"/>
            </a:endParaRPr>
          </a:p>
          <a:p>
            <a:r>
              <a:rPr lang="ru-RU" sz="4800" dirty="0">
                <a:latin typeface="Cambria" panose="02040503050406030204" pitchFamily="18" charset="0"/>
                <a:ea typeface="Cambria" panose="02040503050406030204" pitchFamily="18" charset="0"/>
              </a:rPr>
              <a:t>Постоянные эпитеты</a:t>
            </a: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774519" y="-6022695"/>
            <a:ext cx="536279" cy="12298682"/>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59" y="495083"/>
            <a:ext cx="536279" cy="12298682"/>
          </a:xfrm>
          <a:prstGeom prst="rect">
            <a:avLst/>
          </a:prstGeom>
        </p:spPr>
      </p:pic>
      <p:sp>
        <p:nvSpPr>
          <p:cNvPr id="6" name="Заголовок 5">
            <a:extLst>
              <a:ext uri="{FF2B5EF4-FFF2-40B4-BE49-F238E27FC236}">
                <a16:creationId xmlns:a16="http://schemas.microsoft.com/office/drawing/2014/main" id="{B14AE331-B72A-3259-3C38-CB08920815D5}"/>
              </a:ext>
            </a:extLst>
          </p:cNvPr>
          <p:cNvSpPr>
            <a:spLocks noGrp="1"/>
          </p:cNvSpPr>
          <p:nvPr>
            <p:ph type="ctrTitle"/>
          </p:nvPr>
        </p:nvSpPr>
        <p:spPr>
          <a:xfrm>
            <a:off x="4078466" y="394785"/>
            <a:ext cx="7730184" cy="5641675"/>
          </a:xfrm>
        </p:spPr>
        <p:txBody>
          <a:bodyPr>
            <a:noAutofit/>
          </a:bodyPr>
          <a:lstStyle/>
          <a:p>
            <a:pPr algn="l"/>
            <a:r>
              <a:rPr lang="ru-RU" sz="3600" dirty="0">
                <a:solidFill>
                  <a:srgbClr val="C00000"/>
                </a:solidFill>
                <a:effectLst/>
                <a:latin typeface="Times New Roman" panose="02020603050405020304" pitchFamily="18" charset="0"/>
                <a:ea typeface="Times New Roman" panose="02020603050405020304" pitchFamily="18" charset="0"/>
              </a:rPr>
              <a:t>Эпитеты</a:t>
            </a:r>
            <a:r>
              <a:rPr lang="ru-RU" sz="3600" dirty="0">
                <a:solidFill>
                  <a:srgbClr val="000000"/>
                </a:solidFill>
                <a:effectLst/>
                <a:latin typeface="Times New Roman" panose="02020603050405020304" pitchFamily="18" charset="0"/>
                <a:ea typeface="Times New Roman" panose="02020603050405020304" pitchFamily="18" charset="0"/>
              </a:rPr>
              <a:t>, используемые в произведениях народного творчества, очень часто именуют </a:t>
            </a:r>
            <a:r>
              <a:rPr lang="ru-RU" sz="3600" b="1" dirty="0">
                <a:solidFill>
                  <a:srgbClr val="000000"/>
                </a:solidFill>
                <a:effectLst/>
                <a:latin typeface="Times New Roman" panose="02020603050405020304" pitchFamily="18" charset="0"/>
                <a:ea typeface="Times New Roman" panose="02020603050405020304" pitchFamily="18" charset="0"/>
              </a:rPr>
              <a:t>постоянными,</a:t>
            </a:r>
            <a:r>
              <a:rPr lang="ru-RU" sz="3600" dirty="0">
                <a:solidFill>
                  <a:srgbClr val="000000"/>
                </a:solidFill>
                <a:effectLst/>
                <a:latin typeface="Times New Roman" panose="02020603050405020304" pitchFamily="18" charset="0"/>
                <a:ea typeface="Times New Roman" panose="02020603050405020304" pitchFamily="18" charset="0"/>
              </a:rPr>
              <a:t> так как они не только являются красочным определением, но и неразрывно (или постоянно) связаны с определяемым словом и образуют при этом устойчивое образно-поэтическое выражение. </a:t>
            </a:r>
            <a:br>
              <a:rPr lang="ru-RU" sz="1600" b="0" i="0" dirty="0">
                <a:solidFill>
                  <a:srgbClr val="242F33"/>
                </a:solidFill>
                <a:effectLst/>
                <a:latin typeface="PT Serif" panose="020A0603040505020204" pitchFamily="18" charset="-52"/>
              </a:rPr>
            </a:br>
            <a:endParaRPr lang="ru-RU" sz="1600" dirty="0">
              <a:solidFill>
                <a:srgbClr val="C00000"/>
              </a:solidFill>
            </a:endParaRPr>
          </a:p>
        </p:txBody>
      </p:sp>
      <p:pic>
        <p:nvPicPr>
          <p:cNvPr id="2" name="Рисунок 1">
            <a:extLst>
              <a:ext uri="{FF2B5EF4-FFF2-40B4-BE49-F238E27FC236}">
                <a16:creationId xmlns:a16="http://schemas.microsoft.com/office/drawing/2014/main" id="{8F62D87B-7BC5-EBDB-DD43-398C17FD8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7" y="1246216"/>
            <a:ext cx="3715343" cy="4712677"/>
          </a:xfrm>
          <a:prstGeom prst="rect">
            <a:avLst/>
          </a:prstGeom>
        </p:spPr>
      </p:pic>
    </p:spTree>
    <p:extLst>
      <p:ext uri="{BB962C8B-B14F-4D97-AF65-F5344CB8AC3E}">
        <p14:creationId xmlns:p14="http://schemas.microsoft.com/office/powerpoint/2010/main" val="769823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351692" y="-323557"/>
            <a:ext cx="7996000" cy="1569773"/>
          </a:xfrm>
        </p:spPr>
        <p:txBody>
          <a:bodyPr>
            <a:noAutofit/>
          </a:bodyPr>
          <a:lstStyle/>
          <a:p>
            <a:pPr marL="571500" indent="-571500">
              <a:buFontTx/>
              <a:buChar char="-"/>
            </a:pPr>
            <a:endParaRPr lang="ru-RU" sz="4800" i="1" dirty="0">
              <a:solidFill>
                <a:srgbClr val="000000"/>
              </a:solidFill>
              <a:latin typeface="Cambria" panose="02040503050406030204" pitchFamily="18" charset="0"/>
              <a:ea typeface="Cambria" panose="02040503050406030204" pitchFamily="18" charset="0"/>
            </a:endParaRPr>
          </a:p>
          <a:p>
            <a:r>
              <a:rPr lang="ru-RU" sz="4800" dirty="0">
                <a:latin typeface="Cambria" panose="02040503050406030204" pitchFamily="18" charset="0"/>
                <a:ea typeface="Cambria" panose="02040503050406030204" pitchFamily="18" charset="0"/>
              </a:rPr>
              <a:t>Постоянные эпитеты</a:t>
            </a: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774519" y="-6022695"/>
            <a:ext cx="536279" cy="12298682"/>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59" y="495083"/>
            <a:ext cx="536279" cy="12298682"/>
          </a:xfrm>
          <a:prstGeom prst="rect">
            <a:avLst/>
          </a:prstGeom>
        </p:spPr>
      </p:pic>
      <p:sp>
        <p:nvSpPr>
          <p:cNvPr id="6" name="Заголовок 5">
            <a:extLst>
              <a:ext uri="{FF2B5EF4-FFF2-40B4-BE49-F238E27FC236}">
                <a16:creationId xmlns:a16="http://schemas.microsoft.com/office/drawing/2014/main" id="{B14AE331-B72A-3259-3C38-CB08920815D5}"/>
              </a:ext>
            </a:extLst>
          </p:cNvPr>
          <p:cNvSpPr>
            <a:spLocks noGrp="1"/>
          </p:cNvSpPr>
          <p:nvPr>
            <p:ph type="ctrTitle"/>
          </p:nvPr>
        </p:nvSpPr>
        <p:spPr>
          <a:xfrm>
            <a:off x="3724851" y="1246216"/>
            <a:ext cx="8338183" cy="5347087"/>
          </a:xfrm>
        </p:spPr>
        <p:txBody>
          <a:bodyPr>
            <a:noAutofit/>
          </a:bodyPr>
          <a:lstStyle/>
          <a:p>
            <a:pPr algn="l">
              <a:lnSpc>
                <a:spcPct val="100000"/>
              </a:lnSpc>
            </a:pPr>
            <a:br>
              <a:rPr lang="ru-RU" sz="2000" dirty="0">
                <a:solidFill>
                  <a:srgbClr val="000000"/>
                </a:solidFill>
                <a:latin typeface="Times New Roman" panose="02020603050405020304" pitchFamily="18" charset="0"/>
                <a:ea typeface="Times New Roman" panose="02020603050405020304" pitchFamily="18" charset="0"/>
              </a:rPr>
            </a:br>
            <a:br>
              <a:rPr lang="ru-RU" sz="2000" dirty="0">
                <a:solidFill>
                  <a:srgbClr val="000000"/>
                </a:solidFill>
                <a:latin typeface="Times New Roman" panose="02020603050405020304" pitchFamily="18" charset="0"/>
                <a:ea typeface="Times New Roman" panose="02020603050405020304" pitchFamily="18" charset="0"/>
              </a:rPr>
            </a:br>
            <a:r>
              <a:rPr lang="ru-RU" sz="2400" dirty="0">
                <a:solidFill>
                  <a:srgbClr val="000000"/>
                </a:solidFill>
                <a:latin typeface="Times New Roman" panose="02020603050405020304" pitchFamily="18" charset="0"/>
                <a:ea typeface="Times New Roman" panose="02020603050405020304" pitchFamily="18" charset="0"/>
              </a:rPr>
              <a:t>И вот перед нами начинают появляться: </a:t>
            </a:r>
            <a:br>
              <a:rPr lang="ru-RU" sz="2000" dirty="0">
                <a:solidFill>
                  <a:srgbClr val="000000"/>
                </a:solidFill>
                <a:latin typeface="Times New Roman" panose="02020603050405020304" pitchFamily="18" charset="0"/>
                <a:ea typeface="Times New Roman" panose="02020603050405020304" pitchFamily="18" charset="0"/>
              </a:rPr>
            </a:br>
            <a:r>
              <a:rPr lang="ru-RU" sz="2800" i="1" dirty="0">
                <a:solidFill>
                  <a:srgbClr val="C00000"/>
                </a:solidFill>
                <a:latin typeface="Times New Roman" panose="02020603050405020304" pitchFamily="18" charset="0"/>
                <a:ea typeface="Times New Roman" panose="02020603050405020304" pitchFamily="18" charset="0"/>
              </a:rPr>
              <a:t>красная девица, добрый молодец, злая мачеха, глупая старуха, Баба-Яга, Кощей Бессмертный.</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Эпитеты. описывающие сказочное пространство: </a:t>
            </a:r>
            <a:r>
              <a:rPr lang="ru-RU" sz="2400" i="1" dirty="0">
                <a:solidFill>
                  <a:srgbClr val="000000"/>
                </a:solidFill>
                <a:effectLst/>
                <a:latin typeface="Times New Roman" panose="02020603050405020304" pitchFamily="18" charset="0"/>
                <a:ea typeface="Times New Roman" panose="02020603050405020304" pitchFamily="18" charset="0"/>
              </a:rPr>
              <a:t>дремучий, </a:t>
            </a:r>
            <a:r>
              <a:rPr lang="ru-RU" sz="2400" i="1" dirty="0">
                <a:solidFill>
                  <a:srgbClr val="C00000"/>
                </a:solidFill>
                <a:effectLst/>
                <a:latin typeface="Times New Roman" panose="02020603050405020304" pitchFamily="18" charset="0"/>
                <a:ea typeface="Times New Roman" panose="02020603050405020304" pitchFamily="18" charset="0"/>
              </a:rPr>
              <a:t>темный лес, синее море, высокие горы, тридесятое, золотое, серебряное, медное царство, родная сторона, чистое поле, высокие горы. </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 описание природы и погоды: </a:t>
            </a:r>
            <a:r>
              <a:rPr lang="ru-RU" sz="2400" i="1" dirty="0">
                <a:solidFill>
                  <a:srgbClr val="C00000"/>
                </a:solidFill>
                <a:effectLst/>
                <a:latin typeface="Times New Roman" panose="02020603050405020304" pitchFamily="18" charset="0"/>
                <a:ea typeface="Times New Roman" panose="02020603050405020304" pitchFamily="18" charset="0"/>
              </a:rPr>
              <a:t>тучи черные, ветры буйные, сырая земля, тихий пруд, ад, молочные реки, кисельные берега, огненная река</a:t>
            </a:r>
            <a:r>
              <a:rPr lang="ru-RU" sz="2400" i="1" dirty="0">
                <a:solidFill>
                  <a:srgbClr val="C00000"/>
                </a:solidFill>
                <a:latin typeface="Times New Roman" panose="02020603050405020304" pitchFamily="18" charset="0"/>
                <a:ea typeface="Times New Roman" panose="02020603050405020304" pitchFamily="18" charset="0"/>
              </a:rPr>
              <a:t>.</a:t>
            </a:r>
            <a:br>
              <a:rPr lang="ru-RU" sz="2400" dirty="0">
                <a:solidFill>
                  <a:srgbClr val="000000"/>
                </a:solidFill>
                <a:effectLst/>
                <a:latin typeface="Times New Roman" panose="02020603050405020304" pitchFamily="18" charset="0"/>
                <a:ea typeface="Times New Roman" panose="02020603050405020304" pitchFamily="18" charset="0"/>
              </a:rPr>
            </a:br>
            <a:r>
              <a:rPr lang="ru-RU" sz="2400" dirty="0">
                <a:solidFill>
                  <a:srgbClr val="000000"/>
                </a:solidFill>
                <a:effectLst/>
                <a:latin typeface="Times New Roman" panose="02020603050405020304" pitchFamily="18" charset="0"/>
                <a:ea typeface="Times New Roman" panose="02020603050405020304" pitchFamily="18" charset="0"/>
              </a:rPr>
              <a:t>- использующиеся для описания зданий: </a:t>
            </a:r>
            <a:r>
              <a:rPr lang="ru-RU" sz="2400" i="1" dirty="0">
                <a:solidFill>
                  <a:srgbClr val="C00000"/>
                </a:solidFill>
                <a:effectLst/>
                <a:latin typeface="Times New Roman" panose="02020603050405020304" pitchFamily="18" charset="0"/>
                <a:ea typeface="Times New Roman" panose="02020603050405020304" pitchFamily="18" charset="0"/>
              </a:rPr>
              <a:t>высокий терем, белокаменные палаты, избушка на курьих ножках, палаты раззолоченные, дворец царский</a:t>
            </a:r>
            <a:r>
              <a:rPr lang="ru-RU" sz="2400" dirty="0">
                <a:solidFill>
                  <a:srgbClr val="C00000"/>
                </a:solidFill>
                <a:effectLst/>
                <a:latin typeface="Times New Roman" panose="02020603050405020304" pitchFamily="18" charset="0"/>
                <a:ea typeface="Times New Roman" panose="02020603050405020304" pitchFamily="18" charset="0"/>
              </a:rPr>
              <a:t>).</a:t>
            </a:r>
            <a:br>
              <a:rPr lang="ru-RU" sz="2400" dirty="0">
                <a:solidFill>
                  <a:srgbClr val="C00000"/>
                </a:solidFill>
                <a:effectLst/>
                <a:latin typeface="Times New Roman" panose="02020603050405020304" pitchFamily="18" charset="0"/>
                <a:ea typeface="Times New Roman" panose="02020603050405020304" pitchFamily="18" charset="0"/>
              </a:rPr>
            </a:br>
            <a:endParaRPr lang="ru-RU" sz="2400" dirty="0">
              <a:solidFill>
                <a:srgbClr val="C00000"/>
              </a:solidFill>
            </a:endParaRPr>
          </a:p>
        </p:txBody>
      </p:sp>
      <p:pic>
        <p:nvPicPr>
          <p:cNvPr id="7" name="Рисунок 6">
            <a:extLst>
              <a:ext uri="{FF2B5EF4-FFF2-40B4-BE49-F238E27FC236}">
                <a16:creationId xmlns:a16="http://schemas.microsoft.com/office/drawing/2014/main" id="{B3EE04BE-6712-3B54-BA94-22238BCF3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966" y="1428279"/>
            <a:ext cx="3404497" cy="4381678"/>
          </a:xfrm>
          <a:prstGeom prst="rect">
            <a:avLst/>
          </a:prstGeom>
        </p:spPr>
      </p:pic>
    </p:spTree>
    <p:extLst>
      <p:ext uri="{BB962C8B-B14F-4D97-AF65-F5344CB8AC3E}">
        <p14:creationId xmlns:p14="http://schemas.microsoft.com/office/powerpoint/2010/main" val="331097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379828" y="-141494"/>
            <a:ext cx="8819704" cy="1928091"/>
          </a:xfrm>
        </p:spPr>
        <p:txBody>
          <a:bodyPr>
            <a:noAutofit/>
          </a:bodyPr>
          <a:lstStyle/>
          <a:p>
            <a:pPr marL="571500" indent="-571500">
              <a:buFontTx/>
              <a:buChar char="-"/>
            </a:pPr>
            <a:endParaRPr lang="ru-RU" sz="4800" i="1" dirty="0">
              <a:solidFill>
                <a:srgbClr val="C00000"/>
              </a:solidFill>
              <a:latin typeface="Cambria" panose="02040503050406030204" pitchFamily="18" charset="0"/>
              <a:ea typeface="Cambria" panose="02040503050406030204" pitchFamily="18" charset="0"/>
            </a:endParaRPr>
          </a:p>
          <a:p>
            <a:r>
              <a:rPr lang="ru-RU" sz="3200" dirty="0">
                <a:solidFill>
                  <a:srgbClr val="C00000"/>
                </a:solidFill>
                <a:latin typeface="Cambria" panose="02040503050406030204" pitchFamily="18" charset="0"/>
                <a:ea typeface="Cambria" panose="02040503050406030204" pitchFamily="18" charset="0"/>
              </a:rPr>
              <a:t>Повторы. Сказочные формулы</a:t>
            </a: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774519" y="-6022695"/>
            <a:ext cx="536279" cy="12298682"/>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59" y="495083"/>
            <a:ext cx="536279" cy="12298682"/>
          </a:xfrm>
          <a:prstGeom prst="rect">
            <a:avLst/>
          </a:prstGeom>
        </p:spPr>
      </p:pic>
      <p:sp>
        <p:nvSpPr>
          <p:cNvPr id="6" name="Заголовок 5">
            <a:extLst>
              <a:ext uri="{FF2B5EF4-FFF2-40B4-BE49-F238E27FC236}">
                <a16:creationId xmlns:a16="http://schemas.microsoft.com/office/drawing/2014/main" id="{B14AE331-B72A-3259-3C38-CB08920815D5}"/>
              </a:ext>
            </a:extLst>
          </p:cNvPr>
          <p:cNvSpPr>
            <a:spLocks noGrp="1"/>
          </p:cNvSpPr>
          <p:nvPr>
            <p:ph type="ctrTitle"/>
          </p:nvPr>
        </p:nvSpPr>
        <p:spPr>
          <a:xfrm>
            <a:off x="0" y="2419644"/>
            <a:ext cx="11849688" cy="6231986"/>
          </a:xfrm>
        </p:spPr>
        <p:txBody>
          <a:bodyPr>
            <a:noAutofit/>
          </a:bodyPr>
          <a:lstStyle/>
          <a:p>
            <a:pPr algn="l">
              <a:lnSpc>
                <a:spcPct val="100000"/>
              </a:lnSpc>
            </a:pPr>
            <a:r>
              <a:rPr lang="ru-RU" sz="3400" i="1" dirty="0">
                <a:effectLst/>
                <a:latin typeface="Calibri" panose="020F0502020204030204" pitchFamily="34" charset="0"/>
                <a:ea typeface="Calibri" panose="020F0502020204030204" pitchFamily="34" charset="0"/>
                <a:cs typeface="Times New Roman" panose="02020603050405020304" pitchFamily="18" charset="0"/>
              </a:rPr>
              <a:t>Скоро сказка сказывается, да не скоро дело делается…</a:t>
            </a:r>
            <a:br>
              <a:rPr lang="ru-RU" sz="3400" i="1" dirty="0">
                <a:effectLst/>
                <a:latin typeface="Calibri" panose="020F0502020204030204" pitchFamily="34" charset="0"/>
                <a:ea typeface="Calibri" panose="020F0502020204030204" pitchFamily="34" charset="0"/>
                <a:cs typeface="Times New Roman" panose="02020603050405020304" pitchFamily="18" charset="0"/>
              </a:rPr>
            </a:br>
            <a:r>
              <a:rPr lang="ru-RU" sz="3400" i="1" kern="100" dirty="0">
                <a:effectLst/>
                <a:latin typeface="Calibri" panose="020F0502020204030204" pitchFamily="34" charset="0"/>
                <a:ea typeface="Calibri" panose="020F0502020204030204" pitchFamily="34" charset="0"/>
                <a:cs typeface="Times New Roman" panose="02020603050405020304" pitchFamily="18" charset="0"/>
              </a:rPr>
              <a:t>Ехал он долго ли коротко ли ,низко ли высоко ли, по зеленым лугам, по каменным горам, ехал день до вечера…</a:t>
            </a:r>
            <a:br>
              <a:rPr lang="ru-RU" sz="3400" i="1" kern="100" dirty="0">
                <a:effectLst/>
                <a:latin typeface="Calibri" panose="020F0502020204030204" pitchFamily="34" charset="0"/>
                <a:ea typeface="Calibri" panose="020F0502020204030204" pitchFamily="34" charset="0"/>
                <a:cs typeface="Times New Roman" panose="02020603050405020304" pitchFamily="18" charset="0"/>
              </a:rPr>
            </a:br>
            <a:r>
              <a:rPr lang="ru-RU" sz="3400" i="1" kern="100" dirty="0">
                <a:effectLst/>
                <a:latin typeface="Calibri" panose="020F0502020204030204" pitchFamily="34" charset="0"/>
                <a:ea typeface="Calibri" panose="020F0502020204030204" pitchFamily="34" charset="0"/>
                <a:cs typeface="Times New Roman" panose="02020603050405020304" pitchFamily="18" charset="0"/>
              </a:rPr>
              <a:t>Иван царевич встает </a:t>
            </a:r>
            <a:r>
              <a:rPr lang="ru-RU" sz="3400" i="1" kern="100" dirty="0" err="1">
                <a:effectLst/>
                <a:latin typeface="Calibri" panose="020F0502020204030204" pitchFamily="34" charset="0"/>
                <a:ea typeface="Calibri" panose="020F0502020204030204" pitchFamily="34" charset="0"/>
                <a:cs typeface="Times New Roman" panose="02020603050405020304" pitchFamily="18" charset="0"/>
              </a:rPr>
              <a:t>ранёхонько</a:t>
            </a:r>
            <a:r>
              <a:rPr lang="ru-RU" sz="3400"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3400" i="1" kern="100" dirty="0">
                <a:effectLst/>
                <a:latin typeface="Calibri" panose="020F0502020204030204" pitchFamily="34" charset="0"/>
                <a:ea typeface="Calibri" panose="020F0502020204030204" pitchFamily="34" charset="0"/>
                <a:cs typeface="Times New Roman" panose="02020603050405020304" pitchFamily="18" charset="0"/>
              </a:rPr>
              <a:t>умывается белешенько….</a:t>
            </a:r>
            <a:br>
              <a:rPr lang="ru-RU" sz="3400" i="1" kern="100" dirty="0">
                <a:effectLst/>
                <a:latin typeface="Calibri" panose="020F0502020204030204" pitchFamily="34" charset="0"/>
                <a:ea typeface="Calibri" panose="020F0502020204030204" pitchFamily="34" charset="0"/>
                <a:cs typeface="Times New Roman" panose="02020603050405020304" pitchFamily="18" charset="0"/>
              </a:rPr>
            </a:br>
            <a:r>
              <a:rPr lang="ru-RU" sz="3400" i="1" kern="100" dirty="0">
                <a:effectLst/>
                <a:latin typeface="Calibri" panose="020F0502020204030204" pitchFamily="34" charset="0"/>
                <a:ea typeface="Calibri" panose="020F0502020204030204" pitchFamily="34" charset="0"/>
                <a:cs typeface="Times New Roman" panose="02020603050405020304" pitchFamily="18" charset="0"/>
              </a:rPr>
              <a:t>«Избушка, избушка, повернись к лесу задом, ко мне передом.»</a:t>
            </a:r>
            <a:br>
              <a:rPr lang="ru-RU" sz="3400" kern="100" dirty="0">
                <a:effectLst/>
                <a:latin typeface="Calibri" panose="020F0502020204030204" pitchFamily="34" charset="0"/>
                <a:ea typeface="Calibri" panose="020F0502020204030204" pitchFamily="34" charset="0"/>
                <a:cs typeface="Times New Roman" panose="02020603050405020304" pitchFamily="18" charset="0"/>
              </a:rPr>
            </a:br>
            <a:r>
              <a:rPr lang="ru-RU" sz="3400" i="1" dirty="0">
                <a:solidFill>
                  <a:srgbClr val="000000"/>
                </a:solidFill>
                <a:effectLst/>
                <a:latin typeface="Times New Roman" panose="02020603050405020304" pitchFamily="18" charset="0"/>
                <a:ea typeface="Times New Roman" panose="02020603050405020304" pitchFamily="18" charset="0"/>
              </a:rPr>
              <a:t>«</a:t>
            </a:r>
            <a:r>
              <a:rPr lang="ru-RU" sz="3400" i="1" kern="100" dirty="0">
                <a:effectLst/>
                <a:latin typeface="Calibri" panose="020F0502020204030204" pitchFamily="34" charset="0"/>
                <a:ea typeface="Calibri" panose="020F0502020204030204" pitchFamily="34" charset="0"/>
                <a:cs typeface="Times New Roman" panose="02020603050405020304" pitchFamily="18" charset="0"/>
              </a:rPr>
              <a:t>Фу- фу, давно на Руси не бывал , русского духа не слыхал, а теперь русский дух сам ко  мне пожаловал.»</a:t>
            </a:r>
            <a:br>
              <a:rPr lang="ru-RU" sz="3400" kern="100" dirty="0">
                <a:effectLst/>
                <a:latin typeface="Calibri" panose="020F0502020204030204" pitchFamily="34" charset="0"/>
                <a:ea typeface="Calibri" panose="020F0502020204030204" pitchFamily="34" charset="0"/>
                <a:cs typeface="Times New Roman" panose="02020603050405020304" pitchFamily="18" charset="0"/>
              </a:rPr>
            </a:br>
            <a:r>
              <a:rPr lang="ru-RU" sz="3200" i="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Диво дивное, слыхом не слыхано, жить не тужить, думу думать крепкую, стал молодец молодцом.</a:t>
            </a:r>
            <a:br>
              <a:rPr lang="ru-RU" sz="1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br>
            <a:br>
              <a:rPr lang="ru-RU" sz="3200" kern="100" dirty="0">
                <a:effectLst/>
                <a:latin typeface="Calibri" panose="020F0502020204030204" pitchFamily="34" charset="0"/>
                <a:ea typeface="Calibri" panose="020F0502020204030204" pitchFamily="34" charset="0"/>
                <a:cs typeface="Times New Roman" panose="02020603050405020304" pitchFamily="18" charset="0"/>
              </a:rPr>
            </a:br>
            <a:br>
              <a:rPr lang="ru-RU" sz="32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2000" dirty="0">
                <a:solidFill>
                  <a:srgbClr val="000000"/>
                </a:solidFill>
                <a:latin typeface="Times New Roman" panose="02020603050405020304" pitchFamily="18" charset="0"/>
                <a:ea typeface="Times New Roman" panose="02020603050405020304" pitchFamily="18" charset="0"/>
              </a:rPr>
            </a:br>
            <a:br>
              <a:rPr lang="ru-RU" sz="2000" dirty="0">
                <a:solidFill>
                  <a:srgbClr val="000000"/>
                </a:solidFill>
                <a:latin typeface="Times New Roman" panose="02020603050405020304" pitchFamily="18" charset="0"/>
                <a:ea typeface="Times New Roman" panose="02020603050405020304" pitchFamily="18" charset="0"/>
              </a:rPr>
            </a:br>
            <a:endParaRPr lang="ru-RU" sz="2400" dirty="0">
              <a:solidFill>
                <a:srgbClr val="C00000"/>
              </a:solidFill>
            </a:endParaRPr>
          </a:p>
        </p:txBody>
      </p:sp>
    </p:spTree>
    <p:extLst>
      <p:ext uri="{BB962C8B-B14F-4D97-AF65-F5344CB8AC3E}">
        <p14:creationId xmlns:p14="http://schemas.microsoft.com/office/powerpoint/2010/main" val="373480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379828" y="-141494"/>
            <a:ext cx="12298682" cy="1928091"/>
          </a:xfrm>
        </p:spPr>
        <p:txBody>
          <a:bodyPr>
            <a:noAutofit/>
          </a:bodyPr>
          <a:lstStyle/>
          <a:p>
            <a:pPr marL="571500" indent="-571500">
              <a:buFontTx/>
              <a:buChar char="-"/>
            </a:pPr>
            <a:endParaRPr lang="ru-RU" sz="4800" i="1" dirty="0">
              <a:solidFill>
                <a:srgbClr val="C00000"/>
              </a:solidFill>
              <a:latin typeface="Cambria" panose="02040503050406030204" pitchFamily="18" charset="0"/>
              <a:ea typeface="Cambria" panose="02040503050406030204" pitchFamily="18" charset="0"/>
            </a:endParaRPr>
          </a:p>
          <a:p>
            <a:r>
              <a:rPr lang="ru-RU" sz="3200" dirty="0">
                <a:solidFill>
                  <a:srgbClr val="C00000"/>
                </a:solidFill>
                <a:latin typeface="Cambria" panose="02040503050406030204" pitchFamily="18" charset="0"/>
                <a:ea typeface="Cambria" panose="02040503050406030204" pitchFamily="18" charset="0"/>
              </a:rPr>
              <a:t>Сказочный ритм</a:t>
            </a: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774519" y="-6022695"/>
            <a:ext cx="536279" cy="12298682"/>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59" y="495083"/>
            <a:ext cx="536279" cy="12298682"/>
          </a:xfrm>
          <a:prstGeom prst="rect">
            <a:avLst/>
          </a:prstGeom>
        </p:spPr>
      </p:pic>
      <p:sp>
        <p:nvSpPr>
          <p:cNvPr id="6" name="Заголовок 5">
            <a:extLst>
              <a:ext uri="{FF2B5EF4-FFF2-40B4-BE49-F238E27FC236}">
                <a16:creationId xmlns:a16="http://schemas.microsoft.com/office/drawing/2014/main" id="{B14AE331-B72A-3259-3C38-CB08920815D5}"/>
              </a:ext>
            </a:extLst>
          </p:cNvPr>
          <p:cNvSpPr>
            <a:spLocks noGrp="1"/>
          </p:cNvSpPr>
          <p:nvPr>
            <p:ph type="ctrTitle"/>
          </p:nvPr>
        </p:nvSpPr>
        <p:spPr>
          <a:xfrm>
            <a:off x="0" y="4149970"/>
            <a:ext cx="12404777" cy="6231986"/>
          </a:xfrm>
        </p:spPr>
        <p:txBody>
          <a:bodyPr>
            <a:noAutofit/>
          </a:bodyPr>
          <a:lstStyle/>
          <a:p>
            <a:pPr>
              <a:lnSpc>
                <a:spcPct val="107000"/>
              </a:lnSpc>
              <a:spcAft>
                <a:spcPts val="800"/>
              </a:spcAft>
            </a:pPr>
            <a:r>
              <a:rPr lang="ru-RU" sz="2800" i="1" kern="100" dirty="0">
                <a:effectLst/>
                <a:latin typeface="Calibri" panose="020F0502020204030204" pitchFamily="34" charset="0"/>
                <a:ea typeface="Calibri" panose="020F0502020204030204" pitchFamily="34" charset="0"/>
                <a:cs typeface="Times New Roman" panose="02020603050405020304" pitchFamily="18" charset="0"/>
              </a:rPr>
              <a:t>Как бы  конь-мне гулять, не лук- мне стрелять, как бы не меч-стал бы сечь.</a:t>
            </a:r>
            <a:br>
              <a:rPr lang="ru-RU" sz="2800" i="1" kern="100" dirty="0">
                <a:effectLst/>
                <a:latin typeface="Calibri" panose="020F0502020204030204" pitchFamily="34" charset="0"/>
                <a:ea typeface="Calibri" panose="020F0502020204030204" pitchFamily="34" charset="0"/>
                <a:cs typeface="Times New Roman" panose="02020603050405020304" pitchFamily="18" charset="0"/>
              </a:rPr>
            </a:br>
            <a:r>
              <a:rPr lang="ru-RU" sz="2800" i="1" kern="100" dirty="0">
                <a:effectLst/>
                <a:latin typeface="Calibri" panose="020F0502020204030204" pitchFamily="34" charset="0"/>
                <a:ea typeface="Calibri" panose="020F0502020204030204" pitchFamily="34" charset="0"/>
                <a:cs typeface="Times New Roman" panose="02020603050405020304" pitchFamily="18" charset="0"/>
              </a:rPr>
              <a:t>Столы дубовые, за скатерти браные, угостила-</a:t>
            </a:r>
            <a:r>
              <a:rPr lang="ru-RU" sz="2800" i="1" kern="100" dirty="0" err="1">
                <a:effectLst/>
                <a:latin typeface="Calibri" panose="020F0502020204030204" pitchFamily="34" charset="0"/>
                <a:ea typeface="Calibri" panose="020F0502020204030204" pitchFamily="34" charset="0"/>
                <a:cs typeface="Times New Roman" panose="02020603050405020304" pitchFamily="18" charset="0"/>
              </a:rPr>
              <a:t>употчивала</a:t>
            </a:r>
            <a:r>
              <a:rPr lang="ru-RU" sz="2800" i="1" kern="100" dirty="0">
                <a:effectLst/>
                <a:latin typeface="Calibri" panose="020F0502020204030204" pitchFamily="34" charset="0"/>
                <a:ea typeface="Calibri" panose="020F0502020204030204" pitchFamily="34" charset="0"/>
                <a:cs typeface="Times New Roman" panose="02020603050405020304" pitchFamily="18" charset="0"/>
              </a:rPr>
              <a:t>.</a:t>
            </a:r>
            <a:br>
              <a:rPr lang="ru-RU" sz="2800" i="1" kern="100" dirty="0">
                <a:effectLst/>
                <a:latin typeface="Calibri" panose="020F0502020204030204" pitchFamily="34" charset="0"/>
                <a:ea typeface="Calibri" panose="020F0502020204030204" pitchFamily="34" charset="0"/>
                <a:cs typeface="Times New Roman" panose="02020603050405020304" pitchFamily="18" charset="0"/>
              </a:rPr>
            </a:br>
            <a:r>
              <a:rPr lang="ru-RU" sz="2800" i="1" kern="100" dirty="0">
                <a:effectLst/>
                <a:latin typeface="Calibri" panose="020F0502020204030204" pitchFamily="34" charset="0"/>
                <a:ea typeface="Calibri" panose="020F0502020204030204" pitchFamily="34" charset="0"/>
                <a:cs typeface="Times New Roman" panose="02020603050405020304" pitchFamily="18" charset="0"/>
              </a:rPr>
              <a:t>  Оловянный прут гнется,  не ломается, вокруг хребта обвивается..</a:t>
            </a: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2800" i="1" kern="100" dirty="0">
                <a:effectLst/>
                <a:latin typeface="Calibri" panose="020F0502020204030204" pitchFamily="34" charset="0"/>
                <a:ea typeface="Calibri" panose="020F0502020204030204" pitchFamily="34" charset="0"/>
                <a:cs typeface="Times New Roman" panose="02020603050405020304" pitchFamily="18" charset="0"/>
              </a:rPr>
            </a:br>
            <a:r>
              <a:rPr lang="ru-RU" sz="2800" i="1" kern="100" dirty="0">
                <a:effectLst/>
                <a:latin typeface="Calibri" panose="020F0502020204030204" pitchFamily="34" charset="0"/>
                <a:ea typeface="Calibri" panose="020F0502020204030204" pitchFamily="34" charset="0"/>
                <a:cs typeface="Times New Roman" panose="02020603050405020304" pitchFamily="18" charset="0"/>
              </a:rPr>
              <a:t>Понесет он тебя ниже облака ходячего и выше леса стоячего.</a:t>
            </a:r>
            <a:br>
              <a:rPr lang="ru-RU" sz="2800" i="1" kern="100" dirty="0">
                <a:effectLst/>
                <a:latin typeface="Calibri" panose="020F0502020204030204" pitchFamily="34" charset="0"/>
                <a:ea typeface="Calibri" panose="020F0502020204030204" pitchFamily="34" charset="0"/>
                <a:cs typeface="Times New Roman" panose="02020603050405020304" pitchFamily="18" charset="0"/>
              </a:rPr>
            </a:br>
            <a:r>
              <a:rPr lang="ru-RU" sz="2800" i="1" kern="100" dirty="0">
                <a:effectLst/>
                <a:latin typeface="Calibri" panose="020F0502020204030204" pitchFamily="34" charset="0"/>
                <a:ea typeface="Calibri" panose="020F0502020204030204" pitchFamily="34" charset="0"/>
                <a:cs typeface="Times New Roman" panose="02020603050405020304" pitchFamily="18" charset="0"/>
              </a:rPr>
              <a:t>Жить поживать да добра наживать…</a:t>
            </a:r>
            <a:br>
              <a:rPr lang="ru-RU" sz="2800" i="1" kern="100" dirty="0">
                <a:effectLst/>
                <a:latin typeface="Calibri" panose="020F0502020204030204" pitchFamily="34" charset="0"/>
                <a:ea typeface="Calibri" panose="020F0502020204030204" pitchFamily="34" charset="0"/>
                <a:cs typeface="Times New Roman" panose="02020603050405020304" pitchFamily="18" charset="0"/>
              </a:rPr>
            </a:br>
            <a:r>
              <a:rPr lang="ru-RU" sz="2800" i="1" kern="100" dirty="0">
                <a:effectLst/>
                <a:latin typeface="Calibri" panose="020F0502020204030204" pitchFamily="34" charset="0"/>
                <a:ea typeface="Calibri" panose="020F0502020204030204" pitchFamily="34" charset="0"/>
                <a:cs typeface="Times New Roman" panose="02020603050405020304" pitchFamily="18" charset="0"/>
              </a:rPr>
              <a:t>Что ты </a:t>
            </a:r>
            <a:r>
              <a:rPr lang="ru-RU" sz="2800" i="1" kern="100" dirty="0" err="1">
                <a:effectLst/>
                <a:latin typeface="Calibri" panose="020F0502020204030204" pitchFamily="34" charset="0"/>
                <a:ea typeface="Calibri" panose="020F0502020204030204" pitchFamily="34" charset="0"/>
                <a:cs typeface="Times New Roman" panose="02020603050405020304" pitchFamily="18" charset="0"/>
              </a:rPr>
              <a:t>бабаушка</a:t>
            </a:r>
            <a:r>
              <a:rPr lang="ru-RU" sz="2800" i="1" kern="100" dirty="0">
                <a:effectLst/>
                <a:latin typeface="Calibri" panose="020F0502020204030204" pitchFamily="34" charset="0"/>
                <a:ea typeface="Calibri" panose="020F0502020204030204" pitchFamily="34" charset="0"/>
                <a:cs typeface="Times New Roman" panose="02020603050405020304" pitchFamily="18" charset="0"/>
              </a:rPr>
              <a:t>  неласкового гостя встречаешь , выспрашиваешь у холодного да голодного.</a:t>
            </a:r>
            <a:br>
              <a:rPr lang="ru-RU" sz="2800" i="1" kern="100" dirty="0">
                <a:effectLst/>
                <a:latin typeface="Calibri" panose="020F0502020204030204" pitchFamily="34" charset="0"/>
                <a:ea typeface="Calibri" panose="020F0502020204030204" pitchFamily="34" charset="0"/>
                <a:cs typeface="Times New Roman" panose="02020603050405020304" pitchFamily="18" charset="0"/>
              </a:rPr>
            </a:br>
            <a:r>
              <a:rPr lang="ru-RU" sz="2800" i="1" kern="100" dirty="0">
                <a:effectLst/>
                <a:latin typeface="Calibri" panose="020F0502020204030204" pitchFamily="34" charset="0"/>
                <a:ea typeface="Calibri" panose="020F0502020204030204" pitchFamily="34" charset="0"/>
                <a:cs typeface="Times New Roman" panose="02020603050405020304" pitchFamily="18" charset="0"/>
              </a:rPr>
              <a:t>Мне не век вековать, одну ночку переночевать.</a:t>
            </a:r>
            <a:br>
              <a:rPr lang="ru-RU" sz="2800" i="1" kern="100" dirty="0">
                <a:effectLst/>
                <a:latin typeface="Calibri" panose="020F0502020204030204" pitchFamily="34" charset="0"/>
                <a:ea typeface="Calibri" panose="020F0502020204030204" pitchFamily="34" charset="0"/>
                <a:cs typeface="Times New Roman" panose="02020603050405020304" pitchFamily="18" charset="0"/>
              </a:rPr>
            </a:br>
            <a:r>
              <a:rPr lang="ru-RU" sz="2800" i="1" kern="100" dirty="0">
                <a:effectLst/>
                <a:latin typeface="Calibri" panose="020F0502020204030204" pitchFamily="34" charset="0"/>
                <a:ea typeface="Calibri" panose="020F0502020204030204" pitchFamily="34" charset="0"/>
                <a:cs typeface="Times New Roman" panose="02020603050405020304" pitchFamily="18" charset="0"/>
              </a:rPr>
              <a:t>Ну, Иванушка, полно спать прохлаждаться, пришла пора за дело приниматься.</a:t>
            </a: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3200" kern="100" dirty="0">
                <a:effectLst/>
                <a:latin typeface="Calibri" panose="020F0502020204030204" pitchFamily="34" charset="0"/>
                <a:ea typeface="Calibri" panose="020F0502020204030204" pitchFamily="34" charset="0"/>
                <a:cs typeface="Times New Roman" panose="02020603050405020304" pitchFamily="18" charset="0"/>
              </a:rPr>
            </a:br>
            <a:br>
              <a:rPr lang="ru-RU" sz="32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2000" dirty="0">
                <a:solidFill>
                  <a:srgbClr val="000000"/>
                </a:solidFill>
                <a:latin typeface="Times New Roman" panose="02020603050405020304" pitchFamily="18" charset="0"/>
                <a:ea typeface="Times New Roman" panose="02020603050405020304" pitchFamily="18" charset="0"/>
              </a:rPr>
            </a:br>
            <a:br>
              <a:rPr lang="ru-RU" sz="2000" dirty="0">
                <a:solidFill>
                  <a:srgbClr val="000000"/>
                </a:solidFill>
                <a:latin typeface="Times New Roman" panose="02020603050405020304" pitchFamily="18" charset="0"/>
                <a:ea typeface="Times New Roman" panose="02020603050405020304" pitchFamily="18" charset="0"/>
              </a:rPr>
            </a:br>
            <a:endParaRPr lang="ru-RU" sz="2400" dirty="0">
              <a:solidFill>
                <a:srgbClr val="C00000"/>
              </a:solidFill>
            </a:endParaRPr>
          </a:p>
        </p:txBody>
      </p:sp>
    </p:spTree>
    <p:extLst>
      <p:ext uri="{BB962C8B-B14F-4D97-AF65-F5344CB8AC3E}">
        <p14:creationId xmlns:p14="http://schemas.microsoft.com/office/powerpoint/2010/main" val="330828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379828" y="-141494"/>
            <a:ext cx="12298682" cy="1928091"/>
          </a:xfrm>
        </p:spPr>
        <p:txBody>
          <a:bodyPr>
            <a:noAutofit/>
          </a:bodyPr>
          <a:lstStyle/>
          <a:p>
            <a:pPr marL="571500" indent="-571500">
              <a:buFontTx/>
              <a:buChar char="-"/>
            </a:pPr>
            <a:endParaRPr lang="ru-RU" sz="4800" i="1" dirty="0">
              <a:solidFill>
                <a:srgbClr val="C00000"/>
              </a:solidFill>
              <a:latin typeface="Cambria" panose="02040503050406030204" pitchFamily="18" charset="0"/>
              <a:ea typeface="Cambria" panose="02040503050406030204" pitchFamily="18" charset="0"/>
            </a:endParaRPr>
          </a:p>
          <a:p>
            <a:r>
              <a:rPr lang="ru-RU" sz="3200" dirty="0">
                <a:solidFill>
                  <a:srgbClr val="C00000"/>
                </a:solidFill>
                <a:latin typeface="Cambria" panose="02040503050406030204" pitchFamily="18" charset="0"/>
                <a:ea typeface="Cambria" panose="02040503050406030204" pitchFamily="18" charset="0"/>
              </a:rPr>
              <a:t>Гипербола</a:t>
            </a: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774519" y="-6022695"/>
            <a:ext cx="536279" cy="12298682"/>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59" y="495083"/>
            <a:ext cx="536279" cy="12298682"/>
          </a:xfrm>
          <a:prstGeom prst="rect">
            <a:avLst/>
          </a:prstGeom>
        </p:spPr>
      </p:pic>
      <p:sp>
        <p:nvSpPr>
          <p:cNvPr id="6" name="Заголовок 5">
            <a:extLst>
              <a:ext uri="{FF2B5EF4-FFF2-40B4-BE49-F238E27FC236}">
                <a16:creationId xmlns:a16="http://schemas.microsoft.com/office/drawing/2014/main" id="{B14AE331-B72A-3259-3C38-CB08920815D5}"/>
              </a:ext>
            </a:extLst>
          </p:cNvPr>
          <p:cNvSpPr>
            <a:spLocks noGrp="1"/>
          </p:cNvSpPr>
          <p:nvPr>
            <p:ph type="ctrTitle"/>
          </p:nvPr>
        </p:nvSpPr>
        <p:spPr>
          <a:xfrm>
            <a:off x="0" y="3742007"/>
            <a:ext cx="12404777" cy="6231986"/>
          </a:xfrm>
        </p:spPr>
        <p:txBody>
          <a:bodyPr>
            <a:noAutofit/>
          </a:bodyPr>
          <a:lstStyle/>
          <a:p>
            <a:pPr>
              <a:lnSpc>
                <a:spcPct val="107000"/>
              </a:lnSpc>
              <a:spcAft>
                <a:spcPts val="800"/>
              </a:spcAft>
            </a:pP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3200" kern="100" dirty="0">
                <a:effectLst/>
                <a:latin typeface="Calibri" panose="020F0502020204030204" pitchFamily="34" charset="0"/>
                <a:ea typeface="Calibri" panose="020F0502020204030204" pitchFamily="34" charset="0"/>
                <a:cs typeface="Times New Roman" panose="02020603050405020304" pitchFamily="18" charset="0"/>
              </a:rPr>
            </a:br>
            <a:br>
              <a:rPr lang="ru-RU" sz="32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2000" dirty="0">
                <a:solidFill>
                  <a:srgbClr val="000000"/>
                </a:solidFill>
                <a:latin typeface="Times New Roman" panose="02020603050405020304" pitchFamily="18" charset="0"/>
                <a:ea typeface="Times New Roman" panose="02020603050405020304" pitchFamily="18" charset="0"/>
              </a:rPr>
            </a:br>
            <a:br>
              <a:rPr lang="ru-RU" sz="2000" dirty="0">
                <a:solidFill>
                  <a:srgbClr val="000000"/>
                </a:solidFill>
                <a:latin typeface="Times New Roman" panose="02020603050405020304" pitchFamily="18" charset="0"/>
                <a:ea typeface="Times New Roman" panose="02020603050405020304" pitchFamily="18" charset="0"/>
              </a:rPr>
            </a:br>
            <a:endParaRPr lang="ru-RU" sz="2400" dirty="0">
              <a:solidFill>
                <a:srgbClr val="C00000"/>
              </a:solidFill>
            </a:endParaRPr>
          </a:p>
        </p:txBody>
      </p:sp>
      <p:pic>
        <p:nvPicPr>
          <p:cNvPr id="5" name="Рисунок 4">
            <a:extLst>
              <a:ext uri="{FF2B5EF4-FFF2-40B4-BE49-F238E27FC236}">
                <a16:creationId xmlns:a16="http://schemas.microsoft.com/office/drawing/2014/main" id="{91BE18F5-6A4E-FFEA-1ED8-8B1809EB49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81" y="540752"/>
            <a:ext cx="3292719" cy="5268351"/>
          </a:xfrm>
          <a:prstGeom prst="rect">
            <a:avLst/>
          </a:prstGeom>
        </p:spPr>
      </p:pic>
      <p:sp>
        <p:nvSpPr>
          <p:cNvPr id="8" name="TextBox 7">
            <a:extLst>
              <a:ext uri="{FF2B5EF4-FFF2-40B4-BE49-F238E27FC236}">
                <a16:creationId xmlns:a16="http://schemas.microsoft.com/office/drawing/2014/main" id="{E1CAE3F9-5DDE-D671-E5A6-858A6621F719}"/>
              </a:ext>
            </a:extLst>
          </p:cNvPr>
          <p:cNvSpPr txBox="1"/>
          <p:nvPr/>
        </p:nvSpPr>
        <p:spPr>
          <a:xfrm>
            <a:off x="3945544" y="1021603"/>
            <a:ext cx="7866775" cy="5622821"/>
          </a:xfrm>
          <a:prstGeom prst="rect">
            <a:avLst/>
          </a:prstGeom>
          <a:noFill/>
        </p:spPr>
        <p:txBody>
          <a:bodyPr wrap="square">
            <a:spAutoFit/>
          </a:bodyPr>
          <a:lstStyle/>
          <a:p>
            <a:pPr>
              <a:lnSpc>
                <a:spcPct val="107000"/>
              </a:lnSpc>
              <a:spcAft>
                <a:spcPts val="800"/>
              </a:spcAft>
            </a:pPr>
            <a:r>
              <a:rPr lang="ru-RU" sz="3200" kern="100" dirty="0">
                <a:effectLst/>
                <a:latin typeface="Calibri" panose="020F0502020204030204" pitchFamily="34" charset="0"/>
                <a:ea typeface="Calibri" panose="020F0502020204030204" pitchFamily="34" charset="0"/>
                <a:cs typeface="Times New Roman" panose="02020603050405020304" pitchFamily="18" charset="0"/>
              </a:rPr>
              <a:t>Помчался серый волк – синие леса мимо глаз пропускает, реки, озера хвостом заметает.</a:t>
            </a:r>
          </a:p>
          <a:p>
            <a:pPr>
              <a:lnSpc>
                <a:spcPct val="107000"/>
              </a:lnSpc>
              <a:spcAft>
                <a:spcPts val="800"/>
              </a:spcAft>
            </a:pPr>
            <a:r>
              <a:rPr lang="ru-RU" sz="3200" kern="100" dirty="0">
                <a:effectLst/>
                <a:latin typeface="Calibri" panose="020F0502020204030204" pitchFamily="34" charset="0"/>
                <a:ea typeface="Calibri" panose="020F0502020204030204" pitchFamily="34" charset="0"/>
                <a:cs typeface="Times New Roman" panose="02020603050405020304" pitchFamily="18" charset="0"/>
              </a:rPr>
              <a:t>Ударил сверху в самый большой дуб, расшиб его в щепки с верхушки и до корня.</a:t>
            </a:r>
          </a:p>
          <a:p>
            <a:pPr>
              <a:lnSpc>
                <a:spcPct val="107000"/>
              </a:lnSpc>
              <a:spcAft>
                <a:spcPts val="800"/>
              </a:spcAft>
            </a:pPr>
            <a:r>
              <a:rPr lang="ru-RU" sz="3200" kern="100" dirty="0">
                <a:effectLst/>
                <a:latin typeface="Calibri" panose="020F0502020204030204" pitchFamily="34" charset="0"/>
                <a:ea typeface="Calibri" panose="020F0502020204030204" pitchFamily="34" charset="0"/>
                <a:cs typeface="Times New Roman" panose="02020603050405020304" pitchFamily="18" charset="0"/>
              </a:rPr>
              <a:t>Понесет он тебя ниже облака ходячего и выше леса стоячего.</a:t>
            </a:r>
          </a:p>
          <a:p>
            <a:pPr>
              <a:lnSpc>
                <a:spcPct val="107000"/>
              </a:lnSpc>
              <a:spcAft>
                <a:spcPts val="800"/>
              </a:spcAft>
            </a:pPr>
            <a:r>
              <a:rPr lang="ru-RU" sz="3200" kern="100" dirty="0">
                <a:effectLst/>
                <a:latin typeface="Calibri" panose="020F0502020204030204" pitchFamily="34" charset="0"/>
                <a:ea typeface="Calibri" panose="020F0502020204030204" pitchFamily="34" charset="0"/>
                <a:cs typeface="Times New Roman" panose="02020603050405020304" pitchFamily="18" charset="0"/>
              </a:rPr>
              <a:t>В кою пору ты говорил, я уж триста верст проскакал</a:t>
            </a:r>
          </a:p>
          <a:p>
            <a:pPr>
              <a:lnSpc>
                <a:spcPct val="107000"/>
              </a:lnSpc>
              <a:spcAft>
                <a:spcPts val="800"/>
              </a:spcAft>
            </a:pP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56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19395-F687-F7B7-82F4-9B917EAEAF2F}"/>
              </a:ext>
            </a:extLst>
          </p:cNvPr>
          <p:cNvSpPr>
            <a:spLocks noGrp="1"/>
          </p:cNvSpPr>
          <p:nvPr>
            <p:ph type="ctrTitle"/>
          </p:nvPr>
        </p:nvSpPr>
        <p:spPr>
          <a:xfrm>
            <a:off x="182880" y="555406"/>
            <a:ext cx="11815959" cy="980758"/>
          </a:xfrm>
        </p:spPr>
        <p:txBody>
          <a:bodyPr>
            <a:normAutofit fontScale="90000"/>
          </a:bodyPr>
          <a:lstStyle/>
          <a:p>
            <a:r>
              <a:rPr lang="ru-RU" dirty="0">
                <a:solidFill>
                  <a:srgbClr val="730101"/>
                </a:solidFill>
                <a:latin typeface="Bookman Old Style" panose="02050604050505020204" pitchFamily="18" charset="0"/>
                <a:ea typeface="Cambria Math" panose="02040503050406030204" pitchFamily="18" charset="0"/>
              </a:rPr>
              <a:t>План анализа:</a:t>
            </a:r>
            <a:br>
              <a:rPr lang="ru-RU" dirty="0">
                <a:solidFill>
                  <a:srgbClr val="730101"/>
                </a:solidFill>
                <a:latin typeface="Bookman Old Style" panose="02050604050505020204" pitchFamily="18" charset="0"/>
                <a:ea typeface="Cambria Math" panose="02040503050406030204" pitchFamily="18" charset="0"/>
              </a:rPr>
            </a:br>
            <a:r>
              <a:rPr lang="ru-RU" sz="3100" b="0" i="1" dirty="0">
                <a:effectLst/>
                <a:latin typeface="Bookman Old Style" panose="02050604050505020204" pitchFamily="18" charset="0"/>
              </a:rPr>
              <a:t> </a:t>
            </a:r>
            <a:endParaRPr lang="ru-RU" sz="3100" b="1" i="1" dirty="0">
              <a:latin typeface="Bookman Old Style" panose="02050604050505020204" pitchFamily="18" charset="0"/>
              <a:ea typeface="Cambria Math" panose="02040503050406030204" pitchFamily="18" charset="0"/>
            </a:endParaRPr>
          </a:p>
        </p:txBody>
      </p:sp>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1289153" y="1364105"/>
            <a:ext cx="10478125" cy="4811843"/>
          </a:xfrm>
        </p:spPr>
        <p:txBody>
          <a:bodyPr>
            <a:normAutofit/>
          </a:bodyPr>
          <a:lstStyle/>
          <a:p>
            <a:pPr marL="571500" indent="-571500">
              <a:buFont typeface="Wingdings" panose="05000000000000000000" pitchFamily="2" charset="2"/>
              <a:buChar char="q"/>
            </a:pPr>
            <a:r>
              <a:rPr lang="ru-RU" sz="4400" dirty="0"/>
              <a:t>1.Призказка, зачин, концовка.</a:t>
            </a:r>
          </a:p>
          <a:p>
            <a:pPr marL="571500" indent="-571500">
              <a:buFont typeface="Wingdings" panose="05000000000000000000" pitchFamily="2" charset="2"/>
              <a:buChar char="q"/>
            </a:pPr>
            <a:r>
              <a:rPr lang="ru-RU" sz="4300" dirty="0"/>
              <a:t>2. Постоянные эпитеты.</a:t>
            </a:r>
          </a:p>
          <a:p>
            <a:pPr marL="571500" indent="-571500">
              <a:buFont typeface="Wingdings" panose="05000000000000000000" pitchFamily="2" charset="2"/>
              <a:buChar char="q"/>
            </a:pPr>
            <a:r>
              <a:rPr lang="ru-RU" sz="4300" dirty="0"/>
              <a:t>3. Сказочные формулы, повторы.</a:t>
            </a:r>
          </a:p>
          <a:p>
            <a:pPr marL="571500" indent="-571500">
              <a:buFont typeface="Wingdings" panose="05000000000000000000" pitchFamily="2" charset="2"/>
              <a:buChar char="q"/>
            </a:pPr>
            <a:r>
              <a:rPr lang="ru-RU" sz="4300" dirty="0"/>
              <a:t>4.Ритм</a:t>
            </a:r>
          </a:p>
          <a:p>
            <a:pPr marL="571500" indent="-571500">
              <a:buFont typeface="Wingdings" panose="05000000000000000000" pitchFamily="2" charset="2"/>
              <a:buChar char="q"/>
            </a:pPr>
            <a:r>
              <a:rPr lang="ru-RU" sz="4300" dirty="0"/>
              <a:t>5. Чему учит сказка.</a:t>
            </a: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827859" y="-6149341"/>
            <a:ext cx="536279" cy="12298682"/>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60" y="421393"/>
            <a:ext cx="536279" cy="12298682"/>
          </a:xfrm>
          <a:prstGeom prst="rect">
            <a:avLst/>
          </a:prstGeom>
        </p:spPr>
      </p:pic>
    </p:spTree>
    <p:extLst>
      <p:ext uri="{BB962C8B-B14F-4D97-AF65-F5344CB8AC3E}">
        <p14:creationId xmlns:p14="http://schemas.microsoft.com/office/powerpoint/2010/main" val="1306148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379828" y="394786"/>
            <a:ext cx="12571828" cy="869765"/>
          </a:xfrm>
        </p:spPr>
        <p:txBody>
          <a:bodyPr>
            <a:noAutofit/>
          </a:bodyPr>
          <a:lstStyle/>
          <a:p>
            <a:r>
              <a:rPr lang="ru-RU" sz="3600" i="1" dirty="0">
                <a:solidFill>
                  <a:srgbClr val="C00000"/>
                </a:solidFill>
                <a:latin typeface="Cambria" panose="02040503050406030204" pitchFamily="18" charset="0"/>
                <a:ea typeface="Cambria" panose="02040503050406030204" pitchFamily="18" charset="0"/>
              </a:rPr>
              <a:t>Сказка -ложь, да в ней намек, добрым</a:t>
            </a:r>
            <a:r>
              <a:rPr lang="ru-RU" sz="4800" i="1" dirty="0">
                <a:solidFill>
                  <a:srgbClr val="C00000"/>
                </a:solidFill>
                <a:latin typeface="Cambria" panose="02040503050406030204" pitchFamily="18" charset="0"/>
                <a:ea typeface="Cambria" panose="02040503050406030204" pitchFamily="18" charset="0"/>
              </a:rPr>
              <a:t> </a:t>
            </a:r>
            <a:r>
              <a:rPr lang="ru-RU" sz="3600" i="1" dirty="0">
                <a:solidFill>
                  <a:srgbClr val="C00000"/>
                </a:solidFill>
                <a:latin typeface="Cambria" panose="02040503050406030204" pitchFamily="18" charset="0"/>
                <a:ea typeface="Cambria" panose="02040503050406030204" pitchFamily="18" charset="0"/>
              </a:rPr>
              <a:t>молодцам урок</a:t>
            </a:r>
            <a:r>
              <a:rPr lang="ru-RU" sz="4800" i="1" dirty="0">
                <a:solidFill>
                  <a:srgbClr val="C00000"/>
                </a:solidFill>
                <a:latin typeface="Cambria" panose="02040503050406030204" pitchFamily="18" charset="0"/>
                <a:ea typeface="Cambria" panose="02040503050406030204" pitchFamily="18" charset="0"/>
              </a:rPr>
              <a:t>.</a:t>
            </a:r>
            <a:endParaRPr lang="ru-RU" sz="3200" dirty="0">
              <a:solidFill>
                <a:srgbClr val="C00000"/>
              </a:solidFill>
              <a:latin typeface="Cambria" panose="02040503050406030204" pitchFamily="18" charset="0"/>
              <a:ea typeface="Cambria" panose="02040503050406030204" pitchFamily="18" charset="0"/>
            </a:endParaRP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774520" y="-6022696"/>
            <a:ext cx="536279" cy="12298684"/>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59" y="495083"/>
            <a:ext cx="536279" cy="12298682"/>
          </a:xfrm>
          <a:prstGeom prst="rect">
            <a:avLst/>
          </a:prstGeom>
        </p:spPr>
      </p:pic>
      <p:sp>
        <p:nvSpPr>
          <p:cNvPr id="6" name="Заголовок 5">
            <a:extLst>
              <a:ext uri="{FF2B5EF4-FFF2-40B4-BE49-F238E27FC236}">
                <a16:creationId xmlns:a16="http://schemas.microsoft.com/office/drawing/2014/main" id="{B14AE331-B72A-3259-3C38-CB08920815D5}"/>
              </a:ext>
            </a:extLst>
          </p:cNvPr>
          <p:cNvSpPr>
            <a:spLocks noGrp="1"/>
          </p:cNvSpPr>
          <p:nvPr>
            <p:ph type="ctrTitle"/>
          </p:nvPr>
        </p:nvSpPr>
        <p:spPr>
          <a:xfrm>
            <a:off x="0" y="3742007"/>
            <a:ext cx="12404777" cy="6231986"/>
          </a:xfrm>
        </p:spPr>
        <p:txBody>
          <a:bodyPr>
            <a:noAutofit/>
          </a:bodyPr>
          <a:lstStyle/>
          <a:p>
            <a:pPr>
              <a:lnSpc>
                <a:spcPct val="107000"/>
              </a:lnSpc>
              <a:spcAft>
                <a:spcPts val="800"/>
              </a:spcAft>
            </a:pP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3200" kern="100" dirty="0">
                <a:effectLst/>
                <a:latin typeface="Calibri" panose="020F0502020204030204" pitchFamily="34" charset="0"/>
                <a:ea typeface="Calibri" panose="020F0502020204030204" pitchFamily="34" charset="0"/>
                <a:cs typeface="Times New Roman" panose="02020603050405020304" pitchFamily="18" charset="0"/>
              </a:rPr>
            </a:br>
            <a:br>
              <a:rPr lang="ru-RU" sz="32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1800" kern="100" dirty="0">
                <a:effectLst/>
                <a:latin typeface="Calibri" panose="020F0502020204030204" pitchFamily="34" charset="0"/>
                <a:ea typeface="Calibri" panose="020F0502020204030204" pitchFamily="34" charset="0"/>
                <a:cs typeface="Times New Roman" panose="02020603050405020304" pitchFamily="18" charset="0"/>
              </a:rPr>
            </a:br>
            <a:br>
              <a:rPr lang="ru-RU" sz="2000" dirty="0">
                <a:solidFill>
                  <a:srgbClr val="000000"/>
                </a:solidFill>
                <a:latin typeface="Times New Roman" panose="02020603050405020304" pitchFamily="18" charset="0"/>
                <a:ea typeface="Times New Roman" panose="02020603050405020304" pitchFamily="18" charset="0"/>
              </a:rPr>
            </a:br>
            <a:br>
              <a:rPr lang="ru-RU" sz="2000" dirty="0">
                <a:solidFill>
                  <a:srgbClr val="000000"/>
                </a:solidFill>
                <a:latin typeface="Times New Roman" panose="02020603050405020304" pitchFamily="18" charset="0"/>
                <a:ea typeface="Times New Roman" panose="02020603050405020304" pitchFamily="18" charset="0"/>
              </a:rPr>
            </a:br>
            <a:endParaRPr lang="ru-RU" sz="2400" dirty="0">
              <a:solidFill>
                <a:srgbClr val="C00000"/>
              </a:solidFill>
            </a:endParaRPr>
          </a:p>
        </p:txBody>
      </p:sp>
      <p:sp>
        <p:nvSpPr>
          <p:cNvPr id="8" name="TextBox 7">
            <a:extLst>
              <a:ext uri="{FF2B5EF4-FFF2-40B4-BE49-F238E27FC236}">
                <a16:creationId xmlns:a16="http://schemas.microsoft.com/office/drawing/2014/main" id="{E1CAE3F9-5DDE-D671-E5A6-858A6621F719}"/>
              </a:ext>
            </a:extLst>
          </p:cNvPr>
          <p:cNvSpPr txBox="1"/>
          <p:nvPr/>
        </p:nvSpPr>
        <p:spPr>
          <a:xfrm>
            <a:off x="4741232" y="1021603"/>
            <a:ext cx="7177622" cy="5037276"/>
          </a:xfrm>
          <a:prstGeom prst="rect">
            <a:avLst/>
          </a:prstGeom>
          <a:noFill/>
        </p:spPr>
        <p:txBody>
          <a:bodyPr wrap="square">
            <a:spAutoFit/>
          </a:bodyPr>
          <a:lstStyle/>
          <a:p>
            <a:pPr>
              <a:spcAft>
                <a:spcPts val="800"/>
              </a:spcAft>
            </a:pPr>
            <a:r>
              <a:rPr lang="ru-RU" sz="2800" b="0" i="0" dirty="0">
                <a:effectLst/>
                <a:latin typeface="GothamPro"/>
              </a:rPr>
              <a:t>Русские народные сказки учат нас смелости, доблести, отваге и доброте. На примерах знаменитых персонажей народных сказок мы с младенчества познаем нравственные понятия о добре и зле. </a:t>
            </a:r>
          </a:p>
          <a:p>
            <a:pPr>
              <a:spcAft>
                <a:spcPts val="800"/>
              </a:spcAft>
            </a:pPr>
            <a:r>
              <a:rPr lang="ru-RU" sz="2800" b="0" i="0" dirty="0">
                <a:effectLst/>
                <a:latin typeface="GothamPro"/>
              </a:rPr>
              <a:t>Вместе с богатырями, которые бесстрашно борются с нечистью, читатели преодолевают свои страхи и становятся сильнее. </a:t>
            </a:r>
          </a:p>
          <a:p>
            <a:pPr>
              <a:spcAft>
                <a:spcPts val="800"/>
              </a:spcAft>
            </a:pPr>
            <a:r>
              <a:rPr lang="ru-RU" sz="2800" b="0" i="0" dirty="0">
                <a:effectLst/>
                <a:latin typeface="GothamPro"/>
              </a:rPr>
              <a:t>В русских народных сказках всегда есть доля житейской мудрости русского народа и поэтому, читая их, мы становимся мудрее.</a:t>
            </a:r>
            <a:endParaRPr lang="ru-RU"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A244822C-0C6C-FC23-B142-4D2B883332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33378"/>
            <a:ext cx="4361404" cy="4060071"/>
          </a:xfrm>
          <a:prstGeom prst="rect">
            <a:avLst/>
          </a:prstGeom>
        </p:spPr>
      </p:pic>
    </p:spTree>
    <p:extLst>
      <p:ext uri="{BB962C8B-B14F-4D97-AF65-F5344CB8AC3E}">
        <p14:creationId xmlns:p14="http://schemas.microsoft.com/office/powerpoint/2010/main" val="172689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9675A7-F94B-5216-807F-5B4361A85FED}"/>
              </a:ext>
            </a:extLst>
          </p:cNvPr>
          <p:cNvSpPr>
            <a:spLocks noGrp="1"/>
          </p:cNvSpPr>
          <p:nvPr>
            <p:ph type="title"/>
          </p:nvPr>
        </p:nvSpPr>
        <p:spPr>
          <a:xfrm>
            <a:off x="839788" y="457200"/>
            <a:ext cx="10620692" cy="1600200"/>
          </a:xfrm>
        </p:spPr>
        <p:txBody>
          <a:bodyPr>
            <a:normAutofit fontScale="90000"/>
          </a:bodyPr>
          <a:lstStyle/>
          <a:p>
            <a:r>
              <a:rPr lang="ru-RU" sz="3200" b="0" dirty="0">
                <a:solidFill>
                  <a:srgbClr val="333333"/>
                </a:solidFill>
                <a:effectLst/>
                <a:latin typeface="Bookman Old Style" panose="02050604050505020204" pitchFamily="18" charset="0"/>
                <a:ea typeface="Times New Roman" panose="02020603050405020304" pitchFamily="18" charset="0"/>
              </a:rPr>
              <a:t>Осенью 1824 года, находясь в ссылке в Михайловском, Александр Сергеевич Пушкин написал брату Льву</a:t>
            </a:r>
            <a:r>
              <a:rPr lang="ru-RU" sz="3200" dirty="0">
                <a:solidFill>
                  <a:srgbClr val="333333"/>
                </a:solidFill>
                <a:effectLst/>
                <a:latin typeface="Bookman Old Style" panose="02050604050505020204" pitchFamily="18" charset="0"/>
                <a:ea typeface="Times New Roman" panose="02020603050405020304" pitchFamily="18" charset="0"/>
              </a:rPr>
              <a:t>:</a:t>
            </a:r>
            <a:br>
              <a:rPr lang="ru-RU" sz="3200" dirty="0">
                <a:effectLst/>
                <a:latin typeface="Times New Roman" panose="02020603050405020304" pitchFamily="18"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42A34F67-7E83-D2C7-CB0F-75F20076C2ED}"/>
              </a:ext>
            </a:extLst>
          </p:cNvPr>
          <p:cNvSpPr>
            <a:spLocks noGrp="1"/>
          </p:cNvSpPr>
          <p:nvPr>
            <p:ph idx="1"/>
          </p:nvPr>
        </p:nvSpPr>
        <p:spPr>
          <a:xfrm>
            <a:off x="5681344" y="2078990"/>
            <a:ext cx="6144896" cy="4779010"/>
          </a:xfrm>
        </p:spPr>
        <p:txBody>
          <a:bodyPr>
            <a:normAutofit/>
          </a:bodyPr>
          <a:lstStyle/>
          <a:p>
            <a:pPr marL="0" indent="0">
              <a:buNone/>
            </a:pPr>
            <a:r>
              <a:rPr lang="ru-RU" sz="3600" i="1" dirty="0">
                <a:solidFill>
                  <a:srgbClr val="730101"/>
                </a:solidFill>
                <a:effectLst/>
                <a:latin typeface="Times New Roman" panose="02020603050405020304" pitchFamily="18" charset="0"/>
                <a:ea typeface="Times New Roman" panose="02020603050405020304" pitchFamily="18" charset="0"/>
                <a:cs typeface="Times New Roman" panose="02020603050405020304" pitchFamily="18" charset="0"/>
              </a:rPr>
              <a:t>«Знаешь ли мои занятия? до обеда пишу записки, обедаю поздно; после обеда езжу верхом, вечером слушаю сказки — и вознаграждаю тем недостатки проклятого своего воспитания. Что за прелесть эти сказки! каждая есть поэма!»</a:t>
            </a:r>
          </a:p>
          <a:p>
            <a:endParaRPr lang="ru-RU" dirty="0"/>
          </a:p>
        </p:txBody>
      </p:sp>
      <p:sp>
        <p:nvSpPr>
          <p:cNvPr id="4" name="Текст 3">
            <a:extLst>
              <a:ext uri="{FF2B5EF4-FFF2-40B4-BE49-F238E27FC236}">
                <a16:creationId xmlns:a16="http://schemas.microsoft.com/office/drawing/2014/main" id="{4DA9160F-E83F-BDE5-34B9-2F7F7F789115}"/>
              </a:ext>
            </a:extLst>
          </p:cNvPr>
          <p:cNvSpPr>
            <a:spLocks noGrp="1"/>
          </p:cNvSpPr>
          <p:nvPr>
            <p:ph type="body" sz="half" idx="2"/>
          </p:nvPr>
        </p:nvSpPr>
        <p:spPr/>
        <p:txBody>
          <a:bodyPr/>
          <a:lstStyle/>
          <a:p>
            <a:endParaRPr lang="ru-RU" dirty="0"/>
          </a:p>
        </p:txBody>
      </p:sp>
      <p:pic>
        <p:nvPicPr>
          <p:cNvPr id="6" name="Рисунок 5">
            <a:extLst>
              <a:ext uri="{FF2B5EF4-FFF2-40B4-BE49-F238E27FC236}">
                <a16:creationId xmlns:a16="http://schemas.microsoft.com/office/drawing/2014/main" id="{E9EA2932-F99A-275C-E147-D3F6078D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980" y="2057400"/>
            <a:ext cx="4133852" cy="42389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44791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379828" y="394786"/>
            <a:ext cx="12571828" cy="869765"/>
          </a:xfrm>
        </p:spPr>
        <p:txBody>
          <a:bodyPr>
            <a:noAutofit/>
          </a:bodyPr>
          <a:lstStyle/>
          <a:p>
            <a:r>
              <a:rPr lang="ru-RU" sz="3200" i="1" dirty="0">
                <a:solidFill>
                  <a:srgbClr val="C00000"/>
                </a:solidFill>
                <a:effectLst/>
                <a:latin typeface="Times New Roman" panose="02020603050405020304" pitchFamily="18" charset="0"/>
                <a:ea typeface="Times New Roman" panose="02020603050405020304" pitchFamily="18" charset="0"/>
              </a:rPr>
              <a:t>«Что за прелесть эти сказки! каждая есть поэма!»</a:t>
            </a:r>
            <a:endParaRPr lang="ru-RU" sz="3200" i="1" dirty="0">
              <a:solidFill>
                <a:srgbClr val="C00000"/>
              </a:solidFill>
              <a:latin typeface="Cambria" panose="02040503050406030204" pitchFamily="18" charset="0"/>
              <a:ea typeface="Cambria" panose="02040503050406030204" pitchFamily="18" charset="0"/>
            </a:endParaRP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774520" y="-6022696"/>
            <a:ext cx="536279" cy="12298684"/>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59" y="495083"/>
            <a:ext cx="536279" cy="12298682"/>
          </a:xfrm>
          <a:prstGeom prst="rect">
            <a:avLst/>
          </a:prstGeom>
        </p:spPr>
      </p:pic>
      <p:sp>
        <p:nvSpPr>
          <p:cNvPr id="6" name="Заголовок 5">
            <a:extLst>
              <a:ext uri="{FF2B5EF4-FFF2-40B4-BE49-F238E27FC236}">
                <a16:creationId xmlns:a16="http://schemas.microsoft.com/office/drawing/2014/main" id="{B14AE331-B72A-3259-3C38-CB08920815D5}"/>
              </a:ext>
            </a:extLst>
          </p:cNvPr>
          <p:cNvSpPr>
            <a:spLocks noGrp="1"/>
          </p:cNvSpPr>
          <p:nvPr>
            <p:ph type="ctrTitle"/>
          </p:nvPr>
        </p:nvSpPr>
        <p:spPr>
          <a:xfrm>
            <a:off x="0" y="3742007"/>
            <a:ext cx="12404777" cy="6231986"/>
          </a:xfrm>
        </p:spPr>
        <p:txBody>
          <a:bodyPr>
            <a:noAutofit/>
          </a:bodyPr>
          <a:lstStyle/>
          <a:p>
            <a:pPr>
              <a:lnSpc>
                <a:spcPct val="107000"/>
              </a:lnSpc>
              <a:spcAft>
                <a:spcPts val="800"/>
              </a:spcAft>
            </a:pPr>
            <a:r>
              <a:rPr lang="ru-RU" sz="800" b="0" i="0">
                <a:solidFill>
                  <a:srgbClr val="000000"/>
                </a:solidFill>
                <a:effectLst/>
                <a:latin typeface="Arial" panose="020B0604020202020204" pitchFamily="34" charset="0"/>
              </a:rPr>
              <a:t>При откровенном вымысле в каждой всегда есть нечто истинное, реальное, во имя чего, собственно, и сказывалась сказка. И это касается всех их, но в первую очередь так называемых волшебных. А тут есть чем увлечься!</a:t>
            </a:r>
            <a:endParaRPr lang="ru-RU" sz="2400" dirty="0">
              <a:solidFill>
                <a:srgbClr val="C00000"/>
              </a:solidFill>
            </a:endParaRPr>
          </a:p>
        </p:txBody>
      </p:sp>
      <p:pic>
        <p:nvPicPr>
          <p:cNvPr id="7" name="Рисунок 6">
            <a:extLst>
              <a:ext uri="{FF2B5EF4-FFF2-40B4-BE49-F238E27FC236}">
                <a16:creationId xmlns:a16="http://schemas.microsoft.com/office/drawing/2014/main" id="{2B20AFF4-9AA3-722E-7C10-CEF67C9DD79F}"/>
              </a:ext>
            </a:extLst>
          </p:cNvPr>
          <p:cNvPicPr>
            <a:picLocks noChangeAspect="1"/>
          </p:cNvPicPr>
          <p:nvPr/>
        </p:nvPicPr>
        <p:blipFill rotWithShape="1">
          <a:blip r:embed="rId4">
            <a:extLst>
              <a:ext uri="{28A0092B-C50C-407E-A947-70E740481C1C}">
                <a14:useLocalDpi xmlns:a14="http://schemas.microsoft.com/office/drawing/2010/main" val="0"/>
              </a:ext>
            </a:extLst>
          </a:blip>
          <a:srcRect l="-114" t="-9022" r="114" b="9022"/>
          <a:stretch/>
        </p:blipFill>
        <p:spPr>
          <a:xfrm>
            <a:off x="193161" y="840193"/>
            <a:ext cx="3548845" cy="5381490"/>
          </a:xfrm>
          <a:prstGeom prst="rect">
            <a:avLst/>
          </a:prstGeom>
        </p:spPr>
      </p:pic>
      <p:sp>
        <p:nvSpPr>
          <p:cNvPr id="10" name="TextBox 9">
            <a:extLst>
              <a:ext uri="{FF2B5EF4-FFF2-40B4-BE49-F238E27FC236}">
                <a16:creationId xmlns:a16="http://schemas.microsoft.com/office/drawing/2014/main" id="{90F2C77F-A6F0-6C40-936E-9F85666CE5FB}"/>
              </a:ext>
            </a:extLst>
          </p:cNvPr>
          <p:cNvSpPr txBox="1"/>
          <p:nvPr/>
        </p:nvSpPr>
        <p:spPr>
          <a:xfrm>
            <a:off x="3935167" y="1264550"/>
            <a:ext cx="8063672" cy="4893647"/>
          </a:xfrm>
          <a:prstGeom prst="rect">
            <a:avLst/>
          </a:prstGeom>
          <a:noFill/>
        </p:spPr>
        <p:txBody>
          <a:bodyPr wrap="square">
            <a:spAutoFit/>
          </a:bodyPr>
          <a:lstStyle/>
          <a:p>
            <a:r>
              <a:rPr lang="ru-RU" sz="2400" b="1" i="0" dirty="0">
                <a:solidFill>
                  <a:srgbClr val="000000"/>
                </a:solidFill>
                <a:effectLst/>
                <a:latin typeface="+mj-lt"/>
              </a:rPr>
              <a:t>Каждая сказка- уникальный, драгоценный самоцвет в роскошном ожерелье русского устного народного творчества.</a:t>
            </a:r>
          </a:p>
          <a:p>
            <a:r>
              <a:rPr lang="ru-RU" sz="2400" b="1" i="0" dirty="0">
                <a:solidFill>
                  <a:srgbClr val="000000"/>
                </a:solidFill>
                <a:effectLst/>
                <a:latin typeface="+mj-lt"/>
              </a:rPr>
              <a:t>Однако </a:t>
            </a:r>
            <a:r>
              <a:rPr lang="ru-RU" sz="2400" b="1" i="0" dirty="0">
                <a:solidFill>
                  <a:srgbClr val="000000"/>
                </a:solidFill>
                <a:latin typeface="+mj-lt"/>
              </a:rPr>
              <a:t>с</a:t>
            </a:r>
            <a:r>
              <a:rPr lang="ru-RU" sz="2400" b="1" dirty="0">
                <a:solidFill>
                  <a:srgbClr val="000000"/>
                </a:solidFill>
                <a:effectLst/>
                <a:latin typeface="+mj-lt"/>
                <a:ea typeface="Times New Roman" panose="02020603050405020304" pitchFamily="18" charset="0"/>
              </a:rPr>
              <a:t>тилистика любой сказки подчиняется общефольклорным законам. Здесь много так называемых формул - традиционных словосочетаний, часто повторяющихся поэтических штампов, у которых есть своя задача: заинтересовать, увлечь, научить.</a:t>
            </a:r>
            <a:endParaRPr lang="ru-RU" sz="2400" b="1" i="0" dirty="0">
              <a:solidFill>
                <a:srgbClr val="000000"/>
              </a:solidFill>
              <a:effectLst/>
              <a:latin typeface="+mj-lt"/>
            </a:endParaRPr>
          </a:p>
          <a:p>
            <a:r>
              <a:rPr lang="ru-RU" sz="2400" b="1" i="0" dirty="0">
                <a:solidFill>
                  <a:srgbClr val="000000"/>
                </a:solidFill>
                <a:effectLst/>
              </a:rPr>
              <a:t>Сказочный мир – особенный. </a:t>
            </a:r>
            <a:r>
              <a:rPr lang="ru-RU" sz="2400" b="0" i="0" dirty="0">
                <a:solidFill>
                  <a:srgbClr val="000000"/>
                </a:solidFill>
                <a:effectLst/>
              </a:rPr>
              <a:t>В иной сказке чудо следует за чудом и, как всегда, нет предела вымыслу.</a:t>
            </a:r>
            <a:endParaRPr lang="ru-RU" sz="2400" b="1" i="0" dirty="0">
              <a:solidFill>
                <a:srgbClr val="000000"/>
              </a:solidFill>
              <a:effectLst/>
            </a:endParaRPr>
          </a:p>
          <a:p>
            <a:pPr algn="l"/>
            <a:r>
              <a:rPr lang="ru-RU" sz="2400" b="1" i="0" dirty="0">
                <a:solidFill>
                  <a:srgbClr val="000000"/>
                </a:solidFill>
                <a:effectLst/>
                <a:latin typeface="+mj-lt"/>
              </a:rPr>
              <a:t>При откровенном вымысле в каждой всегда есть нечто истинное, реальное, во имя чего, собственно, и сказывалась сказка. Сказки </a:t>
            </a:r>
            <a:r>
              <a:rPr lang="ru-RU" sz="2400" dirty="0">
                <a:solidFill>
                  <a:srgbClr val="333333"/>
                </a:solidFill>
                <a:latin typeface="YS Text"/>
              </a:rPr>
              <a:t>о</a:t>
            </a:r>
            <a:r>
              <a:rPr lang="ru-RU" sz="2400" b="0" i="0" dirty="0">
                <a:solidFill>
                  <a:srgbClr val="333333"/>
                </a:solidFill>
                <a:effectLst/>
                <a:latin typeface="YS Text"/>
              </a:rPr>
              <a:t>бличают человеческие пороки, учат добру и пониманию, что любое зло будет наказано.</a:t>
            </a:r>
            <a:endParaRPr lang="ru-RU" sz="2400" b="1" dirty="0">
              <a:latin typeface="+mj-lt"/>
            </a:endParaRPr>
          </a:p>
        </p:txBody>
      </p:sp>
    </p:spTree>
    <p:extLst>
      <p:ext uri="{BB962C8B-B14F-4D97-AF65-F5344CB8AC3E}">
        <p14:creationId xmlns:p14="http://schemas.microsoft.com/office/powerpoint/2010/main" val="374203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9675A7-F94B-5216-807F-5B4361A85FED}"/>
              </a:ext>
            </a:extLst>
          </p:cNvPr>
          <p:cNvSpPr>
            <a:spLocks noGrp="1"/>
          </p:cNvSpPr>
          <p:nvPr>
            <p:ph type="title"/>
          </p:nvPr>
        </p:nvSpPr>
        <p:spPr>
          <a:xfrm>
            <a:off x="214948" y="746196"/>
            <a:ext cx="5256212" cy="1005840"/>
          </a:xfrm>
        </p:spPr>
        <p:txBody>
          <a:bodyPr>
            <a:normAutofit/>
          </a:bodyPr>
          <a:lstStyle/>
          <a:p>
            <a:r>
              <a:rPr lang="ru-RU" sz="3200" kern="100" dirty="0">
                <a:solidFill>
                  <a:srgbClr val="131313"/>
                </a:solidFill>
                <a:effectLst/>
                <a:latin typeface="Tahoma" panose="020B0604030504040204" pitchFamily="34" charset="0"/>
                <a:ea typeface="Calibri" panose="020F0502020204030204" pitchFamily="34" charset="0"/>
                <a:cs typeface="Times New Roman" panose="02020603050405020304" pitchFamily="18" charset="0"/>
              </a:rPr>
              <a:t>Писатель Максим Горький</a:t>
            </a:r>
            <a:br>
              <a:rPr lang="ru-RU" sz="3200" dirty="0">
                <a:effectLst/>
                <a:latin typeface="Times New Roman" panose="02020603050405020304" pitchFamily="18"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42A34F67-7E83-D2C7-CB0F-75F20076C2ED}"/>
              </a:ext>
            </a:extLst>
          </p:cNvPr>
          <p:cNvSpPr>
            <a:spLocks noGrp="1"/>
          </p:cNvSpPr>
          <p:nvPr>
            <p:ph idx="1"/>
          </p:nvPr>
        </p:nvSpPr>
        <p:spPr>
          <a:xfrm>
            <a:off x="5670868" y="304800"/>
            <a:ext cx="6306184" cy="6309360"/>
          </a:xfrm>
        </p:spPr>
        <p:txBody>
          <a:bodyPr>
            <a:normAutofit lnSpcReduction="10000"/>
          </a:bodyPr>
          <a:lstStyle/>
          <a:p>
            <a:pPr marL="0" indent="0">
              <a:lnSpc>
                <a:spcPct val="107000"/>
              </a:lnSpc>
              <a:spcAft>
                <a:spcPts val="800"/>
              </a:spcAft>
              <a:buNone/>
            </a:pPr>
            <a:r>
              <a:rPr lang="ru-RU" sz="2400" kern="100" dirty="0">
                <a:solidFill>
                  <a:srgbClr val="131313"/>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2400" kern="100" dirty="0">
                <a:solidFill>
                  <a:srgbClr val="730101"/>
                </a:solidFill>
                <a:effectLst/>
                <a:latin typeface="Times New Roman" panose="02020603050405020304" pitchFamily="18" charset="0"/>
                <a:ea typeface="Calibri" panose="020F0502020204030204" pitchFamily="34" charset="0"/>
                <a:cs typeface="Times New Roman" panose="02020603050405020304" pitchFamily="18" charset="0"/>
              </a:rPr>
              <a:t>Сказки открыли передо мною просвет в другую жизнь, где существовала и, мечтая о лучшей жизни, действовала какая-то свободная, бесстрашная сила.»</a:t>
            </a:r>
          </a:p>
          <a:p>
            <a:pPr marL="0" indent="0">
              <a:lnSpc>
                <a:spcPct val="107000"/>
              </a:lnSpc>
              <a:spcAft>
                <a:spcPts val="800"/>
              </a:spcAft>
              <a:buNone/>
            </a:pPr>
            <a:r>
              <a:rPr lang="ru-RU" sz="2400" i="1" dirty="0">
                <a:solidFill>
                  <a:srgbClr val="242D33"/>
                </a:solidFill>
                <a:effectLst/>
                <a:latin typeface="Times New Roman" panose="02020603050405020304" pitchFamily="18" charset="0"/>
                <a:ea typeface="Times New Roman" panose="02020603050405020304" pitchFamily="18" charset="0"/>
                <a:cs typeface="Times New Roman" panose="02020603050405020304" pitchFamily="18" charset="0"/>
              </a:rPr>
              <a:t>«Вникайте в прелесть простонародной </a:t>
            </a:r>
            <a:r>
              <a:rPr lang="ru-RU" sz="2400" i="1" u="sng" dirty="0">
                <a:solidFill>
                  <a:srgbClr val="242D33"/>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речи,</a:t>
            </a:r>
            <a:r>
              <a:rPr lang="ru-RU" sz="2400" i="1" dirty="0">
                <a:solidFill>
                  <a:srgbClr val="242D33"/>
                </a:solidFill>
                <a:effectLst/>
                <a:latin typeface="Times New Roman" panose="02020603050405020304" pitchFamily="18" charset="0"/>
                <a:ea typeface="Times New Roman" panose="02020603050405020304" pitchFamily="18" charset="0"/>
                <a:cs typeface="Times New Roman" panose="02020603050405020304" pitchFamily="18" charset="0"/>
              </a:rPr>
              <a:t> в строение фразы в песне, сказке, в псалтыре, в песне песней Соломона. Вы увидите тут поразительное богатство образов, меткость сравнений, простоту — чарующую силой, изумительную красоту определений. Вникайте в творчество народное — это здорово, как свежая вода ключей горных, подземных, сладких струй. Держитесь ближе к народному языку, ищите простоты, краткости, здоровой силы, которая создаёт образ двумя, тремя словами.»</a:t>
            </a:r>
            <a:endParaRPr lang="ru-RU" sz="24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endParaRPr lang="ru-RU" sz="1800" i="1" kern="100" dirty="0">
              <a:solidFill>
                <a:srgbClr val="730101"/>
              </a:solidFill>
              <a:effectLst/>
              <a:latin typeface="Bookman Old Style" panose="02050604050505020204" pitchFamily="18" charset="0"/>
              <a:ea typeface="Calibri" panose="020F0502020204030204" pitchFamily="34" charset="0"/>
              <a:cs typeface="Times New Roman" panose="02020603050405020304" pitchFamily="18" charset="0"/>
            </a:endParaRPr>
          </a:p>
          <a:p>
            <a:endParaRPr lang="ru-RU" dirty="0"/>
          </a:p>
        </p:txBody>
      </p:sp>
      <p:sp>
        <p:nvSpPr>
          <p:cNvPr id="4" name="Текст 3">
            <a:extLst>
              <a:ext uri="{FF2B5EF4-FFF2-40B4-BE49-F238E27FC236}">
                <a16:creationId xmlns:a16="http://schemas.microsoft.com/office/drawing/2014/main" id="{4DA9160F-E83F-BDE5-34B9-2F7F7F789115}"/>
              </a:ext>
            </a:extLst>
          </p:cNvPr>
          <p:cNvSpPr>
            <a:spLocks noGrp="1"/>
          </p:cNvSpPr>
          <p:nvPr>
            <p:ph type="body" sz="half" idx="2"/>
          </p:nvPr>
        </p:nvSpPr>
        <p:spPr/>
        <p:txBody>
          <a:bodyPr/>
          <a:lstStyle/>
          <a:p>
            <a:endParaRPr lang="ru-RU" dirty="0"/>
          </a:p>
        </p:txBody>
      </p:sp>
      <p:pic>
        <p:nvPicPr>
          <p:cNvPr id="7" name="Рисунок 6">
            <a:extLst>
              <a:ext uri="{FF2B5EF4-FFF2-40B4-BE49-F238E27FC236}">
                <a16:creationId xmlns:a16="http://schemas.microsoft.com/office/drawing/2014/main" id="{F77F6F98-F5C8-66A9-9FEE-D1252B532C23}"/>
              </a:ext>
            </a:extLst>
          </p:cNvPr>
          <p:cNvPicPr>
            <a:picLocks noChangeAspect="1"/>
          </p:cNvPicPr>
          <p:nvPr/>
        </p:nvPicPr>
        <p:blipFill rotWithShape="1">
          <a:blip r:embed="rId4">
            <a:extLst>
              <a:ext uri="{28A0092B-C50C-407E-A947-70E740481C1C}">
                <a14:useLocalDpi xmlns:a14="http://schemas.microsoft.com/office/drawing/2010/main" val="0"/>
              </a:ext>
            </a:extLst>
          </a:blip>
          <a:srcRect l="14298" t="7770" r="24711"/>
          <a:stretch/>
        </p:blipFill>
        <p:spPr>
          <a:xfrm>
            <a:off x="594359" y="1935480"/>
            <a:ext cx="4855393" cy="41262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224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9675A7-F94B-5216-807F-5B4361A85FED}"/>
              </a:ext>
            </a:extLst>
          </p:cNvPr>
          <p:cNvSpPr>
            <a:spLocks noGrp="1"/>
          </p:cNvSpPr>
          <p:nvPr>
            <p:ph type="title"/>
          </p:nvPr>
        </p:nvSpPr>
        <p:spPr>
          <a:xfrm>
            <a:off x="839788" y="457200"/>
            <a:ext cx="10620692" cy="1600200"/>
          </a:xfrm>
        </p:spPr>
        <p:txBody>
          <a:bodyPr>
            <a:normAutofit/>
          </a:bodyPr>
          <a:lstStyle/>
          <a:p>
            <a:r>
              <a:rPr lang="ru-RU" sz="3200" kern="100" dirty="0">
                <a:solidFill>
                  <a:srgbClr val="131313"/>
                </a:solidFill>
                <a:effectLst/>
                <a:latin typeface="Tahoma" panose="020B0604030504040204" pitchFamily="34" charset="0"/>
                <a:ea typeface="Calibri" panose="020F0502020204030204" pitchFamily="34" charset="0"/>
                <a:cs typeface="Times New Roman" panose="02020603050405020304" pitchFamily="18" charset="0"/>
              </a:rPr>
              <a:t>Филолог, фольклорист Владимир Аникин</a:t>
            </a:r>
            <a:br>
              <a:rPr lang="ru-RU" sz="3200" dirty="0">
                <a:effectLst/>
                <a:latin typeface="Times New Roman" panose="02020603050405020304" pitchFamily="18"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42A34F67-7E83-D2C7-CB0F-75F20076C2ED}"/>
              </a:ext>
            </a:extLst>
          </p:cNvPr>
          <p:cNvSpPr>
            <a:spLocks noGrp="1"/>
          </p:cNvSpPr>
          <p:nvPr>
            <p:ph idx="1"/>
          </p:nvPr>
        </p:nvSpPr>
        <p:spPr>
          <a:xfrm>
            <a:off x="5681344" y="2078990"/>
            <a:ext cx="6144896" cy="4779010"/>
          </a:xfrm>
        </p:spPr>
        <p:txBody>
          <a:bodyPr>
            <a:normAutofit/>
          </a:bodyPr>
          <a:lstStyle/>
          <a:p>
            <a:pPr marL="0" indent="0">
              <a:lnSpc>
                <a:spcPct val="107000"/>
              </a:lnSpc>
              <a:spcAft>
                <a:spcPts val="800"/>
              </a:spcAft>
              <a:buNone/>
            </a:pPr>
            <a:r>
              <a:rPr lang="ru-RU" b="1" i="1" kern="100" dirty="0">
                <a:solidFill>
                  <a:srgbClr val="730101"/>
                </a:solidFill>
                <a:effectLst/>
                <a:latin typeface="Bookman Old Style" panose="02050604050505020204" pitchFamily="18" charset="0"/>
                <a:ea typeface="Calibri" panose="020F0502020204030204" pitchFamily="34" charset="0"/>
                <a:cs typeface="Times New Roman" panose="02020603050405020304" pitchFamily="18" charset="0"/>
              </a:rPr>
              <a:t>В. Аникин «Сказки - умное чудо, сотворенное художественным гением народа, «чудо чудное, диво дивное», как говорят сказочники о своих творениях».</a:t>
            </a:r>
          </a:p>
          <a:p>
            <a:endParaRPr lang="ru-RU" dirty="0"/>
          </a:p>
        </p:txBody>
      </p:sp>
      <p:sp>
        <p:nvSpPr>
          <p:cNvPr id="4" name="Текст 3">
            <a:extLst>
              <a:ext uri="{FF2B5EF4-FFF2-40B4-BE49-F238E27FC236}">
                <a16:creationId xmlns:a16="http://schemas.microsoft.com/office/drawing/2014/main" id="{4DA9160F-E83F-BDE5-34B9-2F7F7F789115}"/>
              </a:ext>
            </a:extLst>
          </p:cNvPr>
          <p:cNvSpPr>
            <a:spLocks noGrp="1"/>
          </p:cNvSpPr>
          <p:nvPr>
            <p:ph type="body" sz="half" idx="2"/>
          </p:nvPr>
        </p:nvSpPr>
        <p:spPr/>
        <p:txBody>
          <a:bodyPr/>
          <a:lstStyle/>
          <a:p>
            <a:endParaRPr lang="ru-RU" dirty="0"/>
          </a:p>
        </p:txBody>
      </p:sp>
      <p:pic>
        <p:nvPicPr>
          <p:cNvPr id="6" name="Рисунок 5">
            <a:extLst>
              <a:ext uri="{FF2B5EF4-FFF2-40B4-BE49-F238E27FC236}">
                <a16:creationId xmlns:a16="http://schemas.microsoft.com/office/drawing/2014/main" id="{DD5F8181-086E-CFF8-AD63-9A6C97D95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81" y="1820069"/>
            <a:ext cx="4286250" cy="4286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9788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9675A7-F94B-5216-807F-5B4361A85FED}"/>
              </a:ext>
            </a:extLst>
          </p:cNvPr>
          <p:cNvSpPr>
            <a:spLocks noGrp="1"/>
          </p:cNvSpPr>
          <p:nvPr>
            <p:ph type="title"/>
          </p:nvPr>
        </p:nvSpPr>
        <p:spPr>
          <a:xfrm>
            <a:off x="839788" y="457200"/>
            <a:ext cx="10620692" cy="1600200"/>
          </a:xfrm>
        </p:spPr>
        <p:txBody>
          <a:bodyPr>
            <a:normAutofit/>
          </a:bodyPr>
          <a:lstStyle/>
          <a:p>
            <a:r>
              <a:rPr lang="ru-RU" sz="3200" kern="100" dirty="0">
                <a:solidFill>
                  <a:srgbClr val="131313"/>
                </a:solidFill>
                <a:effectLst/>
                <a:latin typeface="Tahoma" panose="020B0604030504040204" pitchFamily="34" charset="0"/>
                <a:ea typeface="Calibri" panose="020F0502020204030204" pitchFamily="34" charset="0"/>
                <a:cs typeface="Times New Roman" panose="02020603050405020304" pitchFamily="18" charset="0"/>
              </a:rPr>
              <a:t>Детский писатель Евгений Пермяк</a:t>
            </a:r>
            <a:br>
              <a:rPr lang="ru-RU" sz="3200" dirty="0">
                <a:effectLst/>
                <a:latin typeface="Times New Roman" panose="02020603050405020304" pitchFamily="18"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42A34F67-7E83-D2C7-CB0F-75F20076C2ED}"/>
              </a:ext>
            </a:extLst>
          </p:cNvPr>
          <p:cNvSpPr>
            <a:spLocks noGrp="1"/>
          </p:cNvSpPr>
          <p:nvPr>
            <p:ph idx="1"/>
          </p:nvPr>
        </p:nvSpPr>
        <p:spPr>
          <a:xfrm>
            <a:off x="5681344" y="2078990"/>
            <a:ext cx="6144896" cy="4779010"/>
          </a:xfrm>
        </p:spPr>
        <p:txBody>
          <a:bodyPr>
            <a:normAutofit/>
          </a:bodyPr>
          <a:lstStyle/>
          <a:p>
            <a:pPr marL="0" indent="0">
              <a:spcAft>
                <a:spcPts val="750"/>
              </a:spcAft>
              <a:buNone/>
            </a:pPr>
            <a:r>
              <a:rPr lang="ru-RU" sz="3600" b="1" i="1" dirty="0">
                <a:solidFill>
                  <a:srgbClr val="730101"/>
                </a:solidFill>
                <a:effectLst/>
                <a:latin typeface="Bookman Old Style" panose="02050604050505020204" pitchFamily="18" charset="0"/>
                <a:ea typeface="Times New Roman" panose="02020603050405020304" pitchFamily="18" charset="0"/>
              </a:rPr>
              <a:t>«Сказки смешили и радовали. Сказки учили мудрости, возвышали души, согревали сердца, будили ненависть к злу и утверждали светлое…»</a:t>
            </a:r>
            <a:endParaRPr lang="ru-RU" sz="3600" i="1" dirty="0">
              <a:solidFill>
                <a:srgbClr val="730101"/>
              </a:solidFill>
              <a:effectLst/>
              <a:latin typeface="Bookman Old Style" panose="02050604050505020204" pitchFamily="18" charset="0"/>
              <a:ea typeface="Times New Roman" panose="02020603050405020304" pitchFamily="18" charset="0"/>
            </a:endParaRPr>
          </a:p>
          <a:p>
            <a:endParaRPr lang="ru-RU" dirty="0"/>
          </a:p>
        </p:txBody>
      </p:sp>
      <p:sp>
        <p:nvSpPr>
          <p:cNvPr id="4" name="Текст 3">
            <a:extLst>
              <a:ext uri="{FF2B5EF4-FFF2-40B4-BE49-F238E27FC236}">
                <a16:creationId xmlns:a16="http://schemas.microsoft.com/office/drawing/2014/main" id="{4DA9160F-E83F-BDE5-34B9-2F7F7F789115}"/>
              </a:ext>
            </a:extLst>
          </p:cNvPr>
          <p:cNvSpPr>
            <a:spLocks noGrp="1"/>
          </p:cNvSpPr>
          <p:nvPr>
            <p:ph type="body" sz="half" idx="2"/>
          </p:nvPr>
        </p:nvSpPr>
        <p:spPr/>
        <p:txBody>
          <a:bodyPr/>
          <a:lstStyle/>
          <a:p>
            <a:endParaRPr lang="ru-RU" dirty="0"/>
          </a:p>
        </p:txBody>
      </p:sp>
      <p:pic>
        <p:nvPicPr>
          <p:cNvPr id="7" name="Рисунок 6">
            <a:extLst>
              <a:ext uri="{FF2B5EF4-FFF2-40B4-BE49-F238E27FC236}">
                <a16:creationId xmlns:a16="http://schemas.microsoft.com/office/drawing/2014/main" id="{40215104-A711-3D62-4EA2-31CB2C485110}"/>
              </a:ext>
            </a:extLst>
          </p:cNvPr>
          <p:cNvPicPr>
            <a:picLocks noChangeAspect="1"/>
          </p:cNvPicPr>
          <p:nvPr/>
        </p:nvPicPr>
        <p:blipFill rotWithShape="1">
          <a:blip r:embed="rId3">
            <a:extLst>
              <a:ext uri="{28A0092B-C50C-407E-A947-70E740481C1C}">
                <a14:useLocalDpi xmlns:a14="http://schemas.microsoft.com/office/drawing/2010/main" val="0"/>
              </a:ext>
            </a:extLst>
          </a:blip>
          <a:srcRect t="6666" r="3219" b="14422"/>
          <a:stretch/>
        </p:blipFill>
        <p:spPr>
          <a:xfrm>
            <a:off x="612481" y="1907932"/>
            <a:ext cx="4614203" cy="4631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1456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9675A7-F94B-5216-807F-5B4361A85FED}"/>
              </a:ext>
            </a:extLst>
          </p:cNvPr>
          <p:cNvSpPr>
            <a:spLocks noGrp="1"/>
          </p:cNvSpPr>
          <p:nvPr>
            <p:ph type="title"/>
          </p:nvPr>
        </p:nvSpPr>
        <p:spPr>
          <a:xfrm>
            <a:off x="839788" y="457200"/>
            <a:ext cx="9980612" cy="1097280"/>
          </a:xfrm>
        </p:spPr>
        <p:txBody>
          <a:bodyPr>
            <a:normAutofit/>
          </a:bodyPr>
          <a:lstStyle/>
          <a:p>
            <a:r>
              <a:rPr lang="ru-RU" sz="3200" kern="100" dirty="0">
                <a:solidFill>
                  <a:srgbClr val="131313"/>
                </a:solidFill>
                <a:effectLst/>
                <a:latin typeface="Tahoma" panose="020B0604030504040204" pitchFamily="34" charset="0"/>
                <a:ea typeface="Calibri" panose="020F0502020204030204" pitchFamily="34" charset="0"/>
                <a:cs typeface="Times New Roman" panose="02020603050405020304" pitchFamily="18" charset="0"/>
              </a:rPr>
              <a:t>Писатель Алексей Толстой</a:t>
            </a:r>
            <a:br>
              <a:rPr lang="ru-RU" sz="3200" dirty="0">
                <a:effectLst/>
                <a:latin typeface="Times New Roman" panose="02020603050405020304" pitchFamily="18" charset="0"/>
                <a:ea typeface="Times New Roman" panose="02020603050405020304" pitchFamily="18" charset="0"/>
              </a:rPr>
            </a:br>
            <a:endParaRPr lang="ru-RU" dirty="0"/>
          </a:p>
        </p:txBody>
      </p:sp>
      <p:sp>
        <p:nvSpPr>
          <p:cNvPr id="3" name="Объект 2">
            <a:extLst>
              <a:ext uri="{FF2B5EF4-FFF2-40B4-BE49-F238E27FC236}">
                <a16:creationId xmlns:a16="http://schemas.microsoft.com/office/drawing/2014/main" id="{42A34F67-7E83-D2C7-CB0F-75F20076C2ED}"/>
              </a:ext>
            </a:extLst>
          </p:cNvPr>
          <p:cNvSpPr>
            <a:spLocks noGrp="1"/>
          </p:cNvSpPr>
          <p:nvPr>
            <p:ph idx="1"/>
          </p:nvPr>
        </p:nvSpPr>
        <p:spPr>
          <a:xfrm>
            <a:off x="5196840" y="2078990"/>
            <a:ext cx="6629400" cy="4779010"/>
          </a:xfrm>
        </p:spPr>
        <p:txBody>
          <a:bodyPr>
            <a:normAutofit/>
          </a:bodyPr>
          <a:lstStyle/>
          <a:p>
            <a:pPr marL="0" indent="0">
              <a:buNone/>
            </a:pPr>
            <a:r>
              <a:rPr lang="ru-RU" sz="4000" b="1" i="1" dirty="0">
                <a:solidFill>
                  <a:srgbClr val="730101"/>
                </a:solidFill>
                <a:latin typeface="Times New Roman" panose="02020603050405020304" pitchFamily="18" charset="0"/>
                <a:cs typeface="Times New Roman" panose="02020603050405020304" pitchFamily="18" charset="0"/>
              </a:rPr>
              <a:t>«Сказка-великая духовная культура народа, которую мы собираем по крохам, и через сказки открывается перед нами тысячелетняя история народа».</a:t>
            </a:r>
          </a:p>
        </p:txBody>
      </p:sp>
      <p:sp>
        <p:nvSpPr>
          <p:cNvPr id="4" name="Текст 3">
            <a:extLst>
              <a:ext uri="{FF2B5EF4-FFF2-40B4-BE49-F238E27FC236}">
                <a16:creationId xmlns:a16="http://schemas.microsoft.com/office/drawing/2014/main" id="{4DA9160F-E83F-BDE5-34B9-2F7F7F789115}"/>
              </a:ext>
            </a:extLst>
          </p:cNvPr>
          <p:cNvSpPr>
            <a:spLocks noGrp="1"/>
          </p:cNvSpPr>
          <p:nvPr>
            <p:ph type="body" sz="half" idx="2"/>
          </p:nvPr>
        </p:nvSpPr>
        <p:spPr/>
        <p:txBody>
          <a:bodyPr/>
          <a:lstStyle/>
          <a:p>
            <a:endParaRPr lang="ru-RU" dirty="0"/>
          </a:p>
        </p:txBody>
      </p:sp>
      <p:pic>
        <p:nvPicPr>
          <p:cNvPr id="6" name="Рисунок 5">
            <a:extLst>
              <a:ext uri="{FF2B5EF4-FFF2-40B4-BE49-F238E27FC236}">
                <a16:creationId xmlns:a16="http://schemas.microsoft.com/office/drawing/2014/main" id="{7A785A7D-6DFA-225F-EB22-419C548C6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597" y="1758090"/>
            <a:ext cx="4041428" cy="4410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8106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19395-F687-F7B7-82F4-9B917EAEAF2F}"/>
              </a:ext>
            </a:extLst>
          </p:cNvPr>
          <p:cNvSpPr>
            <a:spLocks noGrp="1"/>
          </p:cNvSpPr>
          <p:nvPr>
            <p:ph type="ctrTitle"/>
          </p:nvPr>
        </p:nvSpPr>
        <p:spPr>
          <a:xfrm>
            <a:off x="182880" y="555406"/>
            <a:ext cx="11815959" cy="980758"/>
          </a:xfrm>
        </p:spPr>
        <p:txBody>
          <a:bodyPr>
            <a:normAutofit fontScale="90000"/>
          </a:bodyPr>
          <a:lstStyle/>
          <a:p>
            <a:r>
              <a:rPr lang="ru-RU" dirty="0">
                <a:solidFill>
                  <a:srgbClr val="730101"/>
                </a:solidFill>
                <a:latin typeface="Bookman Old Style" panose="02050604050505020204" pitchFamily="18" charset="0"/>
                <a:ea typeface="Cambria Math" panose="02040503050406030204" pitchFamily="18" charset="0"/>
              </a:rPr>
              <a:t>Цели урока :</a:t>
            </a:r>
            <a:br>
              <a:rPr lang="ru-RU" dirty="0">
                <a:solidFill>
                  <a:srgbClr val="730101"/>
                </a:solidFill>
                <a:latin typeface="Bookman Old Style" panose="02050604050505020204" pitchFamily="18" charset="0"/>
                <a:ea typeface="Cambria Math" panose="02040503050406030204" pitchFamily="18" charset="0"/>
              </a:rPr>
            </a:br>
            <a:r>
              <a:rPr lang="ru-RU" sz="3100" b="0" i="1" dirty="0">
                <a:effectLst/>
                <a:latin typeface="Bookman Old Style" panose="02050604050505020204" pitchFamily="18" charset="0"/>
              </a:rPr>
              <a:t> </a:t>
            </a:r>
            <a:endParaRPr lang="ru-RU" sz="3100" b="1" i="1" dirty="0">
              <a:latin typeface="Bookman Old Style" panose="02050604050505020204" pitchFamily="18" charset="0"/>
              <a:ea typeface="Cambria Math" panose="02040503050406030204" pitchFamily="18" charset="0"/>
            </a:endParaRPr>
          </a:p>
        </p:txBody>
      </p:sp>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1289153" y="1364105"/>
            <a:ext cx="10478125" cy="4811843"/>
          </a:xfrm>
        </p:spPr>
        <p:txBody>
          <a:bodyPr>
            <a:normAutofit/>
          </a:bodyPr>
          <a:lstStyle/>
          <a:p>
            <a:r>
              <a:rPr lang="ru-RU" sz="4400" dirty="0"/>
              <a:t>1.Узнать, как устроена волшебная сказка: </a:t>
            </a:r>
          </a:p>
          <a:p>
            <a:pPr marL="342900" indent="-342900">
              <a:buFont typeface="Wingdings" panose="05000000000000000000" pitchFamily="2" charset="2"/>
              <a:buChar char="ü"/>
            </a:pPr>
            <a:r>
              <a:rPr lang="ru-RU" sz="2800" dirty="0"/>
              <a:t>Особенности композиции,</a:t>
            </a:r>
          </a:p>
          <a:p>
            <a:pPr marL="342900" indent="-342900">
              <a:buFont typeface="Wingdings" panose="05000000000000000000" pitchFamily="2" charset="2"/>
              <a:buChar char="ü"/>
            </a:pPr>
            <a:r>
              <a:rPr lang="ru-RU" sz="2800" dirty="0"/>
              <a:t>Языковые и стилистические особенности,</a:t>
            </a:r>
          </a:p>
          <a:p>
            <a:pPr marL="342900" indent="-342900">
              <a:buFont typeface="Wingdings" panose="05000000000000000000" pitchFamily="2" charset="2"/>
              <a:buChar char="ü"/>
            </a:pPr>
            <a:r>
              <a:rPr lang="ru-RU" sz="2800" dirty="0"/>
              <a:t>Система образов,</a:t>
            </a:r>
          </a:p>
          <a:p>
            <a:pPr marL="342900" indent="-342900">
              <a:buFont typeface="Wingdings" panose="05000000000000000000" pitchFamily="2" charset="2"/>
              <a:buChar char="ü"/>
            </a:pPr>
            <a:r>
              <a:rPr lang="ru-RU" sz="2800" dirty="0"/>
              <a:t>Нравственные уроки.</a:t>
            </a:r>
          </a:p>
          <a:p>
            <a:r>
              <a:rPr lang="ru-RU" sz="4300" dirty="0"/>
              <a:t>2. Научиться применять данные знания на практике - уметь анализировать фольклорный текст.</a:t>
            </a: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827859" y="-6149341"/>
            <a:ext cx="536279" cy="12298682"/>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60" y="421393"/>
            <a:ext cx="536279" cy="12298682"/>
          </a:xfrm>
          <a:prstGeom prst="rect">
            <a:avLst/>
          </a:prstGeom>
        </p:spPr>
      </p:pic>
    </p:spTree>
    <p:extLst>
      <p:ext uri="{BB962C8B-B14F-4D97-AF65-F5344CB8AC3E}">
        <p14:creationId xmlns:p14="http://schemas.microsoft.com/office/powerpoint/2010/main" val="1920328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19395-F687-F7B7-82F4-9B917EAEAF2F}"/>
              </a:ext>
            </a:extLst>
          </p:cNvPr>
          <p:cNvSpPr>
            <a:spLocks noGrp="1"/>
          </p:cNvSpPr>
          <p:nvPr>
            <p:ph type="ctrTitle"/>
          </p:nvPr>
        </p:nvSpPr>
        <p:spPr>
          <a:xfrm>
            <a:off x="182880" y="555406"/>
            <a:ext cx="11815959" cy="980758"/>
          </a:xfrm>
        </p:spPr>
        <p:txBody>
          <a:bodyPr>
            <a:normAutofit fontScale="90000"/>
          </a:bodyPr>
          <a:lstStyle/>
          <a:p>
            <a:br>
              <a:rPr lang="ru-RU" dirty="0">
                <a:solidFill>
                  <a:srgbClr val="730101"/>
                </a:solidFill>
                <a:latin typeface="Bookman Old Style" panose="02050604050505020204" pitchFamily="18" charset="0"/>
                <a:ea typeface="Cambria Math" panose="02040503050406030204" pitchFamily="18" charset="0"/>
              </a:rPr>
            </a:br>
            <a:r>
              <a:rPr lang="ru-RU" sz="3100" b="0" i="1" dirty="0">
                <a:effectLst/>
                <a:latin typeface="Bookman Old Style" panose="02050604050505020204" pitchFamily="18" charset="0"/>
              </a:rPr>
              <a:t> </a:t>
            </a:r>
            <a:endParaRPr lang="ru-RU" sz="3100" b="1" i="1" dirty="0">
              <a:latin typeface="Bookman Old Style" panose="02050604050505020204" pitchFamily="18" charset="0"/>
              <a:ea typeface="Cambria Math" panose="02040503050406030204" pitchFamily="18" charset="0"/>
            </a:endParaRPr>
          </a:p>
        </p:txBody>
      </p:sp>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4962199" y="555406"/>
            <a:ext cx="6805080" cy="5620543"/>
          </a:xfrm>
        </p:spPr>
        <p:txBody>
          <a:bodyPr>
            <a:normAutofit/>
          </a:bodyPr>
          <a:lstStyle/>
          <a:p>
            <a:r>
              <a:rPr lang="ru-RU" sz="3600" dirty="0">
                <a:solidFill>
                  <a:srgbClr val="000000"/>
                </a:solidFill>
                <a:effectLst/>
                <a:latin typeface="Times New Roman" panose="02020603050405020304" pitchFamily="18" charset="0"/>
                <a:ea typeface="Times New Roman" panose="02020603050405020304" pitchFamily="18" charset="0"/>
              </a:rPr>
              <a:t>Стилистика любой сказки подчиняется общефольклорным законам. Здесь много так называемых </a:t>
            </a:r>
            <a:r>
              <a:rPr lang="ru-RU" sz="3600" b="1" dirty="0">
                <a:solidFill>
                  <a:srgbClr val="000000"/>
                </a:solidFill>
                <a:effectLst/>
                <a:latin typeface="Times New Roman" panose="02020603050405020304" pitchFamily="18" charset="0"/>
                <a:ea typeface="Times New Roman" panose="02020603050405020304" pitchFamily="18" charset="0"/>
              </a:rPr>
              <a:t>формул</a:t>
            </a:r>
            <a:r>
              <a:rPr lang="ru-RU" sz="3600" dirty="0">
                <a:solidFill>
                  <a:srgbClr val="000000"/>
                </a:solidFill>
                <a:effectLst/>
                <a:latin typeface="Times New Roman" panose="02020603050405020304" pitchFamily="18" charset="0"/>
                <a:ea typeface="Times New Roman" panose="02020603050405020304" pitchFamily="18" charset="0"/>
              </a:rPr>
              <a:t> - традиционных словосочетаний, часто повторяющихся поэтических штампов. </a:t>
            </a:r>
          </a:p>
          <a:p>
            <a:r>
              <a:rPr lang="ru-RU" sz="3600" dirty="0">
                <a:solidFill>
                  <a:srgbClr val="000000"/>
                </a:solidFill>
                <a:effectLst/>
                <a:latin typeface="Times New Roman" panose="02020603050405020304" pitchFamily="18" charset="0"/>
                <a:ea typeface="Times New Roman" panose="02020603050405020304" pitchFamily="18" charset="0"/>
              </a:rPr>
              <a:t>Часть этих формул составляет обрамление сказки. </a:t>
            </a:r>
            <a:endParaRPr lang="ru-RU" sz="3600" dirty="0"/>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827859" y="-6149341"/>
            <a:ext cx="536279" cy="12298682"/>
          </a:xfrm>
          <a:prstGeom prst="rect">
            <a:avLst/>
          </a:prstGeom>
        </p:spPr>
      </p:pic>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60" y="421393"/>
            <a:ext cx="536279" cy="12298682"/>
          </a:xfrm>
          <a:prstGeom prst="rect">
            <a:avLst/>
          </a:prstGeom>
        </p:spPr>
      </p:pic>
      <p:pic>
        <p:nvPicPr>
          <p:cNvPr id="8" name="Рисунок 7">
            <a:extLst>
              <a:ext uri="{FF2B5EF4-FFF2-40B4-BE49-F238E27FC236}">
                <a16:creationId xmlns:a16="http://schemas.microsoft.com/office/drawing/2014/main" id="{A1EB081D-A2D0-B60E-43DA-8CA9D22ECEBF}"/>
              </a:ext>
            </a:extLst>
          </p:cNvPr>
          <p:cNvPicPr>
            <a:picLocks noChangeAspect="1"/>
          </p:cNvPicPr>
          <p:nvPr/>
        </p:nvPicPr>
        <p:blipFill rotWithShape="1">
          <a:blip r:embed="rId4">
            <a:extLst>
              <a:ext uri="{28A0092B-C50C-407E-A947-70E740481C1C}">
                <a14:useLocalDpi xmlns:a14="http://schemas.microsoft.com/office/drawing/2010/main" val="0"/>
              </a:ext>
            </a:extLst>
          </a:blip>
          <a:srcRect l="-114" t="-9022" r="114" b="9022"/>
          <a:stretch/>
        </p:blipFill>
        <p:spPr>
          <a:xfrm>
            <a:off x="193161" y="-481569"/>
            <a:ext cx="4522535" cy="6858000"/>
          </a:xfrm>
          <a:prstGeom prst="rect">
            <a:avLst/>
          </a:prstGeom>
        </p:spPr>
      </p:pic>
    </p:spTree>
    <p:extLst>
      <p:ext uri="{BB962C8B-B14F-4D97-AF65-F5344CB8AC3E}">
        <p14:creationId xmlns:p14="http://schemas.microsoft.com/office/powerpoint/2010/main" val="210594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419395-F687-F7B7-82F4-9B917EAEAF2F}"/>
              </a:ext>
            </a:extLst>
          </p:cNvPr>
          <p:cNvSpPr>
            <a:spLocks noGrp="1"/>
          </p:cNvSpPr>
          <p:nvPr>
            <p:ph type="ctrTitle"/>
          </p:nvPr>
        </p:nvSpPr>
        <p:spPr>
          <a:xfrm>
            <a:off x="182880" y="555406"/>
            <a:ext cx="11815959" cy="980758"/>
          </a:xfrm>
        </p:spPr>
        <p:txBody>
          <a:bodyPr>
            <a:normAutofit fontScale="90000"/>
          </a:bodyPr>
          <a:lstStyle/>
          <a:p>
            <a:r>
              <a:rPr lang="ru-RU" dirty="0">
                <a:solidFill>
                  <a:srgbClr val="730101"/>
                </a:solidFill>
                <a:latin typeface="Bookman Old Style" panose="02050604050505020204" pitchFamily="18" charset="0"/>
                <a:ea typeface="Cambria Math" panose="02040503050406030204" pitchFamily="18" charset="0"/>
              </a:rPr>
              <a:t>Присказка</a:t>
            </a:r>
            <a:br>
              <a:rPr lang="ru-RU" dirty="0">
                <a:solidFill>
                  <a:srgbClr val="730101"/>
                </a:solidFill>
                <a:latin typeface="Bookman Old Style" panose="02050604050505020204" pitchFamily="18" charset="0"/>
                <a:ea typeface="Cambria Math" panose="02040503050406030204" pitchFamily="18" charset="0"/>
              </a:rPr>
            </a:br>
            <a:r>
              <a:rPr lang="ru-RU" sz="3100" b="0" i="1" dirty="0">
                <a:effectLst/>
                <a:latin typeface="Bookman Old Style" panose="02050604050505020204" pitchFamily="18" charset="0"/>
              </a:rPr>
              <a:t> </a:t>
            </a:r>
            <a:endParaRPr lang="ru-RU" sz="3100" b="1" i="1" dirty="0">
              <a:latin typeface="Bookman Old Style" panose="02050604050505020204" pitchFamily="18" charset="0"/>
              <a:ea typeface="Cambria Math" panose="02040503050406030204" pitchFamily="18" charset="0"/>
            </a:endParaRPr>
          </a:p>
        </p:txBody>
      </p:sp>
      <p:pic>
        <p:nvPicPr>
          <p:cNvPr id="15" name="Рисунок 14">
            <a:extLst>
              <a:ext uri="{FF2B5EF4-FFF2-40B4-BE49-F238E27FC236}">
                <a16:creationId xmlns:a16="http://schemas.microsoft.com/office/drawing/2014/main" id="{B275D6E8-9F1C-5DBF-ABC9-0F55F1D1BF05}"/>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16200000">
            <a:off x="5827859" y="-6149341"/>
            <a:ext cx="536279" cy="12298682"/>
          </a:xfrm>
          <a:prstGeom prst="rect">
            <a:avLst/>
          </a:prstGeom>
        </p:spPr>
      </p:pic>
      <p:sp>
        <p:nvSpPr>
          <p:cNvPr id="3" name="Подзаголовок 2">
            <a:extLst>
              <a:ext uri="{FF2B5EF4-FFF2-40B4-BE49-F238E27FC236}">
                <a16:creationId xmlns:a16="http://schemas.microsoft.com/office/drawing/2014/main" id="{ED8868B0-B250-8679-0695-2D0072DB2350}"/>
              </a:ext>
            </a:extLst>
          </p:cNvPr>
          <p:cNvSpPr>
            <a:spLocks noGrp="1"/>
          </p:cNvSpPr>
          <p:nvPr>
            <p:ph type="subTitle" idx="1"/>
          </p:nvPr>
        </p:nvSpPr>
        <p:spPr>
          <a:xfrm>
            <a:off x="6738425" y="1153551"/>
            <a:ext cx="5028853" cy="5022398"/>
          </a:xfrm>
        </p:spPr>
        <p:txBody>
          <a:bodyPr>
            <a:noAutofit/>
          </a:bodyPr>
          <a:lstStyle/>
          <a:p>
            <a:r>
              <a:rPr lang="ru-RU" sz="2800" b="1" dirty="0">
                <a:solidFill>
                  <a:srgbClr val="000000"/>
                </a:solidFill>
                <a:latin typeface="Times New Roman" panose="02020603050405020304" pitchFamily="18" charset="0"/>
                <a:ea typeface="Times New Roman" panose="02020603050405020304" pitchFamily="18" charset="0"/>
              </a:rPr>
              <a:t>П</a:t>
            </a:r>
            <a:r>
              <a:rPr lang="ru-RU" sz="2800" b="1" dirty="0">
                <a:solidFill>
                  <a:srgbClr val="000000"/>
                </a:solidFill>
                <a:effectLst/>
                <a:latin typeface="Times New Roman" panose="02020603050405020304" pitchFamily="18" charset="0"/>
                <a:ea typeface="Times New Roman" panose="02020603050405020304" pitchFamily="18" charset="0"/>
              </a:rPr>
              <a:t>рисказка </a:t>
            </a:r>
            <a:r>
              <a:rPr lang="ru-RU" sz="2800" dirty="0">
                <a:solidFill>
                  <a:srgbClr val="000000"/>
                </a:solidFill>
                <a:latin typeface="Times New Roman" panose="02020603050405020304" pitchFamily="18" charset="0"/>
                <a:ea typeface="Times New Roman" panose="02020603050405020304" pitchFamily="18" charset="0"/>
              </a:rPr>
              <a:t>-</a:t>
            </a:r>
            <a:r>
              <a:rPr lang="ru-RU" sz="2800" dirty="0">
                <a:solidFill>
                  <a:srgbClr val="000000"/>
                </a:solidFill>
                <a:effectLst/>
                <a:latin typeface="Times New Roman" panose="02020603050405020304" pitchFamily="18" charset="0"/>
                <a:ea typeface="Times New Roman" panose="02020603050405020304" pitchFamily="18" charset="0"/>
              </a:rPr>
              <a:t>особый текст, крошечная шутливая небылица, не закрепленная за конкретным сказочным сюжетом), которая привлекает внимание слушателей и вводит их в сказочный мир. </a:t>
            </a:r>
          </a:p>
          <a:p>
            <a:r>
              <a:rPr lang="ru-RU" sz="2800" dirty="0">
                <a:solidFill>
                  <a:srgbClr val="000000"/>
                </a:solidFill>
                <a:effectLst/>
                <a:latin typeface="Times New Roman" panose="02020603050405020304" pitchFamily="18" charset="0"/>
                <a:ea typeface="Times New Roman" panose="02020603050405020304" pitchFamily="18" charset="0"/>
              </a:rPr>
              <a:t>Задача </a:t>
            </a:r>
            <a:r>
              <a:rPr lang="ru-RU" sz="2800" b="1" dirty="0">
                <a:solidFill>
                  <a:srgbClr val="000000"/>
                </a:solidFill>
                <a:effectLst/>
                <a:latin typeface="Times New Roman" panose="02020603050405020304" pitchFamily="18" charset="0"/>
                <a:ea typeface="Times New Roman" panose="02020603050405020304" pitchFamily="18" charset="0"/>
              </a:rPr>
              <a:t>присказки </a:t>
            </a:r>
            <a:r>
              <a:rPr lang="ru-RU" sz="2800" dirty="0">
                <a:solidFill>
                  <a:srgbClr val="000000"/>
                </a:solidFill>
                <a:effectLst/>
                <a:latin typeface="Times New Roman" panose="02020603050405020304" pitchFamily="18" charset="0"/>
                <a:ea typeface="Times New Roman" panose="02020603050405020304" pitchFamily="18" charset="0"/>
              </a:rPr>
              <a:t>состоит в том, чтобы подготовить душу слушателя, вызвать в ней верную сказочную установку. </a:t>
            </a:r>
            <a:r>
              <a:rPr lang="ru-RU" sz="2800" dirty="0"/>
              <a:t>.</a:t>
            </a:r>
          </a:p>
        </p:txBody>
      </p:sp>
      <p:pic>
        <p:nvPicPr>
          <p:cNvPr id="4" name="Рисунок 3">
            <a:extLst>
              <a:ext uri="{FF2B5EF4-FFF2-40B4-BE49-F238E27FC236}">
                <a16:creationId xmlns:a16="http://schemas.microsoft.com/office/drawing/2014/main" id="{5FC0463B-C8D2-BD3A-8E47-55D037AF3C68}"/>
              </a:ext>
            </a:extLst>
          </p:cNvPr>
          <p:cNvPicPr>
            <a:picLocks noChangeAspect="1"/>
          </p:cNvPicPr>
          <p:nvPr/>
        </p:nvPicPr>
        <p:blipFill rotWithShape="1">
          <a:blip r:embed="rId3">
            <a:extLst>
              <a:ext uri="{28A0092B-C50C-407E-A947-70E740481C1C}">
                <a14:useLocalDpi xmlns:a14="http://schemas.microsoft.com/office/drawing/2010/main" val="0"/>
              </a:ext>
            </a:extLst>
          </a:blip>
          <a:srcRect l="90781" r="3904"/>
          <a:stretch/>
        </p:blipFill>
        <p:spPr>
          <a:xfrm rot="5400000">
            <a:off x="5827860" y="421393"/>
            <a:ext cx="536279" cy="12298682"/>
          </a:xfrm>
          <a:prstGeom prst="rect">
            <a:avLst/>
          </a:prstGeom>
        </p:spPr>
      </p:pic>
      <p:pic>
        <p:nvPicPr>
          <p:cNvPr id="6" name="Рисунок 5">
            <a:extLst>
              <a:ext uri="{FF2B5EF4-FFF2-40B4-BE49-F238E27FC236}">
                <a16:creationId xmlns:a16="http://schemas.microsoft.com/office/drawing/2014/main" id="{67A1CD7A-958E-940B-0BEE-B594E0576569}"/>
              </a:ext>
            </a:extLst>
          </p:cNvPr>
          <p:cNvPicPr>
            <a:picLocks noChangeAspect="1"/>
          </p:cNvPicPr>
          <p:nvPr/>
        </p:nvPicPr>
        <p:blipFill rotWithShape="1">
          <a:blip r:embed="rId4">
            <a:extLst>
              <a:ext uri="{28A0092B-C50C-407E-A947-70E740481C1C}">
                <a14:useLocalDpi xmlns:a14="http://schemas.microsoft.com/office/drawing/2010/main" val="0"/>
              </a:ext>
            </a:extLst>
          </a:blip>
          <a:srcRect l="7729" r="1819"/>
          <a:stretch/>
        </p:blipFill>
        <p:spPr>
          <a:xfrm>
            <a:off x="140225" y="1400567"/>
            <a:ext cx="5950634" cy="4056865"/>
          </a:xfrm>
          <a:prstGeom prst="rect">
            <a:avLst/>
          </a:prstGeom>
        </p:spPr>
      </p:pic>
    </p:spTree>
    <p:extLst>
      <p:ext uri="{BB962C8B-B14F-4D97-AF65-F5344CB8AC3E}">
        <p14:creationId xmlns:p14="http://schemas.microsoft.com/office/powerpoint/2010/main" val="28631424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1411</Words>
  <Application>Microsoft Office PowerPoint</Application>
  <PresentationFormat>Широкоэкранный</PresentationFormat>
  <Paragraphs>71</Paragraphs>
  <Slides>20</Slides>
  <Notes>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20</vt:i4>
      </vt:variant>
    </vt:vector>
  </HeadingPairs>
  <TitlesOfParts>
    <vt:vector size="33" baseType="lpstr">
      <vt:lpstr>Arial</vt:lpstr>
      <vt:lpstr>Bookman Old Style</vt:lpstr>
      <vt:lpstr>Calibri</vt:lpstr>
      <vt:lpstr>Calibri Light</vt:lpstr>
      <vt:lpstr>Cambria</vt:lpstr>
      <vt:lpstr>Cambria Math</vt:lpstr>
      <vt:lpstr>GothamPro</vt:lpstr>
      <vt:lpstr>PT Serif</vt:lpstr>
      <vt:lpstr>Tahoma</vt:lpstr>
      <vt:lpstr>Times New Roman</vt:lpstr>
      <vt:lpstr>Wingdings</vt:lpstr>
      <vt:lpstr>YS Text</vt:lpstr>
      <vt:lpstr>Тема Office</vt:lpstr>
      <vt:lpstr>Поэзия волшебной сказки   «Сказка — ложь, да в ней намёк, добрым молодцам урок»</vt:lpstr>
      <vt:lpstr>Осенью 1824 года, находясь в ссылке в Михайловском, Александр Сергеевич Пушкин написал брату Льву: </vt:lpstr>
      <vt:lpstr>Писатель Максим Горький </vt:lpstr>
      <vt:lpstr>Филолог, фольклорист Владимир Аникин </vt:lpstr>
      <vt:lpstr>Детский писатель Евгений Пермяк </vt:lpstr>
      <vt:lpstr>Писатель Алексей Толстой </vt:lpstr>
      <vt:lpstr>Цели урока :  </vt:lpstr>
      <vt:lpstr>  </vt:lpstr>
      <vt:lpstr>Присказка  </vt:lpstr>
      <vt:lpstr>Присказка  </vt:lpstr>
      <vt:lpstr>После присказки следует сама сказка, и начинается она с зачина.  Зачин кладёт чёткую грань между нашей обыденной речью и сказочным повествованием: - За синими морями, за зелёными горами, в стародавние времена жил да был… - В тридевятом царстве, в тридесятом государстве жил-поживал… </vt:lpstr>
      <vt:lpstr>Концовка – это последние слова сказки, рассказ о том, чем кончилась история, ее мораль. Но ещё чаще и обращение к слушателю, переключение на реальность, рассказ сказочника о самом себе.  -И стали они вместе жить да поживать  да добра наживать. -И я там был , мёд – пиво пил , по усам текло, а в рот не попало. -Я сам у него в гостях был. Брагу пил, халвой закусил! Обо всём разузнал и вам рассказал.  </vt:lpstr>
      <vt:lpstr>Эпитеты, используемые в произведениях народного творчества, очень часто именуют постоянными, так как они не только являются красочным определением, но и неразрывно (или постоянно) связаны с определяемым словом и образуют при этом устойчивое образно-поэтическое выражение.  </vt:lpstr>
      <vt:lpstr>  И вот перед нами начинают появляться:  красная девица, добрый молодец, злая мачеха, глупая старуха, Баба-Яга, Кощей Бессмертный. Эпитеты. описывающие сказочное пространство: дремучий, темный лес, синее море, высокие горы, тридесятое, золотое, серебряное, медное царство, родная сторона, чистое поле, высокие горы.  - описание природы и погоды: тучи черные, ветры буйные, сырая земля, тихий пруд, ад, молочные реки, кисельные берега, огненная река. - использующиеся для описания зданий: высокий терем, белокаменные палаты, избушка на курьих ножках, палаты раззолоченные, дворец царский). </vt:lpstr>
      <vt:lpstr>Скоро сказка сказывается, да не скоро дело делается… Ехал он долго ли коротко ли ,низко ли высоко ли, по зеленым лугам, по каменным горам, ехал день до вечера… Иван царевич встает ранёхонько, умывается белешенько…. «Избушка, избушка, повернись к лесу задом, ко мне передом.» «Фу- фу, давно на Руси не бывал , русского духа не слыхал, а теперь русский дух сам ко  мне пожаловал.» Диво дивное, слыхом не слыхано, жить не тужить, думу думать крепкую, стал молодец молодцом.        </vt:lpstr>
      <vt:lpstr>Как бы  конь-мне гулять, не лук- мне стрелять, как бы не меч-стал бы сечь. Столы дубовые, за скатерти браные, угостила-употчивала.   Оловянный прут гнется,  не ломается, вокруг хребта обвивается..  Понесет он тебя ниже облака ходячего и выше леса стоячего. Жить поживать да добра наживать… Что ты бабаушка  неласкового гостя встречаешь , выспрашиваешь у холодного да голодного. Мне не век вековать, одну ночку переночевать. Ну, Иванушка, полно спать прохлаждаться, пришла пора за дело приниматься.            </vt:lpstr>
      <vt:lpstr>            </vt:lpstr>
      <vt:lpstr>План анализа:  </vt:lpstr>
      <vt:lpstr>            </vt:lpstr>
      <vt:lpstr>При откровенном вымысле в каждой всегда есть нечто истинное, реальное, во имя чего, собственно, и сказывалась сказка. И это касается всех их, но в первую очередь так называемых волшебных. А тут есть чем увлечься!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Поэзия волшебной сказки</dc:title>
  <dc:creator>Кристина Кузнецова</dc:creator>
  <cp:lastModifiedBy>Кристина Кузнецова</cp:lastModifiedBy>
  <cp:revision>4</cp:revision>
  <dcterms:created xsi:type="dcterms:W3CDTF">2024-04-16T16:42:27Z</dcterms:created>
  <dcterms:modified xsi:type="dcterms:W3CDTF">2024-04-21T13:03:23Z</dcterms:modified>
</cp:coreProperties>
</file>