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2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6" r:id="rId12"/>
    <p:sldId id="265" r:id="rId13"/>
    <p:sldId id="267" r:id="rId14"/>
    <p:sldId id="268" r:id="rId15"/>
    <p:sldId id="269" r:id="rId16"/>
    <p:sldId id="271" r:id="rId17"/>
    <p:sldId id="270" r:id="rId18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3F226"/>
    <a:srgbClr val="000099"/>
    <a:srgbClr val="CC9900"/>
    <a:srgbClr val="663300"/>
    <a:srgbClr val="FFFF99"/>
    <a:srgbClr val="80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3761" autoAdjust="0"/>
  </p:normalViewPr>
  <p:slideViewPr>
    <p:cSldViewPr>
      <p:cViewPr varScale="1">
        <p:scale>
          <a:sx n="65" d="100"/>
          <a:sy n="65" d="100"/>
        </p:scale>
        <p:origin x="-108" y="-22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96F5C22-0489-4522-BEEA-45C4679C29A0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5125B90-0868-4248-ACA8-0ABF6A78CC70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CD469B9-F64C-4836-9D12-835548F31832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1EAE0A36-4EB5-4FCB-9702-A50352915F85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3F7ABD8-3820-4A2F-87C1-CDE4F5AAFAD8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D21D75B-F532-44BB-BB4B-CC980E004E39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EB8B16B-85FA-4E2D-B1E4-075CBAE09C6A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8EE4B92-EB74-4375-BC31-31555609751B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1BAC7FC-2B99-4583-9735-DF92F96E9A88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7CD5868-CBC6-4984-AB81-7885C1B3527E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F09CD72-4181-4EED-8652-B54EF1417948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434C2BC-EA29-4679-8736-D3071EB2C786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F34A155B-C7A6-4BCB-9200-A46C5D3302E3}" type="slidenum">
              <a:rPr lang="ru-RU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www.kniga.ru/upload/covers/004/004d8ab6e3a90ecac01d2094d78342e7.png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hyperlink" Target="http://pochemuha.ru/wp-content/uploads/2011/04/Ahill.jpg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hyperlink" Target="http://www.drevoznanij.info/files/common/new/newkartinki/homer.jpg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hyperlink" Target="http://auntiemoon.files.wordpress.com/2010/01/olympian-planetary-council.jpg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3.jpeg"/><Relationship Id="rId4" Type="http://schemas.openxmlformats.org/officeDocument/2006/relationships/hyperlink" Target="http://clio.rediris.es/fichas/mitologia_archivos/image005.jpg" TargetMode="Externa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hyperlink" Target="http://i02.fsimg.ru/7/tlog_box/1917/1917527.jpg" TargetMode="Externa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www.christusrex.org/www1/vaticano/ET2-Kylix.jpg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jpeg"/><Relationship Id="rId4" Type="http://schemas.openxmlformats.org/officeDocument/2006/relationships/hyperlink" Target="http://de.academic.ru/pictures/enc_pictures/i_338.jpg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hyperlink" Target="http://az.lib.ru/img/g/gomer/text_0040/000.jpg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jpeg"/><Relationship Id="rId4" Type="http://schemas.openxmlformats.org/officeDocument/2006/relationships/hyperlink" Target="http://vad.fantlab.ru/images/editions/big/63758" TargetMode="Externa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hyperlink" Target="http://img12.nnm.ru/3/5/f/b/6/cce4b4179081e7d25d54d811c9e.jpg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hyperlink" Target="http://dreamworlds.ru/uploads/posts/2009-06/thumbs/1245499557_1466124.jpg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hyperlink" Target="http://slavz-info.ru/images/ahill.jpg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jpeg"/><Relationship Id="rId4" Type="http://schemas.openxmlformats.org/officeDocument/2006/relationships/hyperlink" Target="http://dlm3.meta.ua/pic/0/42/34/yAujGR4hh4.jpg?id=2761296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827088" y="2276475"/>
            <a:ext cx="7772400" cy="1873250"/>
          </a:xfrm>
          <a:ln>
            <a:solidFill>
              <a:srgbClr val="663300"/>
            </a:solidFill>
          </a:ln>
        </p:spPr>
        <p:txBody>
          <a:bodyPr/>
          <a:lstStyle/>
          <a:p>
            <a:r>
              <a:rPr lang="ru-RU"/>
              <a:t> </a:t>
            </a:r>
            <a:r>
              <a:rPr lang="ru-RU" sz="2800" b="1" i="1">
                <a:solidFill>
                  <a:srgbClr val="800000"/>
                </a:solidFill>
              </a:rPr>
              <a:t>Произведения зарубежных писателей.</a:t>
            </a:r>
            <a:br>
              <a:rPr lang="ru-RU" sz="2800" b="1" i="1">
                <a:solidFill>
                  <a:srgbClr val="800000"/>
                </a:solidFill>
              </a:rPr>
            </a:br>
            <a:r>
              <a:rPr lang="ru-RU" sz="2800" b="1" i="1">
                <a:solidFill>
                  <a:srgbClr val="800000"/>
                </a:solidFill>
              </a:rPr>
              <a:t> Гомер и его поэмы «Илиада» и «Одиссея».</a:t>
            </a:r>
            <a:r>
              <a:rPr lang="ru-RU"/>
              <a:t> 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348038" y="5589588"/>
            <a:ext cx="4319587" cy="815975"/>
          </a:xfrm>
        </p:spPr>
        <p:txBody>
          <a:bodyPr/>
          <a:lstStyle/>
          <a:p>
            <a:r>
              <a:rPr lang="ru-RU">
                <a:solidFill>
                  <a:srgbClr val="800000"/>
                </a:solidFill>
              </a:rPr>
              <a:t>Урок в 6 классе.</a:t>
            </a:r>
          </a:p>
        </p:txBody>
      </p:sp>
      <p:pic>
        <p:nvPicPr>
          <p:cNvPr id="2052" name="Picture 4" descr="Картинка 45 из 2477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23850" y="333375"/>
            <a:ext cx="1371600" cy="1905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5139 0.12361 L 0.66909 -0.01296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60" y="-6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ln>
            <a:solidFill>
              <a:srgbClr val="663300"/>
            </a:solidFill>
          </a:ln>
        </p:spPr>
        <p:txBody>
          <a:bodyPr/>
          <a:lstStyle/>
          <a:p>
            <a:r>
              <a:rPr lang="ru-RU" sz="4000">
                <a:solidFill>
                  <a:srgbClr val="800000"/>
                </a:solidFill>
              </a:rPr>
              <a:t>Достояние героя – его бессмертная вечная заслуга.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95288" y="2133600"/>
            <a:ext cx="4038600" cy="4525963"/>
          </a:xfrm>
          <a:ln w="38100">
            <a:solidFill>
              <a:srgbClr val="663300"/>
            </a:solidFill>
          </a:ln>
        </p:spPr>
        <p:txBody>
          <a:bodyPr/>
          <a:lstStyle/>
          <a:p>
            <a:r>
              <a:rPr lang="ru-RU" sz="2400"/>
              <a:t>«Илиада». </a:t>
            </a:r>
            <a:r>
              <a:rPr lang="ru-RU" sz="2400" b="1" u="sng">
                <a:solidFill>
                  <a:srgbClr val="800000"/>
                </a:solidFill>
              </a:rPr>
              <a:t>Ахилл</a:t>
            </a:r>
            <a:r>
              <a:rPr lang="ru-RU" sz="2400" b="1" u="sng"/>
              <a:t>.</a:t>
            </a:r>
          </a:p>
          <a:p>
            <a:r>
              <a:rPr lang="ru-RU" sz="2400"/>
              <a:t>Хоронит своего друга Патрокла.</a:t>
            </a:r>
          </a:p>
          <a:p>
            <a:r>
              <a:rPr lang="ru-RU" sz="2400"/>
              <a:t>Теряет доспехи и оружие.</a:t>
            </a:r>
          </a:p>
          <a:p>
            <a:r>
              <a:rPr lang="ru-RU" sz="2400"/>
              <a:t>Находит свою пленницу, но предчувствует свою близкую кончину.</a:t>
            </a:r>
          </a:p>
        </p:txBody>
      </p:sp>
      <p:sp>
        <p:nvSpPr>
          <p:cNvPr id="11278" name="Rectangle 14"/>
          <p:cNvSpPr>
            <a:spLocks noGrp="1" noChangeArrowheads="1"/>
          </p:cNvSpPr>
          <p:nvPr>
            <p:ph type="body" sz="half" idx="2"/>
          </p:nvPr>
        </p:nvSpPr>
        <p:spPr>
          <a:xfrm>
            <a:off x="4643438" y="2133600"/>
            <a:ext cx="4176712" cy="4464050"/>
          </a:xfrm>
          <a:ln w="38100">
            <a:solidFill>
              <a:srgbClr val="663300"/>
            </a:solidFill>
          </a:ln>
        </p:spPr>
        <p:txBody>
          <a:bodyPr/>
          <a:lstStyle/>
          <a:p>
            <a:r>
              <a:rPr lang="ru-RU" sz="2400"/>
              <a:t>«Одиссея». </a:t>
            </a:r>
            <a:r>
              <a:rPr lang="ru-RU" sz="2400" b="1" u="sng">
                <a:solidFill>
                  <a:srgbClr val="800000"/>
                </a:solidFill>
              </a:rPr>
              <a:t>Одиссей.</a:t>
            </a:r>
          </a:p>
          <a:p>
            <a:r>
              <a:rPr lang="ru-RU" sz="2400"/>
              <a:t>Лишается своих спутников и кораблей.</a:t>
            </a:r>
          </a:p>
          <a:p>
            <a:r>
              <a:rPr lang="ru-RU" sz="2400"/>
              <a:t>Боги решают, что Одиссей может вернуться домой,</a:t>
            </a:r>
          </a:p>
          <a:p>
            <a:pPr>
              <a:buFontTx/>
              <a:buNone/>
            </a:pPr>
            <a:r>
              <a:rPr lang="ru-RU" sz="2400"/>
              <a:t> но Гермес не спешит исполнить волю богов.</a:t>
            </a:r>
          </a:p>
          <a:p>
            <a:pPr>
              <a:buFontTx/>
              <a:buNone/>
            </a:pPr>
            <a:r>
              <a:rPr lang="ru-RU" sz="2400"/>
              <a:t>Одиссея ждут новые суровые испытания.</a:t>
            </a:r>
          </a:p>
        </p:txBody>
      </p:sp>
      <p:sp>
        <p:nvSpPr>
          <p:cNvPr id="11280" name="Text Box 16"/>
          <p:cNvSpPr txBox="1">
            <a:spLocks noChangeArrowheads="1"/>
          </p:cNvSpPr>
          <p:nvPr/>
        </p:nvSpPr>
        <p:spPr bwMode="auto">
          <a:xfrm>
            <a:off x="611188" y="1557338"/>
            <a:ext cx="8281987" cy="869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20000"/>
              </a:spcBef>
              <a:buFontTx/>
              <a:buChar char="•"/>
            </a:pPr>
            <a:r>
              <a:rPr lang="ru-RU" sz="2400" b="1" i="1">
                <a:solidFill>
                  <a:srgbClr val="000099"/>
                </a:solidFill>
              </a:rPr>
              <a:t>На долю героев выпали великие испытания.</a:t>
            </a:r>
            <a:r>
              <a:rPr lang="ru-RU"/>
              <a:t> </a:t>
            </a:r>
          </a:p>
          <a:p>
            <a:pPr>
              <a:spcBef>
                <a:spcPct val="50000"/>
              </a:spcBef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1267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11278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112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2" dur="500"/>
                                        <p:tgtEl>
                                          <p:spTgt spid="1127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7" dur="500"/>
                                        <p:tgtEl>
                                          <p:spTgt spid="1127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2" dur="500"/>
                                        <p:tgtEl>
                                          <p:spTgt spid="1127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7" dur="500"/>
                                        <p:tgtEl>
                                          <p:spTgt spid="1127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7" grpId="0" build="p" animBg="1"/>
      <p:bldP spid="11278" grpId="0" build="p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002588" cy="633412"/>
          </a:xfrm>
        </p:spPr>
        <p:txBody>
          <a:bodyPr/>
          <a:lstStyle/>
          <a:p>
            <a:r>
              <a:rPr lang="ru-RU" sz="2400">
                <a:solidFill>
                  <a:srgbClr val="663300"/>
                </a:solidFill>
              </a:rPr>
              <a:t>Почему  в Ахилле соединяются противоположные начала – божественное и человеческое?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7413" name="Picture 5" descr="Картинка 149 из 538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50825" y="1268413"/>
            <a:ext cx="4257675" cy="4624387"/>
          </a:xfrm>
          <a:prstGeom prst="rect">
            <a:avLst/>
          </a:prstGeom>
          <a:noFill/>
          <a:ln w="57150">
            <a:solidFill>
              <a:srgbClr val="663300"/>
            </a:solidFill>
            <a:miter lim="800000"/>
            <a:headEnd/>
            <a:tailEnd/>
          </a:ln>
        </p:spPr>
      </p:pic>
      <p:sp>
        <p:nvSpPr>
          <p:cNvPr id="17414" name="Text Box 6"/>
          <p:cNvSpPr txBox="1">
            <a:spLocks noChangeArrowheads="1"/>
          </p:cNvSpPr>
          <p:nvPr/>
        </p:nvSpPr>
        <p:spPr bwMode="auto">
          <a:xfrm>
            <a:off x="4859338" y="1125538"/>
            <a:ext cx="3887787" cy="860425"/>
          </a:xfrm>
          <a:prstGeom prst="rect">
            <a:avLst/>
          </a:prstGeom>
          <a:solidFill>
            <a:srgbClr val="E3F226"/>
          </a:solidFill>
          <a:ln w="38100">
            <a:solidFill>
              <a:srgbClr val="6633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>
                <a:solidFill>
                  <a:srgbClr val="800000"/>
                </a:solidFill>
              </a:rPr>
              <a:t>Он сын богини Фетиды и простого смертного.</a:t>
            </a:r>
          </a:p>
        </p:txBody>
      </p:sp>
      <p:sp>
        <p:nvSpPr>
          <p:cNvPr id="17418" name="AutoShape 10"/>
          <p:cNvSpPr>
            <a:spLocks noChangeArrowheads="1"/>
          </p:cNvSpPr>
          <p:nvPr/>
        </p:nvSpPr>
        <p:spPr bwMode="auto">
          <a:xfrm>
            <a:off x="5580063" y="2133600"/>
            <a:ext cx="1871662" cy="360363"/>
          </a:xfrm>
          <a:prstGeom prst="curvedDownArrow">
            <a:avLst>
              <a:gd name="adj1" fmla="val 103876"/>
              <a:gd name="adj2" fmla="val 207753"/>
              <a:gd name="adj3" fmla="val 33333"/>
            </a:avLst>
          </a:prstGeom>
          <a:solidFill>
            <a:schemeClr val="accent1"/>
          </a:solidFill>
          <a:ln w="57150">
            <a:solidFill>
              <a:srgbClr val="6633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7419" name="Oval 11"/>
          <p:cNvSpPr>
            <a:spLocks noChangeArrowheads="1"/>
          </p:cNvSpPr>
          <p:nvPr/>
        </p:nvSpPr>
        <p:spPr bwMode="auto">
          <a:xfrm>
            <a:off x="4932363" y="2708275"/>
            <a:ext cx="3671887" cy="1728788"/>
          </a:xfrm>
          <a:prstGeom prst="ellipse">
            <a:avLst/>
          </a:prstGeom>
          <a:solidFill>
            <a:schemeClr val="bg1"/>
          </a:solidFill>
          <a:ln w="57150">
            <a:solidFill>
              <a:srgbClr val="6633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2400">
                <a:solidFill>
                  <a:srgbClr val="000099"/>
                </a:solidFill>
              </a:rPr>
              <a:t>Могучий воин,</a:t>
            </a:r>
          </a:p>
          <a:p>
            <a:pPr algn="ctr"/>
            <a:r>
              <a:rPr lang="ru-RU" sz="2400">
                <a:solidFill>
                  <a:srgbClr val="000099"/>
                </a:solidFill>
              </a:rPr>
              <a:t>непобедимый герой</a:t>
            </a:r>
          </a:p>
          <a:p>
            <a:pPr algn="ctr"/>
            <a:r>
              <a:rPr lang="ru-RU" sz="2400">
                <a:solidFill>
                  <a:srgbClr val="000099"/>
                </a:solidFill>
              </a:rPr>
              <a:t>обречён на гибель.</a:t>
            </a:r>
          </a:p>
        </p:txBody>
      </p:sp>
      <p:sp>
        <p:nvSpPr>
          <p:cNvPr id="17421" name="Text Box 13"/>
          <p:cNvSpPr txBox="1">
            <a:spLocks noChangeArrowheads="1"/>
          </p:cNvSpPr>
          <p:nvPr/>
        </p:nvSpPr>
        <p:spPr bwMode="auto">
          <a:xfrm>
            <a:off x="5076825" y="4581525"/>
            <a:ext cx="3455988" cy="1244600"/>
          </a:xfrm>
          <a:prstGeom prst="rect">
            <a:avLst/>
          </a:prstGeom>
          <a:noFill/>
          <a:ln w="57150">
            <a:solidFill>
              <a:srgbClr val="8000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/>
              <a:t>Такова участь смертного человека. Так решили боги.</a:t>
            </a:r>
          </a:p>
        </p:txBody>
      </p:sp>
      <p:sp>
        <p:nvSpPr>
          <p:cNvPr id="17423" name="Text Box 15"/>
          <p:cNvSpPr txBox="1">
            <a:spLocks noChangeArrowheads="1"/>
          </p:cNvSpPr>
          <p:nvPr/>
        </p:nvSpPr>
        <p:spPr bwMode="auto">
          <a:xfrm>
            <a:off x="395288" y="6165850"/>
            <a:ext cx="5795962" cy="514350"/>
          </a:xfrm>
          <a:prstGeom prst="rect">
            <a:avLst/>
          </a:prstGeom>
          <a:noFill/>
          <a:ln w="57150">
            <a:solidFill>
              <a:srgbClr val="8000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/>
              <a:t>Слава, любовь, дружба – бессмертны.</a:t>
            </a:r>
          </a:p>
        </p:txBody>
      </p:sp>
      <p:sp>
        <p:nvSpPr>
          <p:cNvPr id="17424" name="AutoShape 16"/>
          <p:cNvSpPr>
            <a:spLocks noChangeArrowheads="1"/>
          </p:cNvSpPr>
          <p:nvPr/>
        </p:nvSpPr>
        <p:spPr bwMode="auto">
          <a:xfrm rot="3716651">
            <a:off x="6840538" y="5697538"/>
            <a:ext cx="576262" cy="1223962"/>
          </a:xfrm>
          <a:prstGeom prst="upDownArrow">
            <a:avLst>
              <a:gd name="adj1" fmla="val 50000"/>
              <a:gd name="adj2" fmla="val 42479"/>
            </a:avLst>
          </a:prstGeom>
          <a:solidFill>
            <a:schemeClr val="accent1"/>
          </a:solidFill>
          <a:ln w="57150">
            <a:solidFill>
              <a:srgbClr val="8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74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74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74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174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174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74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74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4" dur="500"/>
                                        <p:tgtEl>
                                          <p:spTgt spid="174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4" grpId="0" animBg="1"/>
      <p:bldP spid="17418" grpId="0" animBg="1"/>
      <p:bldP spid="17419" grpId="0" animBg="1"/>
      <p:bldP spid="17421" grpId="0" animBg="1"/>
      <p:bldP spid="17423" grpId="0" animBg="1"/>
      <p:bldP spid="17424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3" name="Rectangle 7"/>
          <p:cNvSpPr>
            <a:spLocks noGrp="1" noChangeArrowheads="1"/>
          </p:cNvSpPr>
          <p:nvPr>
            <p:ph type="title"/>
          </p:nvPr>
        </p:nvSpPr>
        <p:spPr>
          <a:xfrm>
            <a:off x="250825" y="188913"/>
            <a:ext cx="8642350" cy="850900"/>
          </a:xfrm>
          <a:ln>
            <a:solidFill>
              <a:srgbClr val="800000"/>
            </a:solidFill>
          </a:ln>
        </p:spPr>
        <p:txBody>
          <a:bodyPr/>
          <a:lstStyle/>
          <a:p>
            <a:r>
              <a:rPr lang="ru-RU" sz="2400">
                <a:solidFill>
                  <a:srgbClr val="663300"/>
                </a:solidFill>
              </a:rPr>
              <a:t>Одиссей соткан из противоречий. Как вы понимаете это выражение?</a:t>
            </a:r>
          </a:p>
        </p:txBody>
      </p:sp>
      <p:sp>
        <p:nvSpPr>
          <p:cNvPr id="14344" name="Rectangle 8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4346" name="Picture 10" descr="Картинка 3 из 150483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50825" y="1196975"/>
            <a:ext cx="4537075" cy="4824413"/>
          </a:xfrm>
          <a:prstGeom prst="rect">
            <a:avLst/>
          </a:prstGeom>
          <a:noFill/>
          <a:ln w="57150">
            <a:solidFill>
              <a:schemeClr val="folHlink"/>
            </a:solidFill>
            <a:miter lim="800000"/>
            <a:headEnd/>
            <a:tailEnd/>
          </a:ln>
        </p:spPr>
      </p:pic>
      <p:sp>
        <p:nvSpPr>
          <p:cNvPr id="14347" name="Text Box 11"/>
          <p:cNvSpPr txBox="1">
            <a:spLocks noChangeArrowheads="1"/>
          </p:cNvSpPr>
          <p:nvPr/>
        </p:nvSpPr>
        <p:spPr bwMode="auto">
          <a:xfrm>
            <a:off x="5003800" y="1096963"/>
            <a:ext cx="4140200" cy="5395912"/>
          </a:xfrm>
          <a:prstGeom prst="rect">
            <a:avLst/>
          </a:prstGeom>
          <a:solidFill>
            <a:srgbClr val="E3F226"/>
          </a:solidFill>
          <a:ln w="9525">
            <a:solidFill>
              <a:srgbClr val="8000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>
                <a:solidFill>
                  <a:srgbClr val="000099"/>
                </a:solidFill>
              </a:rPr>
              <a:t>Храбрый воин.</a:t>
            </a:r>
          </a:p>
          <a:p>
            <a:pPr>
              <a:spcBef>
                <a:spcPct val="50000"/>
              </a:spcBef>
            </a:pPr>
            <a:r>
              <a:rPr lang="ru-RU" sz="2400">
                <a:solidFill>
                  <a:srgbClr val="000099"/>
                </a:solidFill>
              </a:rPr>
              <a:t>Умный военачальник.</a:t>
            </a:r>
          </a:p>
          <a:p>
            <a:pPr>
              <a:spcBef>
                <a:spcPct val="50000"/>
              </a:spcBef>
            </a:pPr>
            <a:r>
              <a:rPr lang="ru-RU" sz="2400">
                <a:solidFill>
                  <a:srgbClr val="000099"/>
                </a:solidFill>
              </a:rPr>
              <a:t>Знаток многих профессий.</a:t>
            </a:r>
          </a:p>
          <a:p>
            <a:pPr>
              <a:spcBef>
                <a:spcPct val="50000"/>
              </a:spcBef>
            </a:pPr>
            <a:r>
              <a:rPr lang="ru-RU" sz="2400">
                <a:solidFill>
                  <a:srgbClr val="000099"/>
                </a:solidFill>
              </a:rPr>
              <a:t>Великолепный атлет.</a:t>
            </a:r>
          </a:p>
          <a:p>
            <a:pPr>
              <a:spcBef>
                <a:spcPct val="50000"/>
              </a:spcBef>
            </a:pPr>
            <a:r>
              <a:rPr lang="ru-RU" sz="2400">
                <a:solidFill>
                  <a:srgbClr val="000099"/>
                </a:solidFill>
              </a:rPr>
              <a:t>Отважный мореход.</a:t>
            </a:r>
          </a:p>
          <a:p>
            <a:pPr>
              <a:spcBef>
                <a:spcPct val="50000"/>
              </a:spcBef>
            </a:pPr>
            <a:r>
              <a:rPr lang="ru-RU" sz="2400">
                <a:solidFill>
                  <a:srgbClr val="000099"/>
                </a:solidFill>
              </a:rPr>
              <a:t>Ловкий охотник.</a:t>
            </a:r>
          </a:p>
          <a:p>
            <a:pPr>
              <a:spcBef>
                <a:spcPct val="50000"/>
              </a:spcBef>
            </a:pPr>
            <a:r>
              <a:rPr lang="ru-RU" sz="2400">
                <a:solidFill>
                  <a:srgbClr val="000099"/>
                </a:solidFill>
              </a:rPr>
              <a:t>Хитрый торговец.</a:t>
            </a:r>
          </a:p>
          <a:p>
            <a:pPr>
              <a:spcBef>
                <a:spcPct val="50000"/>
              </a:spcBef>
            </a:pPr>
            <a:r>
              <a:rPr lang="ru-RU" sz="2400">
                <a:solidFill>
                  <a:srgbClr val="000099"/>
                </a:solidFill>
              </a:rPr>
              <a:t>Хороший хозяин.</a:t>
            </a:r>
          </a:p>
          <a:p>
            <a:pPr>
              <a:spcBef>
                <a:spcPct val="50000"/>
              </a:spcBef>
            </a:pPr>
            <a:r>
              <a:rPr lang="ru-RU" sz="2400">
                <a:solidFill>
                  <a:srgbClr val="000099"/>
                </a:solidFill>
              </a:rPr>
              <a:t>Любящий сын, супруг.</a:t>
            </a:r>
          </a:p>
          <a:p>
            <a:pPr>
              <a:spcBef>
                <a:spcPct val="50000"/>
              </a:spcBef>
            </a:pPr>
            <a:r>
              <a:rPr lang="ru-RU" sz="2400">
                <a:solidFill>
                  <a:srgbClr val="000099"/>
                </a:solidFill>
              </a:rPr>
              <a:t>Поэт.</a:t>
            </a:r>
          </a:p>
        </p:txBody>
      </p:sp>
      <p:sp>
        <p:nvSpPr>
          <p:cNvPr id="14348" name="AutoShape 12"/>
          <p:cNvSpPr>
            <a:spLocks noChangeArrowheads="1"/>
          </p:cNvSpPr>
          <p:nvPr/>
        </p:nvSpPr>
        <p:spPr bwMode="auto">
          <a:xfrm>
            <a:off x="5724525" y="6021388"/>
            <a:ext cx="1512888" cy="620712"/>
          </a:xfrm>
          <a:custGeom>
            <a:avLst/>
            <a:gdLst>
              <a:gd name="G0" fmla="+- 9257 0 0"/>
              <a:gd name="G1" fmla="+- 18514 0 0"/>
              <a:gd name="G2" fmla="+- 6171 0 0"/>
              <a:gd name="G3" fmla="*/ 9257 1 2"/>
              <a:gd name="G4" fmla="+- G3 10800 0"/>
              <a:gd name="G5" fmla="+- 21600 9257 18514"/>
              <a:gd name="G6" fmla="+- 18514 6171 0"/>
              <a:gd name="G7" fmla="*/ G6 1 2"/>
              <a:gd name="G8" fmla="*/ 18514 2 1"/>
              <a:gd name="G9" fmla="+- G8 0 21600"/>
              <a:gd name="G10" fmla="+- G5 0 G4"/>
              <a:gd name="G11" fmla="+- 9257 0 G4"/>
              <a:gd name="G12" fmla="*/ G2 G10 G11"/>
              <a:gd name="T0" fmla="*/ 15429 w 21600"/>
              <a:gd name="T1" fmla="*/ 0 h 21600"/>
              <a:gd name="T2" fmla="*/ 9257 w 21600"/>
              <a:gd name="T3" fmla="*/ 6171 h 21600"/>
              <a:gd name="T4" fmla="*/ 6171 w 21600"/>
              <a:gd name="T5" fmla="*/ 9257 h 21600"/>
              <a:gd name="T6" fmla="*/ 0 w 21600"/>
              <a:gd name="T7" fmla="*/ 15429 h 21600"/>
              <a:gd name="T8" fmla="*/ 6171 w 21600"/>
              <a:gd name="T9" fmla="*/ 21600 h 21600"/>
              <a:gd name="T10" fmla="*/ 12343 w 21600"/>
              <a:gd name="T11" fmla="*/ 18514 h 21600"/>
              <a:gd name="T12" fmla="*/ 18514 w 21600"/>
              <a:gd name="T13" fmla="*/ 12343 h 21600"/>
              <a:gd name="T14" fmla="*/ 21600 w 21600"/>
              <a:gd name="T15" fmla="*/ 6171 h 21600"/>
              <a:gd name="T16" fmla="*/ 17694720 60000 65536"/>
              <a:gd name="T17" fmla="*/ 11796480 60000 65536"/>
              <a:gd name="T18" fmla="*/ 17694720 60000 65536"/>
              <a:gd name="T19" fmla="*/ 11796480 60000 65536"/>
              <a:gd name="T20" fmla="*/ 5898240 60000 65536"/>
              <a:gd name="T21" fmla="*/ 5898240 60000 65536"/>
              <a:gd name="T22" fmla="*/ 0 60000 65536"/>
              <a:gd name="T23" fmla="*/ 0 60000 65536"/>
              <a:gd name="T24" fmla="*/ G12 w 21600"/>
              <a:gd name="T25" fmla="*/ G5 h 21600"/>
              <a:gd name="T26" fmla="*/ G1 w 21600"/>
              <a:gd name="T27" fmla="*/ G1 h 2160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1600" h="21600">
                <a:moveTo>
                  <a:pt x="15429" y="0"/>
                </a:moveTo>
                <a:lnTo>
                  <a:pt x="9257" y="6171"/>
                </a:lnTo>
                <a:lnTo>
                  <a:pt x="12343" y="6171"/>
                </a:lnTo>
                <a:lnTo>
                  <a:pt x="12343" y="12343"/>
                </a:lnTo>
                <a:lnTo>
                  <a:pt x="6171" y="12343"/>
                </a:lnTo>
                <a:lnTo>
                  <a:pt x="6171" y="9257"/>
                </a:lnTo>
                <a:lnTo>
                  <a:pt x="0" y="15429"/>
                </a:lnTo>
                <a:lnTo>
                  <a:pt x="6171" y="21600"/>
                </a:lnTo>
                <a:lnTo>
                  <a:pt x="6171" y="18514"/>
                </a:lnTo>
                <a:lnTo>
                  <a:pt x="18514" y="18514"/>
                </a:lnTo>
                <a:lnTo>
                  <a:pt x="18514" y="6171"/>
                </a:lnTo>
                <a:lnTo>
                  <a:pt x="21600" y="6171"/>
                </a:lnTo>
                <a:close/>
              </a:path>
            </a:pathLst>
          </a:custGeom>
          <a:solidFill>
            <a:schemeClr val="accent1"/>
          </a:solidFill>
          <a:ln w="57150">
            <a:solidFill>
              <a:srgbClr val="8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4349" name="Text Box 13"/>
          <p:cNvSpPr txBox="1">
            <a:spLocks noChangeArrowheads="1"/>
          </p:cNvSpPr>
          <p:nvPr/>
        </p:nvSpPr>
        <p:spPr bwMode="auto">
          <a:xfrm>
            <a:off x="179388" y="6165850"/>
            <a:ext cx="4752975" cy="434975"/>
          </a:xfrm>
          <a:prstGeom prst="rect">
            <a:avLst/>
          </a:prstGeom>
          <a:noFill/>
          <a:ln w="38100">
            <a:solidFill>
              <a:srgbClr val="8000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000" b="1">
                <a:solidFill>
                  <a:srgbClr val="000099"/>
                </a:solidFill>
              </a:rPr>
              <a:t>Может стать  разбойником, нищим.</a:t>
            </a:r>
          </a:p>
        </p:txBody>
      </p:sp>
      <p:sp>
        <p:nvSpPr>
          <p:cNvPr id="14350" name="AutoShape 14"/>
          <p:cNvSpPr>
            <a:spLocks noChangeArrowheads="1"/>
          </p:cNvSpPr>
          <p:nvPr/>
        </p:nvSpPr>
        <p:spPr bwMode="auto">
          <a:xfrm>
            <a:off x="395288" y="1196975"/>
            <a:ext cx="4537075" cy="3095625"/>
          </a:xfrm>
          <a:prstGeom prst="wedgeRoundRectCallout">
            <a:avLst>
              <a:gd name="adj1" fmla="val -50454"/>
              <a:gd name="adj2" fmla="val 76667"/>
              <a:gd name="adj3" fmla="val 16667"/>
            </a:avLst>
          </a:prstGeom>
          <a:solidFill>
            <a:schemeClr val="bg1"/>
          </a:solidFill>
          <a:ln w="57150">
            <a:solidFill>
              <a:schemeClr val="folHlink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/>
            <a:r>
              <a:rPr lang="ru-RU" sz="2400">
                <a:solidFill>
                  <a:srgbClr val="800000"/>
                </a:solidFill>
              </a:rPr>
              <a:t>Богатство дарований человека.</a:t>
            </a:r>
          </a:p>
          <a:p>
            <a:pPr algn="ctr"/>
            <a:r>
              <a:rPr lang="ru-RU" sz="2400">
                <a:solidFill>
                  <a:srgbClr val="800000"/>
                </a:solidFill>
              </a:rPr>
              <a:t>Способность принимать разные лики.</a:t>
            </a:r>
          </a:p>
          <a:p>
            <a:pPr algn="ctr"/>
            <a:r>
              <a:rPr lang="ru-RU" sz="2400">
                <a:solidFill>
                  <a:srgbClr val="800000"/>
                </a:solidFill>
              </a:rPr>
              <a:t>Уживается высокое и низкое,</a:t>
            </a:r>
          </a:p>
          <a:p>
            <a:pPr algn="ctr"/>
            <a:r>
              <a:rPr lang="ru-RU" sz="2400">
                <a:solidFill>
                  <a:srgbClr val="800000"/>
                </a:solidFill>
              </a:rPr>
              <a:t>Возвышенно-поэтическое и житейски прозаическое.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143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3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3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8" dur="2000"/>
                                        <p:tgtEl>
                                          <p:spTgt spid="143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3" dur="2000"/>
                                        <p:tgtEl>
                                          <p:spTgt spid="143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47" grpId="0" animBg="1"/>
      <p:bldP spid="14348" grpId="0" animBg="1"/>
      <p:bldP spid="14349" grpId="0" animBg="1"/>
      <p:bldP spid="14350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8437" name="Picture 5" descr="olympian-planetary-council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23850" y="260350"/>
            <a:ext cx="4267200" cy="6037263"/>
          </a:xfrm>
          <a:prstGeom prst="rect">
            <a:avLst/>
          </a:prstGeom>
          <a:noFill/>
          <a:ln w="57150">
            <a:solidFill>
              <a:schemeClr val="folHlink"/>
            </a:solidFill>
            <a:miter lim="800000"/>
            <a:headEnd/>
            <a:tailEnd/>
          </a:ln>
        </p:spPr>
      </p:pic>
      <p:pic>
        <p:nvPicPr>
          <p:cNvPr id="18439" name="Picture 7" descr="Картинка 82 из 17384">
            <a:hlinkClick r:id="rId4"/>
          </p:cNvPr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995738" y="765175"/>
            <a:ext cx="2343150" cy="5761038"/>
          </a:xfrm>
          <a:prstGeom prst="rect">
            <a:avLst/>
          </a:prstGeom>
          <a:noFill/>
          <a:ln w="57150">
            <a:solidFill>
              <a:srgbClr val="663300"/>
            </a:solidFill>
            <a:miter lim="800000"/>
            <a:headEnd/>
            <a:tailEnd/>
          </a:ln>
        </p:spPr>
      </p:pic>
      <p:sp>
        <p:nvSpPr>
          <p:cNvPr id="18440" name="Text Box 8"/>
          <p:cNvSpPr txBox="1">
            <a:spLocks noChangeArrowheads="1"/>
          </p:cNvSpPr>
          <p:nvPr/>
        </p:nvSpPr>
        <p:spPr bwMode="auto">
          <a:xfrm>
            <a:off x="6659563" y="188913"/>
            <a:ext cx="2305050" cy="6397625"/>
          </a:xfrm>
          <a:prstGeom prst="rect">
            <a:avLst/>
          </a:prstGeom>
          <a:solidFill>
            <a:schemeClr val="bg1"/>
          </a:solidFill>
          <a:ln w="57150">
            <a:solidFill>
              <a:srgbClr val="6633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000" b="1">
                <a:solidFill>
                  <a:srgbClr val="000099"/>
                </a:solidFill>
              </a:rPr>
              <a:t>Греки верили в тысячи божеств. Главными были </a:t>
            </a:r>
            <a:r>
              <a:rPr lang="ru-RU" sz="2000" b="1" u="sng">
                <a:solidFill>
                  <a:srgbClr val="663300"/>
                </a:solidFill>
              </a:rPr>
              <a:t>олимпийские боги</a:t>
            </a:r>
            <a:r>
              <a:rPr lang="ru-RU" sz="2000" b="1">
                <a:solidFill>
                  <a:srgbClr val="000099"/>
                </a:solidFill>
              </a:rPr>
              <a:t>. Малые божества - нимфы, населявшие горы, леса и реки, - олицетворяли силы природы. Страшные чудовища символизировали хаос и темные силы. </a:t>
            </a:r>
          </a:p>
          <a:p>
            <a:pPr>
              <a:spcBef>
                <a:spcPct val="50000"/>
              </a:spcBef>
            </a:pPr>
            <a:endParaRPr lang="ru-RU" sz="2000" b="1">
              <a:solidFill>
                <a:srgbClr val="00009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184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184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184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40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ln>
            <a:solidFill>
              <a:srgbClr val="663300"/>
            </a:solidFill>
          </a:ln>
        </p:spPr>
        <p:txBody>
          <a:bodyPr/>
          <a:lstStyle/>
          <a:p>
            <a:r>
              <a:rPr lang="ru-RU" sz="4000">
                <a:solidFill>
                  <a:srgbClr val="663300"/>
                </a:solidFill>
              </a:rPr>
              <a:t>В чём  отличие богов – олимпийцев  от людей?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ln>
            <a:solidFill>
              <a:srgbClr val="663300"/>
            </a:solidFill>
          </a:ln>
        </p:spPr>
        <p:txBody>
          <a:bodyPr/>
          <a:lstStyle/>
          <a:p>
            <a:endParaRPr lang="ru-RU"/>
          </a:p>
        </p:txBody>
      </p:sp>
      <p:sp>
        <p:nvSpPr>
          <p:cNvPr id="20484" name="Text Box 4"/>
          <p:cNvSpPr txBox="1">
            <a:spLocks noChangeArrowheads="1"/>
          </p:cNvSpPr>
          <p:nvPr/>
        </p:nvSpPr>
        <p:spPr bwMode="auto">
          <a:xfrm>
            <a:off x="468313" y="1557338"/>
            <a:ext cx="3168650" cy="514350"/>
          </a:xfrm>
          <a:prstGeom prst="rect">
            <a:avLst/>
          </a:prstGeom>
          <a:solidFill>
            <a:srgbClr val="E3F226"/>
          </a:solidFill>
          <a:ln w="57150">
            <a:solidFill>
              <a:schemeClr val="folHlink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>
                <a:solidFill>
                  <a:srgbClr val="663300"/>
                </a:solidFill>
              </a:rPr>
              <a:t>Бессмертны.</a:t>
            </a:r>
          </a:p>
        </p:txBody>
      </p:sp>
      <p:sp>
        <p:nvSpPr>
          <p:cNvPr id="20485" name="Text Box 5"/>
          <p:cNvSpPr txBox="1">
            <a:spLocks noChangeArrowheads="1"/>
          </p:cNvSpPr>
          <p:nvPr/>
        </p:nvSpPr>
        <p:spPr bwMode="auto">
          <a:xfrm>
            <a:off x="539750" y="2276475"/>
            <a:ext cx="3600450" cy="2339975"/>
          </a:xfrm>
          <a:prstGeom prst="rect">
            <a:avLst/>
          </a:prstGeom>
          <a:noFill/>
          <a:ln w="57150">
            <a:solidFill>
              <a:schemeClr val="folHlink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>
                <a:solidFill>
                  <a:srgbClr val="663300"/>
                </a:solidFill>
              </a:rPr>
              <a:t>Гомер идеализирует, приукрашивает их физическую красоту, мудрость, преклоняется перед их могуществом.</a:t>
            </a:r>
          </a:p>
        </p:txBody>
      </p:sp>
      <p:sp>
        <p:nvSpPr>
          <p:cNvPr id="20486" name="Text Box 6"/>
          <p:cNvSpPr txBox="1">
            <a:spLocks noChangeArrowheads="1"/>
          </p:cNvSpPr>
          <p:nvPr/>
        </p:nvSpPr>
        <p:spPr bwMode="auto">
          <a:xfrm>
            <a:off x="539750" y="4941888"/>
            <a:ext cx="3816350" cy="879475"/>
          </a:xfrm>
          <a:prstGeom prst="rect">
            <a:avLst/>
          </a:prstGeom>
          <a:noFill/>
          <a:ln w="57150">
            <a:solidFill>
              <a:schemeClr val="folHlink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>
                <a:solidFill>
                  <a:srgbClr val="663300"/>
                </a:solidFill>
              </a:rPr>
              <a:t>Проводят дни в забавах, пирах.</a:t>
            </a:r>
          </a:p>
        </p:txBody>
      </p:sp>
      <p:sp>
        <p:nvSpPr>
          <p:cNvPr id="20487" name="AutoShape 7"/>
          <p:cNvSpPr>
            <a:spLocks/>
          </p:cNvSpPr>
          <p:nvPr/>
        </p:nvSpPr>
        <p:spPr bwMode="auto">
          <a:xfrm>
            <a:off x="4284663" y="1557338"/>
            <a:ext cx="647700" cy="4464050"/>
          </a:xfrm>
          <a:prstGeom prst="rightBrace">
            <a:avLst>
              <a:gd name="adj1" fmla="val 57435"/>
              <a:gd name="adj2" fmla="val 50000"/>
            </a:avLst>
          </a:prstGeom>
          <a:noFill/>
          <a:ln w="76200">
            <a:solidFill>
              <a:srgbClr val="80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0488" name="Text Box 8"/>
          <p:cNvSpPr txBox="1">
            <a:spLocks noChangeArrowheads="1"/>
          </p:cNvSpPr>
          <p:nvPr/>
        </p:nvSpPr>
        <p:spPr bwMode="auto">
          <a:xfrm>
            <a:off x="5003800" y="1557338"/>
            <a:ext cx="3816350" cy="1263650"/>
          </a:xfrm>
          <a:prstGeom prst="rect">
            <a:avLst/>
          </a:prstGeom>
          <a:solidFill>
            <a:schemeClr val="bg1"/>
          </a:solidFill>
          <a:ln w="76200">
            <a:solidFill>
              <a:srgbClr val="8000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/>
              <a:t>Им чужды добро и законы человеческого общежития.</a:t>
            </a:r>
          </a:p>
        </p:txBody>
      </p:sp>
      <p:sp>
        <p:nvSpPr>
          <p:cNvPr id="20489" name="Text Box 9"/>
          <p:cNvSpPr txBox="1">
            <a:spLocks noChangeArrowheads="1"/>
          </p:cNvSpPr>
          <p:nvPr/>
        </p:nvSpPr>
        <p:spPr bwMode="auto">
          <a:xfrm>
            <a:off x="5148263" y="3357563"/>
            <a:ext cx="3384550" cy="1263650"/>
          </a:xfrm>
          <a:prstGeom prst="rect">
            <a:avLst/>
          </a:prstGeom>
          <a:solidFill>
            <a:schemeClr val="bg1"/>
          </a:solidFill>
          <a:ln w="76200">
            <a:solidFill>
              <a:srgbClr val="6633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>
                <a:solidFill>
                  <a:srgbClr val="663300"/>
                </a:solidFill>
              </a:rPr>
              <a:t>Троянская война – игра, жестокая,- причина трагедий.</a:t>
            </a:r>
          </a:p>
        </p:txBody>
      </p:sp>
      <p:sp>
        <p:nvSpPr>
          <p:cNvPr id="20490" name="Text Box 10"/>
          <p:cNvSpPr txBox="1">
            <a:spLocks noChangeArrowheads="1"/>
          </p:cNvSpPr>
          <p:nvPr/>
        </p:nvSpPr>
        <p:spPr bwMode="auto">
          <a:xfrm>
            <a:off x="4859338" y="5013325"/>
            <a:ext cx="3744912" cy="1628775"/>
          </a:xfrm>
          <a:prstGeom prst="rect">
            <a:avLst/>
          </a:prstGeom>
          <a:solidFill>
            <a:srgbClr val="E3F226"/>
          </a:solidFill>
          <a:ln w="76200">
            <a:solidFill>
              <a:srgbClr val="6633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/>
              <a:t>Освещение жизни богов, как и героев, в эпосе Гомера двойственно.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4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4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204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204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04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04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9" dur="500"/>
                                        <p:tgtEl>
                                          <p:spTgt spid="204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4" dur="500"/>
                                        <p:tgtEl>
                                          <p:spTgt spid="204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204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4" grpId="0" animBg="1"/>
      <p:bldP spid="20485" grpId="0" animBg="1"/>
      <p:bldP spid="20486" grpId="0" animBg="1"/>
      <p:bldP spid="20487" grpId="0" animBg="1"/>
      <p:bldP spid="20488" grpId="0" animBg="1"/>
      <p:bldP spid="20489" grpId="0" animBg="1"/>
      <p:bldP spid="20490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solidFill>
            <a:srgbClr val="E3F226"/>
          </a:solidFill>
          <a:ln w="38100">
            <a:solidFill>
              <a:srgbClr val="663300"/>
            </a:solidFill>
          </a:ln>
        </p:spPr>
        <p:txBody>
          <a:bodyPr/>
          <a:lstStyle/>
          <a:p>
            <a:r>
              <a:rPr lang="ru-RU" sz="4000">
                <a:solidFill>
                  <a:srgbClr val="800000"/>
                </a:solidFill>
              </a:rPr>
              <a:t>Гомер – это начало начал всей литературы.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1512" name="Text Box 8"/>
          <p:cNvSpPr txBox="1">
            <a:spLocks noChangeArrowheads="1"/>
          </p:cNvSpPr>
          <p:nvPr/>
        </p:nvSpPr>
        <p:spPr bwMode="auto">
          <a:xfrm>
            <a:off x="1979613" y="1557338"/>
            <a:ext cx="4392612" cy="533400"/>
          </a:xfrm>
          <a:prstGeom prst="rect">
            <a:avLst/>
          </a:prstGeom>
          <a:solidFill>
            <a:srgbClr val="E3F226"/>
          </a:solidFill>
          <a:ln w="76200">
            <a:solidFill>
              <a:srgbClr val="6633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 b="1" i="1"/>
              <a:t>ГОМЕРОВСКИЙ ЭПОС.</a:t>
            </a:r>
          </a:p>
        </p:txBody>
      </p:sp>
      <p:sp>
        <p:nvSpPr>
          <p:cNvPr id="21513" name="Line 9"/>
          <p:cNvSpPr>
            <a:spLocks noChangeShapeType="1"/>
          </p:cNvSpPr>
          <p:nvPr/>
        </p:nvSpPr>
        <p:spPr bwMode="auto">
          <a:xfrm flipH="1">
            <a:off x="1619250" y="2205038"/>
            <a:ext cx="504825" cy="647700"/>
          </a:xfrm>
          <a:prstGeom prst="line">
            <a:avLst/>
          </a:prstGeom>
          <a:noFill/>
          <a:ln w="76200">
            <a:solidFill>
              <a:srgbClr val="6633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21514" name="Text Box 10"/>
          <p:cNvSpPr txBox="1">
            <a:spLocks noChangeArrowheads="1"/>
          </p:cNvSpPr>
          <p:nvPr/>
        </p:nvSpPr>
        <p:spPr bwMode="auto">
          <a:xfrm>
            <a:off x="179388" y="3141663"/>
            <a:ext cx="2376487" cy="3089275"/>
          </a:xfrm>
          <a:prstGeom prst="rect">
            <a:avLst/>
          </a:prstGeom>
          <a:solidFill>
            <a:srgbClr val="E3F226"/>
          </a:solidFill>
          <a:ln w="76200">
            <a:solidFill>
              <a:srgbClr val="6633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/>
              <a:t>Источник произведений искусства: Пушкин. Гоголь. Толстой. Писатели мира.</a:t>
            </a:r>
          </a:p>
        </p:txBody>
      </p:sp>
      <p:sp>
        <p:nvSpPr>
          <p:cNvPr id="21515" name="Line 11"/>
          <p:cNvSpPr>
            <a:spLocks noChangeShapeType="1"/>
          </p:cNvSpPr>
          <p:nvPr/>
        </p:nvSpPr>
        <p:spPr bwMode="auto">
          <a:xfrm>
            <a:off x="3635375" y="2205038"/>
            <a:ext cx="0" cy="647700"/>
          </a:xfrm>
          <a:prstGeom prst="line">
            <a:avLst/>
          </a:prstGeom>
          <a:noFill/>
          <a:ln w="76200">
            <a:solidFill>
              <a:srgbClr val="6633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21516" name="Text Box 12"/>
          <p:cNvSpPr txBox="1">
            <a:spLocks noChangeArrowheads="1"/>
          </p:cNvSpPr>
          <p:nvPr/>
        </p:nvSpPr>
        <p:spPr bwMode="auto">
          <a:xfrm>
            <a:off x="2700338" y="3213100"/>
            <a:ext cx="1727200" cy="2359025"/>
          </a:xfrm>
          <a:prstGeom prst="rect">
            <a:avLst/>
          </a:prstGeom>
          <a:solidFill>
            <a:srgbClr val="E3F226"/>
          </a:solidFill>
          <a:ln w="76200">
            <a:solidFill>
              <a:srgbClr val="6633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/>
              <a:t>Греческие дети учились читать по «Илиаде».</a:t>
            </a:r>
          </a:p>
        </p:txBody>
      </p:sp>
      <p:sp>
        <p:nvSpPr>
          <p:cNvPr id="21517" name="Line 13"/>
          <p:cNvSpPr>
            <a:spLocks noChangeShapeType="1"/>
          </p:cNvSpPr>
          <p:nvPr/>
        </p:nvSpPr>
        <p:spPr bwMode="auto">
          <a:xfrm>
            <a:off x="4427538" y="2205038"/>
            <a:ext cx="1223962" cy="719137"/>
          </a:xfrm>
          <a:prstGeom prst="line">
            <a:avLst/>
          </a:prstGeom>
          <a:noFill/>
          <a:ln w="76200">
            <a:solidFill>
              <a:srgbClr val="6633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21518" name="Text Box 14"/>
          <p:cNvSpPr txBox="1">
            <a:spLocks noChangeArrowheads="1"/>
          </p:cNvSpPr>
          <p:nvPr/>
        </p:nvSpPr>
        <p:spPr bwMode="auto">
          <a:xfrm>
            <a:off x="4643438" y="3141663"/>
            <a:ext cx="2087562" cy="3089275"/>
          </a:xfrm>
          <a:prstGeom prst="rect">
            <a:avLst/>
          </a:prstGeom>
          <a:solidFill>
            <a:srgbClr val="E3F226"/>
          </a:solidFill>
          <a:ln w="76200">
            <a:solidFill>
              <a:srgbClr val="6633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/>
              <a:t>Эпизоды из «Илиады» и «Одиссеи» становятся сюжетами для греческих художников.</a:t>
            </a:r>
          </a:p>
        </p:txBody>
      </p:sp>
      <p:sp>
        <p:nvSpPr>
          <p:cNvPr id="21520" name="Line 16"/>
          <p:cNvSpPr>
            <a:spLocks noChangeShapeType="1"/>
          </p:cNvSpPr>
          <p:nvPr/>
        </p:nvSpPr>
        <p:spPr bwMode="auto">
          <a:xfrm>
            <a:off x="5435600" y="2205038"/>
            <a:ext cx="2089150" cy="863600"/>
          </a:xfrm>
          <a:prstGeom prst="line">
            <a:avLst/>
          </a:prstGeom>
          <a:noFill/>
          <a:ln w="76200">
            <a:solidFill>
              <a:srgbClr val="6633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21521" name="Text Box 17"/>
          <p:cNvSpPr txBox="1">
            <a:spLocks noChangeArrowheads="1"/>
          </p:cNvSpPr>
          <p:nvPr/>
        </p:nvSpPr>
        <p:spPr bwMode="auto">
          <a:xfrm>
            <a:off x="7091363" y="3213100"/>
            <a:ext cx="1873250" cy="2906713"/>
          </a:xfrm>
          <a:prstGeom prst="rect">
            <a:avLst/>
          </a:prstGeom>
          <a:solidFill>
            <a:srgbClr val="E3F226"/>
          </a:solidFill>
          <a:ln w="76200">
            <a:solidFill>
              <a:srgbClr val="6633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/>
              <a:t>Надёжный признак</a:t>
            </a:r>
          </a:p>
          <a:p>
            <a:pPr>
              <a:spcBef>
                <a:spcPct val="50000"/>
              </a:spcBef>
            </a:pPr>
            <a:r>
              <a:rPr lang="ru-RU" sz="2400"/>
              <a:t>здоровья всей человеческой культуры.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215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15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15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215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15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15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9" dur="500"/>
                                        <p:tgtEl>
                                          <p:spTgt spid="215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215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15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0" dur="500"/>
                                        <p:tgtEl>
                                          <p:spTgt spid="215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215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215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1" dur="500"/>
                                        <p:tgtEl>
                                          <p:spTgt spid="215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12" grpId="0" animBg="1"/>
      <p:bldP spid="21513" grpId="0" animBg="1"/>
      <p:bldP spid="21514" grpId="0" animBg="1"/>
      <p:bldP spid="21515" grpId="0" animBg="1"/>
      <p:bldP spid="21516" grpId="0" animBg="1"/>
      <p:bldP spid="21517" grpId="0" animBg="1"/>
      <p:bldP spid="21518" grpId="0" animBg="1"/>
      <p:bldP spid="21520" grpId="0" animBg="1"/>
      <p:bldP spid="21521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ln>
            <a:solidFill>
              <a:srgbClr val="663300"/>
            </a:solidFill>
          </a:ln>
        </p:spPr>
        <p:txBody>
          <a:bodyPr/>
          <a:lstStyle/>
          <a:p>
            <a:r>
              <a:rPr lang="ru-RU">
                <a:solidFill>
                  <a:srgbClr val="800000"/>
                </a:solidFill>
              </a:rPr>
              <a:t>Рефлексия.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ln>
            <a:solidFill>
              <a:srgbClr val="663300"/>
            </a:solidFill>
          </a:ln>
        </p:spPr>
        <p:txBody>
          <a:bodyPr/>
          <a:lstStyle/>
          <a:p>
            <a:pPr>
              <a:lnSpc>
                <a:spcPct val="90000"/>
              </a:lnSpc>
            </a:pPr>
            <a:r>
              <a:rPr lang="ru-RU" sz="2800">
                <a:solidFill>
                  <a:srgbClr val="800000"/>
                </a:solidFill>
              </a:rPr>
              <a:t>Сегодня я узнал…</a:t>
            </a:r>
          </a:p>
          <a:p>
            <a:pPr>
              <a:lnSpc>
                <a:spcPct val="90000"/>
              </a:lnSpc>
            </a:pPr>
            <a:r>
              <a:rPr lang="ru-RU" sz="2800">
                <a:solidFill>
                  <a:srgbClr val="800000"/>
                </a:solidFill>
              </a:rPr>
              <a:t>Было трудно…</a:t>
            </a:r>
          </a:p>
          <a:p>
            <a:pPr>
              <a:lnSpc>
                <a:spcPct val="90000"/>
              </a:lnSpc>
            </a:pPr>
            <a:r>
              <a:rPr lang="ru-RU" sz="2800">
                <a:solidFill>
                  <a:srgbClr val="800000"/>
                </a:solidFill>
              </a:rPr>
              <a:t>Я понял, что…</a:t>
            </a:r>
          </a:p>
          <a:p>
            <a:pPr>
              <a:lnSpc>
                <a:spcPct val="90000"/>
              </a:lnSpc>
            </a:pPr>
            <a:r>
              <a:rPr lang="ru-RU" sz="2800">
                <a:solidFill>
                  <a:srgbClr val="800000"/>
                </a:solidFill>
              </a:rPr>
              <a:t>Теперь я могу…</a:t>
            </a:r>
          </a:p>
          <a:p>
            <a:pPr>
              <a:lnSpc>
                <a:spcPct val="90000"/>
              </a:lnSpc>
            </a:pPr>
            <a:r>
              <a:rPr lang="ru-RU" sz="2800">
                <a:solidFill>
                  <a:srgbClr val="800000"/>
                </a:solidFill>
              </a:rPr>
              <a:t>Я приобрёл…</a:t>
            </a:r>
          </a:p>
          <a:p>
            <a:pPr>
              <a:lnSpc>
                <a:spcPct val="90000"/>
              </a:lnSpc>
            </a:pPr>
            <a:r>
              <a:rPr lang="ru-RU" sz="2800">
                <a:solidFill>
                  <a:srgbClr val="800000"/>
                </a:solidFill>
              </a:rPr>
              <a:t>Я научился…</a:t>
            </a:r>
          </a:p>
          <a:p>
            <a:pPr>
              <a:lnSpc>
                <a:spcPct val="90000"/>
              </a:lnSpc>
            </a:pPr>
            <a:r>
              <a:rPr lang="ru-RU" sz="2800">
                <a:solidFill>
                  <a:srgbClr val="800000"/>
                </a:solidFill>
              </a:rPr>
              <a:t>Урок для меня показался…</a:t>
            </a:r>
          </a:p>
          <a:p>
            <a:pPr>
              <a:lnSpc>
                <a:spcPct val="90000"/>
              </a:lnSpc>
            </a:pPr>
            <a:r>
              <a:rPr lang="ru-RU" sz="2800">
                <a:solidFill>
                  <a:srgbClr val="800000"/>
                </a:solidFill>
              </a:rPr>
              <a:t>Для меня было открытием то, что…</a:t>
            </a:r>
          </a:p>
          <a:p>
            <a:pPr>
              <a:lnSpc>
                <a:spcPct val="90000"/>
              </a:lnSpc>
            </a:pPr>
            <a:r>
              <a:rPr lang="ru-RU" sz="2800">
                <a:solidFill>
                  <a:srgbClr val="800000"/>
                </a:solidFill>
              </a:rPr>
              <a:t>Мне показалось важным…</a:t>
            </a:r>
          </a:p>
        </p:txBody>
      </p:sp>
      <p:pic>
        <p:nvPicPr>
          <p:cNvPr id="24581" name="Picture 5" descr="Картинка 179 из 154775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508625" y="1268413"/>
            <a:ext cx="3362325" cy="3667125"/>
          </a:xfrm>
          <a:prstGeom prst="rect">
            <a:avLst/>
          </a:prstGeom>
          <a:noFill/>
          <a:ln w="57150">
            <a:solidFill>
              <a:srgbClr val="663300"/>
            </a:solidFill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45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ln w="76200">
            <a:solidFill>
              <a:srgbClr val="663300"/>
            </a:solidFill>
          </a:ln>
        </p:spPr>
        <p:txBody>
          <a:bodyPr/>
          <a:lstStyle/>
          <a:p>
            <a:r>
              <a:rPr lang="ru-RU"/>
              <a:t>Использованные материалы.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/>
              <a:t>Коровина В.Я. Литература .6 класс.</a:t>
            </a:r>
          </a:p>
          <a:p>
            <a:r>
              <a:rPr lang="ru-RU"/>
              <a:t>Ресурсы Интернета.</a:t>
            </a:r>
          </a:p>
          <a:p>
            <a:r>
              <a:rPr lang="ru-RU"/>
              <a:t>Подготовила: Монгуш Е.М., учитель русского языка и литературы.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ln>
            <a:solidFill>
              <a:srgbClr val="663300"/>
            </a:solidFill>
          </a:ln>
        </p:spPr>
        <p:txBody>
          <a:bodyPr/>
          <a:lstStyle/>
          <a:p>
            <a:r>
              <a:rPr lang="ru-RU">
                <a:solidFill>
                  <a:srgbClr val="800000"/>
                </a:solidFill>
              </a:rPr>
              <a:t>Цель.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/>
              <a:t>Дать понятие о древнегреческом эпосе.</a:t>
            </a:r>
          </a:p>
          <a:p>
            <a:r>
              <a:rPr lang="ru-RU"/>
              <a:t>Познакомить с троянским циклом.</a:t>
            </a:r>
          </a:p>
          <a:p>
            <a:r>
              <a:rPr lang="ru-RU"/>
              <a:t>Учить составлять характеристику героя на основании его поступков.</a:t>
            </a:r>
          </a:p>
          <a:p>
            <a:r>
              <a:rPr lang="ru-RU"/>
              <a:t>Уметь проводить сравнительный анализ образов.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250825" y="333375"/>
            <a:ext cx="8435975" cy="1417638"/>
          </a:xfrm>
          <a:ln w="57150">
            <a:solidFill>
              <a:schemeClr val="folHlink"/>
            </a:solidFill>
          </a:ln>
        </p:spPr>
        <p:txBody>
          <a:bodyPr/>
          <a:lstStyle/>
          <a:p>
            <a:r>
              <a:rPr lang="ru-RU" sz="2800">
                <a:solidFill>
                  <a:schemeClr val="accent2"/>
                </a:solidFill>
              </a:rPr>
              <a:t>Античная – греческая и римская мифология явилась почвой для зарождения</a:t>
            </a:r>
            <a:r>
              <a:rPr lang="ru-RU" sz="4000">
                <a:solidFill>
                  <a:schemeClr val="accent2"/>
                </a:solidFill>
              </a:rPr>
              <a:t> </a:t>
            </a:r>
            <a:r>
              <a:rPr lang="ru-RU" sz="2800">
                <a:solidFill>
                  <a:schemeClr val="accent2"/>
                </a:solidFill>
              </a:rPr>
              <a:t>искусства</a:t>
            </a:r>
            <a:r>
              <a:rPr lang="ru-RU" sz="4000">
                <a:solidFill>
                  <a:schemeClr val="accent2"/>
                </a:solidFill>
              </a:rPr>
              <a:t> </a:t>
            </a:r>
            <a:r>
              <a:rPr lang="ru-RU" sz="2800">
                <a:solidFill>
                  <a:schemeClr val="accent2"/>
                </a:solidFill>
              </a:rPr>
              <a:t>и литературы Древней Греции Древнего мира.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916113"/>
            <a:ext cx="8229600" cy="4210050"/>
          </a:xfrm>
        </p:spPr>
        <p:txBody>
          <a:bodyPr/>
          <a:lstStyle/>
          <a:p>
            <a:endParaRPr lang="ru-RU"/>
          </a:p>
        </p:txBody>
      </p:sp>
      <p:pic>
        <p:nvPicPr>
          <p:cNvPr id="3077" name="Picture 5" descr="Картинка 3 из 39428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84213" y="2205038"/>
            <a:ext cx="3752850" cy="3810000"/>
          </a:xfrm>
          <a:prstGeom prst="rect">
            <a:avLst/>
          </a:prstGeom>
          <a:noFill/>
          <a:ln w="57150">
            <a:solidFill>
              <a:schemeClr val="folHlink"/>
            </a:solidFill>
            <a:miter lim="800000"/>
            <a:headEnd/>
            <a:tailEnd/>
          </a:ln>
        </p:spPr>
      </p:pic>
      <p:pic>
        <p:nvPicPr>
          <p:cNvPr id="3079" name="Picture 7" descr="Картинка 5 из 11073">
            <a:hlinkClick r:id="rId4"/>
          </p:cNvPr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003800" y="2205038"/>
            <a:ext cx="2571750" cy="3810000"/>
          </a:xfrm>
          <a:prstGeom prst="rect">
            <a:avLst/>
          </a:prstGeom>
          <a:noFill/>
          <a:ln w="57150">
            <a:solidFill>
              <a:schemeClr val="folHlink"/>
            </a:solidFill>
            <a:miter lim="800000"/>
            <a:headEnd/>
            <a:tailEnd/>
          </a:ln>
        </p:spPr>
      </p:pic>
      <p:sp>
        <p:nvSpPr>
          <p:cNvPr id="3081" name="WordArt 9"/>
          <p:cNvSpPr>
            <a:spLocks noChangeArrowheads="1" noChangeShapeType="1" noTextEdit="1"/>
          </p:cNvSpPr>
          <p:nvPr/>
        </p:nvSpPr>
        <p:spPr bwMode="auto">
          <a:xfrm rot="5400000">
            <a:off x="-1782763" y="4059238"/>
            <a:ext cx="4321175" cy="755650"/>
          </a:xfrm>
          <a:prstGeom prst="rect">
            <a:avLst/>
          </a:prstGeom>
        </p:spPr>
        <p:txBody>
          <a:bodyPr vert="wordArt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ru-RU" sz="3600" i="1" kern="10">
                <a:ln w="9525">
                  <a:solidFill>
                    <a:srgbClr val="800000"/>
                  </a:solidFill>
                  <a:round/>
                  <a:headEnd/>
                  <a:tailEnd/>
                </a:ln>
                <a:solidFill>
                  <a:srgbClr val="800000"/>
                </a:solidFill>
                <a:effectLst>
                  <a:outerShdw dist="35921" dir="2700000" algn="ctr" rotWithShape="0">
                    <a:srgbClr val="B2B2B2">
                      <a:alpha val="80000"/>
                    </a:srgbClr>
                  </a:outerShdw>
                </a:effectLst>
                <a:latin typeface="Arial"/>
                <a:cs typeface="Arial"/>
              </a:rPr>
              <a:t>мифы</a:t>
            </a:r>
          </a:p>
        </p:txBody>
      </p:sp>
      <p:sp>
        <p:nvSpPr>
          <p:cNvPr id="3083" name="WordArt 11"/>
          <p:cNvSpPr>
            <a:spLocks noChangeArrowheads="1" noChangeShapeType="1" noTextEdit="1"/>
          </p:cNvSpPr>
          <p:nvPr/>
        </p:nvSpPr>
        <p:spPr bwMode="auto">
          <a:xfrm rot="5400000">
            <a:off x="5333206" y="2983707"/>
            <a:ext cx="6583363" cy="615950"/>
          </a:xfrm>
          <a:prstGeom prst="rect">
            <a:avLst/>
          </a:prstGeom>
        </p:spPr>
        <p:txBody>
          <a:bodyPr vert="wordArtVert" wrap="none" fromWordArt="1">
            <a:prstTxWarp prst="textPlain">
              <a:avLst>
                <a:gd name="adj" fmla="val 50000"/>
              </a:avLst>
            </a:prstTxWarp>
            <a:scene3d>
              <a:camera prst="legacyPerspectiveFront">
                <a:rot lat="20639999" lon="20699999" rev="0"/>
              </a:camera>
              <a:lightRig rig="legacyNormal3" dir="l"/>
            </a:scene3d>
            <a:sp3d extrusionH="201600" prstMaterial="legacyPlastic">
              <a:extrusionClr>
                <a:srgbClr val="FF9966"/>
              </a:extrusionClr>
            </a:sp3d>
          </a:bodyPr>
          <a:lstStyle/>
          <a:p>
            <a:pPr algn="ctr" fontAlgn="auto"/>
            <a:r>
              <a:rPr lang="ru-RU" sz="3600" kern="10">
                <a:ln w="9525">
                  <a:round/>
                  <a:headEnd/>
                  <a:tailEnd/>
                </a:ln>
                <a:solidFill>
                  <a:srgbClr val="CC0000"/>
                </a:solidFill>
                <a:latin typeface="Arial"/>
                <a:cs typeface="Arial"/>
              </a:rPr>
              <a:t>источник вдохновения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0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0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0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0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0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0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4" grpId="0" animBg="1"/>
      <p:bldP spid="3081" grpId="0" animBg="1"/>
      <p:bldP spid="308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>
                <a:solidFill>
                  <a:srgbClr val="800000"/>
                </a:solidFill>
              </a:rPr>
              <a:t>Гомер. 8-7 век до н.э.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101" name="Picture 5" descr="Картинка 29 из 2477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059113" y="1628775"/>
            <a:ext cx="2066925" cy="4679950"/>
          </a:xfrm>
          <a:prstGeom prst="rect">
            <a:avLst/>
          </a:prstGeom>
          <a:noFill/>
          <a:ln w="57150">
            <a:solidFill>
              <a:schemeClr val="folHlink"/>
            </a:solidFill>
            <a:miter lim="800000"/>
            <a:headEnd/>
            <a:tailEnd/>
          </a:ln>
        </p:spPr>
      </p:pic>
      <p:pic>
        <p:nvPicPr>
          <p:cNvPr id="4105" name="Picture 9" descr="63758">
            <a:hlinkClick r:id="rId4"/>
          </p:cNvPr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50825" y="1628775"/>
            <a:ext cx="2449513" cy="4679950"/>
          </a:xfrm>
          <a:prstGeom prst="rect">
            <a:avLst/>
          </a:prstGeom>
          <a:noFill/>
          <a:ln w="57150">
            <a:solidFill>
              <a:schemeClr val="folHlink"/>
            </a:solidFill>
            <a:miter lim="800000"/>
            <a:headEnd/>
            <a:tailEnd/>
          </a:ln>
        </p:spPr>
      </p:pic>
      <p:sp>
        <p:nvSpPr>
          <p:cNvPr id="4106" name="Text Box 10"/>
          <p:cNvSpPr txBox="1">
            <a:spLocks noChangeArrowheads="1"/>
          </p:cNvSpPr>
          <p:nvPr/>
        </p:nvSpPr>
        <p:spPr bwMode="auto">
          <a:xfrm>
            <a:off x="5364163" y="2205038"/>
            <a:ext cx="3529012" cy="3805237"/>
          </a:xfrm>
          <a:prstGeom prst="rect">
            <a:avLst/>
          </a:prstGeom>
          <a:solidFill>
            <a:srgbClr val="E3F226"/>
          </a:solidFill>
          <a:ln w="57150">
            <a:solidFill>
              <a:schemeClr val="folHlink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200" b="1" i="1">
                <a:solidFill>
                  <a:srgbClr val="800000"/>
                </a:solidFill>
              </a:rPr>
              <a:t>Поэмы «Илиада». «Одиссея».</a:t>
            </a:r>
          </a:p>
          <a:p>
            <a:pPr>
              <a:spcBef>
                <a:spcPct val="50000"/>
              </a:spcBef>
            </a:pPr>
            <a:r>
              <a:rPr lang="ru-RU" sz="3200" b="1" i="1">
                <a:solidFill>
                  <a:srgbClr val="800000"/>
                </a:solidFill>
              </a:rPr>
              <a:t>Переводы на русский язык: Н.И. Гнедич, В.А.Жуковский.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>
                <a:solidFill>
                  <a:srgbClr val="663300"/>
                </a:solidFill>
              </a:rPr>
              <a:t>О Гомере известно мало.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1268413"/>
            <a:ext cx="8229600" cy="5400675"/>
          </a:xfrm>
          <a:ln>
            <a:solidFill>
              <a:schemeClr val="folHlink"/>
            </a:solidFill>
          </a:ln>
        </p:spPr>
        <p:txBody>
          <a:bodyPr/>
          <a:lstStyle/>
          <a:p>
            <a:pPr>
              <a:lnSpc>
                <a:spcPct val="80000"/>
              </a:lnSpc>
            </a:pPr>
            <a:r>
              <a:rPr lang="ru-RU" sz="2400">
                <a:solidFill>
                  <a:srgbClr val="800000"/>
                </a:solidFill>
              </a:rPr>
              <a:t>Судя по языку его поэм, Гомер -выходец из ионического поселения. </a:t>
            </a:r>
          </a:p>
          <a:p>
            <a:pPr>
              <a:lnSpc>
                <a:spcPct val="80000"/>
              </a:lnSpc>
            </a:pPr>
            <a:r>
              <a:rPr lang="ru-RU" sz="2400">
                <a:solidFill>
                  <a:srgbClr val="800000"/>
                </a:solidFill>
              </a:rPr>
              <a:t>За честь называться родиной Гомера спорили, по преданию, семь городов.</a:t>
            </a:r>
          </a:p>
          <a:p>
            <a:pPr>
              <a:lnSpc>
                <a:spcPct val="80000"/>
              </a:lnSpc>
            </a:pPr>
            <a:r>
              <a:rPr lang="ru-RU" sz="2400">
                <a:solidFill>
                  <a:srgbClr val="800000"/>
                </a:solidFill>
              </a:rPr>
              <a:t> Античные хронографы расходятся и в датах жизни Гомера: некоторые считают его современником Троянской войны (начало XII в. до н. э.), но Геродот полагал, что Гомер жил в середине IX в. до н. э. </a:t>
            </a:r>
          </a:p>
          <a:p>
            <a:pPr>
              <a:lnSpc>
                <a:spcPct val="80000"/>
              </a:lnSpc>
            </a:pPr>
            <a:r>
              <a:rPr lang="ru-RU" sz="2400">
                <a:solidFill>
                  <a:srgbClr val="800000"/>
                </a:solidFill>
              </a:rPr>
              <a:t>Современные учёные склонны относить его деятельность к VIII или даже VII в. до н. э., указывая в качестве основного места его пребывания Хиос или какой-либо другой регион Ионии на побережье Малой Азии.</a:t>
            </a:r>
          </a:p>
          <a:p>
            <a:pPr>
              <a:lnSpc>
                <a:spcPct val="80000"/>
              </a:lnSpc>
            </a:pPr>
            <a:r>
              <a:rPr lang="ru-RU" sz="2400">
                <a:solidFill>
                  <a:srgbClr val="800000"/>
                </a:solidFill>
              </a:rPr>
              <a:t>Легенды рисуют Гомера слепым странствующим певцом – </a:t>
            </a:r>
            <a:r>
              <a:rPr lang="ru-RU" sz="2400" u="sng">
                <a:solidFill>
                  <a:srgbClr val="800000"/>
                </a:solidFill>
              </a:rPr>
              <a:t>аэдом.</a:t>
            </a:r>
          </a:p>
          <a:p>
            <a:pPr>
              <a:lnSpc>
                <a:spcPct val="80000"/>
              </a:lnSpc>
            </a:pPr>
            <a:r>
              <a:rPr lang="ru-RU" sz="2400">
                <a:solidFill>
                  <a:srgbClr val="800000"/>
                </a:solidFill>
              </a:rPr>
              <a:t> </a:t>
            </a:r>
            <a:r>
              <a:rPr lang="ru-RU" sz="2400" u="sng">
                <a:solidFill>
                  <a:srgbClr val="800000"/>
                </a:solidFill>
              </a:rPr>
              <a:t>Аэды</a:t>
            </a:r>
            <a:r>
              <a:rPr lang="ru-RU" sz="2400">
                <a:solidFill>
                  <a:srgbClr val="800000"/>
                </a:solidFill>
              </a:rPr>
              <a:t> слагали героические песни и исполняли их под аккомпанемент лиры.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2000"/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0" dur="2000"/>
                                        <p:tgtEl>
                                          <p:spTgt spid="5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>
                <a:solidFill>
                  <a:srgbClr val="663300"/>
                </a:solidFill>
              </a:rPr>
              <a:t>Сюжетная основа поэм.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6149" name="Picture 5" descr="Картинка 2 из 12222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84213" y="1628775"/>
            <a:ext cx="5076825" cy="4422775"/>
          </a:xfrm>
          <a:prstGeom prst="rect">
            <a:avLst/>
          </a:prstGeom>
          <a:noFill/>
          <a:ln w="57150">
            <a:solidFill>
              <a:schemeClr val="folHlink"/>
            </a:solidFill>
            <a:miter lim="800000"/>
            <a:headEnd/>
            <a:tailEnd/>
          </a:ln>
        </p:spPr>
      </p:pic>
      <p:sp>
        <p:nvSpPr>
          <p:cNvPr id="6150" name="Text Box 6"/>
          <p:cNvSpPr txBox="1">
            <a:spLocks noChangeArrowheads="1"/>
          </p:cNvSpPr>
          <p:nvPr/>
        </p:nvSpPr>
        <p:spPr bwMode="auto">
          <a:xfrm>
            <a:off x="5867400" y="1341438"/>
            <a:ext cx="3097213" cy="860425"/>
          </a:xfrm>
          <a:prstGeom prst="rect">
            <a:avLst/>
          </a:prstGeom>
          <a:noFill/>
          <a:ln w="38100">
            <a:solidFill>
              <a:schemeClr val="folHlink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>
                <a:solidFill>
                  <a:srgbClr val="663300"/>
                </a:solidFill>
              </a:rPr>
              <a:t>Какое событие изображено?</a:t>
            </a:r>
          </a:p>
        </p:txBody>
      </p:sp>
      <p:sp>
        <p:nvSpPr>
          <p:cNvPr id="6154" name="WordArt 10"/>
          <p:cNvSpPr>
            <a:spLocks noChangeArrowheads="1" noChangeShapeType="1" noTextEdit="1"/>
          </p:cNvSpPr>
          <p:nvPr/>
        </p:nvSpPr>
        <p:spPr bwMode="auto">
          <a:xfrm rot="5400000">
            <a:off x="-2628900" y="2997201"/>
            <a:ext cx="6480175" cy="863600"/>
          </a:xfrm>
          <a:prstGeom prst="rect">
            <a:avLst/>
          </a:prstGeom>
        </p:spPr>
        <p:txBody>
          <a:bodyPr vert="wordArt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ru-RU" sz="3600" i="1" kern="10">
                <a:ln w="9525">
                  <a:solidFill>
                    <a:srgbClr val="800000"/>
                  </a:solidFill>
                  <a:round/>
                  <a:headEnd/>
                  <a:tailEnd/>
                </a:ln>
                <a:solidFill>
                  <a:srgbClr val="800000"/>
                </a:solidFill>
                <a:effectLst>
                  <a:outerShdw dist="35921" dir="2700000" algn="ctr" rotWithShape="0">
                    <a:srgbClr val="B2B2B2">
                      <a:alpha val="80000"/>
                    </a:srgbClr>
                  </a:outerShdw>
                </a:effectLst>
                <a:latin typeface="Arial"/>
                <a:cs typeface="Arial"/>
              </a:rPr>
              <a:t>Троянская война</a:t>
            </a:r>
          </a:p>
        </p:txBody>
      </p:sp>
      <p:sp>
        <p:nvSpPr>
          <p:cNvPr id="6155" name="Text Box 11"/>
          <p:cNvSpPr txBox="1">
            <a:spLocks noChangeArrowheads="1"/>
          </p:cNvSpPr>
          <p:nvPr/>
        </p:nvSpPr>
        <p:spPr bwMode="auto">
          <a:xfrm>
            <a:off x="6227763" y="2781300"/>
            <a:ext cx="2447925" cy="2339975"/>
          </a:xfrm>
          <a:prstGeom prst="rect">
            <a:avLst/>
          </a:prstGeom>
          <a:solidFill>
            <a:srgbClr val="E3F226"/>
          </a:solidFill>
          <a:ln w="57150">
            <a:solidFill>
              <a:schemeClr val="folHlink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>
                <a:solidFill>
                  <a:srgbClr val="663300"/>
                </a:solidFill>
              </a:rPr>
              <a:t>Что вам известно об этом историческом событии? Расскажите.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1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1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61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5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ln w="38100">
            <a:solidFill>
              <a:schemeClr val="folHlink"/>
            </a:solidFill>
          </a:ln>
        </p:spPr>
        <p:txBody>
          <a:bodyPr/>
          <a:lstStyle/>
          <a:p>
            <a:r>
              <a:rPr lang="ru-RU" sz="2800"/>
              <a:t>Описываемые события относятся к 1200 году (за 500 лет до жизни Гомера).</a:t>
            </a:r>
          </a:p>
        </p:txBody>
      </p:sp>
      <p:sp>
        <p:nvSpPr>
          <p:cNvPr id="7173" name="WordArt 5"/>
          <p:cNvSpPr>
            <a:spLocks noChangeArrowheads="1" noChangeShapeType="1" noTextEdit="1"/>
          </p:cNvSpPr>
          <p:nvPr/>
        </p:nvSpPr>
        <p:spPr bwMode="auto">
          <a:xfrm rot="5400000">
            <a:off x="-2196306" y="3572669"/>
            <a:ext cx="5543550" cy="649288"/>
          </a:xfrm>
          <a:prstGeom prst="rect">
            <a:avLst/>
          </a:prstGeom>
        </p:spPr>
        <p:txBody>
          <a:bodyPr vert="wordArtVert" wrap="none" fromWordArt="1">
            <a:prstTxWarp prst="textPlain">
              <a:avLst>
                <a:gd name="adj" fmla="val 50000"/>
              </a:avLst>
            </a:prstTxWarp>
            <a:scene3d>
              <a:camera prst="legacyPerspectiveFront">
                <a:rot lat="20639999" lon="20699999" rev="0"/>
              </a:camera>
              <a:lightRig rig="legacyNormal3" dir="l"/>
            </a:scene3d>
            <a:sp3d extrusionH="201600" prstMaterial="legacyPlastic">
              <a:extrusionClr>
                <a:srgbClr val="FF9966"/>
              </a:extrusionClr>
            </a:sp3d>
          </a:bodyPr>
          <a:lstStyle/>
          <a:p>
            <a:pPr algn="ctr" fontAlgn="auto"/>
            <a:r>
              <a:rPr lang="ru-RU" sz="3600" kern="10">
                <a:ln w="9525">
                  <a:round/>
                  <a:headEnd/>
                  <a:tailEnd/>
                </a:ln>
                <a:solidFill>
                  <a:srgbClr val="CC0000"/>
                </a:solidFill>
                <a:latin typeface="Arial"/>
                <a:cs typeface="Arial"/>
              </a:rPr>
              <a:t>Проверим</a:t>
            </a:r>
          </a:p>
        </p:txBody>
      </p:sp>
      <p:graphicFrame>
        <p:nvGraphicFramePr>
          <p:cNvPr id="7204" name="Group 36"/>
          <p:cNvGraphicFramePr>
            <a:graphicFrameLocks noGrp="1"/>
          </p:cNvGraphicFramePr>
          <p:nvPr>
            <p:ph idx="1"/>
          </p:nvPr>
        </p:nvGraphicFramePr>
        <p:xfrm>
          <a:off x="1187450" y="1557338"/>
          <a:ext cx="7956550" cy="4824412"/>
        </p:xfrm>
        <a:graphic>
          <a:graphicData uri="http://schemas.openxmlformats.org/drawingml/2006/table">
            <a:tbl>
              <a:tblPr/>
              <a:tblGrid>
                <a:gridCol w="3744913"/>
                <a:gridCol w="4211637"/>
              </a:tblGrid>
              <a:tr h="11985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810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1811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4636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7193" name="Text Box 25"/>
          <p:cNvSpPr txBox="1">
            <a:spLocks noChangeArrowheads="1"/>
          </p:cNvSpPr>
          <p:nvPr/>
        </p:nvSpPr>
        <p:spPr bwMode="auto">
          <a:xfrm>
            <a:off x="1258888" y="1700213"/>
            <a:ext cx="360045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/>
              <a:t>Какие народы воевали в Троянской войне?</a:t>
            </a:r>
          </a:p>
        </p:txBody>
      </p:sp>
      <p:sp>
        <p:nvSpPr>
          <p:cNvPr id="7194" name="Text Box 26"/>
          <p:cNvSpPr txBox="1">
            <a:spLocks noChangeArrowheads="1"/>
          </p:cNvSpPr>
          <p:nvPr/>
        </p:nvSpPr>
        <p:spPr bwMode="auto">
          <a:xfrm>
            <a:off x="5003800" y="1773238"/>
            <a:ext cx="3313113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>
                <a:solidFill>
                  <a:srgbClr val="663300"/>
                </a:solidFill>
              </a:rPr>
              <a:t>Народы Древней Греции и Азии.</a:t>
            </a:r>
          </a:p>
        </p:txBody>
      </p:sp>
      <p:sp>
        <p:nvSpPr>
          <p:cNvPr id="7195" name="Text Box 27"/>
          <p:cNvSpPr txBox="1">
            <a:spLocks noChangeArrowheads="1"/>
          </p:cNvSpPr>
          <p:nvPr/>
        </p:nvSpPr>
        <p:spPr bwMode="auto">
          <a:xfrm>
            <a:off x="1331913" y="2781300"/>
            <a:ext cx="3455987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/>
              <a:t>Победители этой войны?</a:t>
            </a:r>
          </a:p>
        </p:txBody>
      </p:sp>
      <p:sp>
        <p:nvSpPr>
          <p:cNvPr id="7196" name="Text Box 28"/>
          <p:cNvSpPr txBox="1">
            <a:spLocks noChangeArrowheads="1"/>
          </p:cNvSpPr>
          <p:nvPr/>
        </p:nvSpPr>
        <p:spPr bwMode="auto">
          <a:xfrm>
            <a:off x="5076825" y="2852738"/>
            <a:ext cx="30972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>
                <a:solidFill>
                  <a:srgbClr val="663300"/>
                </a:solidFill>
              </a:rPr>
              <a:t>Греки.</a:t>
            </a:r>
          </a:p>
        </p:txBody>
      </p:sp>
      <p:sp>
        <p:nvSpPr>
          <p:cNvPr id="7199" name="Text Box 31"/>
          <p:cNvSpPr txBox="1">
            <a:spLocks noChangeArrowheads="1"/>
          </p:cNvSpPr>
          <p:nvPr/>
        </p:nvSpPr>
        <p:spPr bwMode="auto">
          <a:xfrm>
            <a:off x="1403350" y="3933825"/>
            <a:ext cx="3240088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/>
              <a:t>Какой город разграбили греки?</a:t>
            </a:r>
          </a:p>
        </p:txBody>
      </p:sp>
      <p:sp>
        <p:nvSpPr>
          <p:cNvPr id="7201" name="Text Box 33"/>
          <p:cNvSpPr txBox="1">
            <a:spLocks noChangeArrowheads="1"/>
          </p:cNvSpPr>
          <p:nvPr/>
        </p:nvSpPr>
        <p:spPr bwMode="auto">
          <a:xfrm>
            <a:off x="5148263" y="3933825"/>
            <a:ext cx="208756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>
                <a:solidFill>
                  <a:srgbClr val="663300"/>
                </a:solidFill>
              </a:rPr>
              <a:t>Трою</a:t>
            </a:r>
            <a:r>
              <a:rPr lang="ru-RU">
                <a:solidFill>
                  <a:srgbClr val="663300"/>
                </a:solidFill>
              </a:rPr>
              <a:t>.</a:t>
            </a:r>
          </a:p>
        </p:txBody>
      </p:sp>
      <p:sp>
        <p:nvSpPr>
          <p:cNvPr id="7202" name="Text Box 34"/>
          <p:cNvSpPr txBox="1">
            <a:spLocks noChangeArrowheads="1"/>
          </p:cNvSpPr>
          <p:nvPr/>
        </p:nvSpPr>
        <p:spPr bwMode="auto">
          <a:xfrm>
            <a:off x="1403350" y="5300663"/>
            <a:ext cx="316865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/>
              <a:t>Значение Троянской войны?</a:t>
            </a:r>
          </a:p>
        </p:txBody>
      </p:sp>
      <p:sp>
        <p:nvSpPr>
          <p:cNvPr id="7203" name="Text Box 35"/>
          <p:cNvSpPr txBox="1">
            <a:spLocks noChangeArrowheads="1"/>
          </p:cNvSpPr>
          <p:nvPr/>
        </p:nvSpPr>
        <p:spPr bwMode="auto">
          <a:xfrm>
            <a:off x="4932363" y="4868863"/>
            <a:ext cx="3960812" cy="155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>
                <a:solidFill>
                  <a:srgbClr val="663300"/>
                </a:solidFill>
              </a:rPr>
              <a:t>Значение в истории и мифологии преувеличено ( решалась судьба людей и богов).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1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1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7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8" dur="2000"/>
                                        <p:tgtEl>
                                          <p:spTgt spid="71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500"/>
                                        <p:tgtEl>
                                          <p:spTgt spid="7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8" dur="2000"/>
                                        <p:tgtEl>
                                          <p:spTgt spid="7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3" dur="500"/>
                                        <p:tgtEl>
                                          <p:spTgt spid="7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8" dur="2000"/>
                                        <p:tgtEl>
                                          <p:spTgt spid="71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3" dur="500"/>
                                        <p:tgtEl>
                                          <p:spTgt spid="72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8" dur="2000"/>
                                        <p:tgtEl>
                                          <p:spTgt spid="72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3" dur="500"/>
                                        <p:tgtEl>
                                          <p:spTgt spid="72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0" grpId="0" animBg="1"/>
      <p:bldP spid="7173" grpId="0" animBg="1"/>
      <p:bldP spid="7193" grpId="0"/>
      <p:bldP spid="7194" grpId="0"/>
      <p:bldP spid="7195" grpId="0"/>
      <p:bldP spid="7196" grpId="0"/>
      <p:bldP spid="7199" grpId="0"/>
      <p:bldP spid="7201" grpId="0"/>
      <p:bldP spid="7202" grpId="0"/>
      <p:bldP spid="720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ln>
            <a:solidFill>
              <a:schemeClr val="folHlink"/>
            </a:solidFill>
          </a:ln>
        </p:spPr>
        <p:txBody>
          <a:bodyPr/>
          <a:lstStyle/>
          <a:p>
            <a:r>
              <a:rPr lang="ru-RU">
                <a:solidFill>
                  <a:srgbClr val="663300"/>
                </a:solidFill>
              </a:rPr>
              <a:t>Причина войны?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9221" name="Picture 5" descr="Картинка 9 из 155776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84213" y="1628775"/>
            <a:ext cx="2533650" cy="4457700"/>
          </a:xfrm>
          <a:prstGeom prst="rect">
            <a:avLst/>
          </a:prstGeom>
          <a:noFill/>
          <a:ln w="57150">
            <a:solidFill>
              <a:schemeClr val="folHlink"/>
            </a:solidFill>
            <a:miter lim="800000"/>
            <a:headEnd/>
            <a:tailEnd/>
          </a:ln>
        </p:spPr>
      </p:pic>
      <p:sp>
        <p:nvSpPr>
          <p:cNvPr id="9222" name="AutoShape 6"/>
          <p:cNvSpPr>
            <a:spLocks noChangeArrowheads="1"/>
          </p:cNvSpPr>
          <p:nvPr/>
        </p:nvSpPr>
        <p:spPr bwMode="auto">
          <a:xfrm>
            <a:off x="2700338" y="5805488"/>
            <a:ext cx="2592387" cy="719137"/>
          </a:xfrm>
          <a:custGeom>
            <a:avLst/>
            <a:gdLst>
              <a:gd name="G0" fmla="+- 9257 0 0"/>
              <a:gd name="G1" fmla="+- 18514 0 0"/>
              <a:gd name="G2" fmla="+- 7200 0 0"/>
              <a:gd name="G3" fmla="*/ 9257 1 2"/>
              <a:gd name="G4" fmla="+- G3 10800 0"/>
              <a:gd name="G5" fmla="+- 21600 9257 18514"/>
              <a:gd name="G6" fmla="+- 18514 7200 0"/>
              <a:gd name="G7" fmla="*/ G6 1 2"/>
              <a:gd name="G8" fmla="*/ 18514 2 1"/>
              <a:gd name="G9" fmla="+- G8 0 21600"/>
              <a:gd name="G10" fmla="*/ 21600 G0 G1"/>
              <a:gd name="G11" fmla="*/ 21600 G4 G1"/>
              <a:gd name="G12" fmla="*/ 21600 G5 G1"/>
              <a:gd name="G13" fmla="*/ 21600 G7 G1"/>
              <a:gd name="G14" fmla="*/ 18514 1 2"/>
              <a:gd name="G15" fmla="+- G5 0 G4"/>
              <a:gd name="G16" fmla="+- G0 0 G4"/>
              <a:gd name="G17" fmla="*/ G2 G15 G16"/>
              <a:gd name="T0" fmla="*/ 15429 w 21600"/>
              <a:gd name="T1" fmla="*/ 0 h 21600"/>
              <a:gd name="T2" fmla="*/ 9257 w 21600"/>
              <a:gd name="T3" fmla="*/ 7200 h 21600"/>
              <a:gd name="T4" fmla="*/ 0 w 21600"/>
              <a:gd name="T5" fmla="*/ 18001 h 21600"/>
              <a:gd name="T6" fmla="*/ 9257 w 21600"/>
              <a:gd name="T7" fmla="*/ 21600 h 21600"/>
              <a:gd name="T8" fmla="*/ 18514 w 21600"/>
              <a:gd name="T9" fmla="*/ 15000 h 21600"/>
              <a:gd name="T10" fmla="*/ 21600 w 21600"/>
              <a:gd name="T11" fmla="*/ 7200 h 21600"/>
              <a:gd name="T12" fmla="*/ 17694720 60000 65536"/>
              <a:gd name="T13" fmla="*/ 11796480 60000 65536"/>
              <a:gd name="T14" fmla="*/ 11796480 60000 65536"/>
              <a:gd name="T15" fmla="*/ 5898240 60000 65536"/>
              <a:gd name="T16" fmla="*/ 0 60000 65536"/>
              <a:gd name="T17" fmla="*/ 0 60000 65536"/>
              <a:gd name="T18" fmla="*/ 0 w 21600"/>
              <a:gd name="T19" fmla="*/ G12 h 21600"/>
              <a:gd name="T20" fmla="*/ G1 w 21600"/>
              <a:gd name="T21" fmla="*/ 21600 h 21600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21600" h="21600">
                <a:moveTo>
                  <a:pt x="15429" y="0"/>
                </a:moveTo>
                <a:lnTo>
                  <a:pt x="9257" y="7200"/>
                </a:lnTo>
                <a:lnTo>
                  <a:pt x="12343" y="7200"/>
                </a:lnTo>
                <a:lnTo>
                  <a:pt x="12343" y="14400"/>
                </a:lnTo>
                <a:lnTo>
                  <a:pt x="0" y="14400"/>
                </a:lnTo>
                <a:lnTo>
                  <a:pt x="0" y="21600"/>
                </a:lnTo>
                <a:lnTo>
                  <a:pt x="18514" y="21600"/>
                </a:lnTo>
                <a:lnTo>
                  <a:pt x="18514" y="7200"/>
                </a:lnTo>
                <a:lnTo>
                  <a:pt x="21600" y="7200"/>
                </a:lnTo>
                <a:close/>
              </a:path>
            </a:pathLst>
          </a:custGeom>
          <a:solidFill>
            <a:schemeClr val="accent1"/>
          </a:solidFill>
          <a:ln w="76200">
            <a:solidFill>
              <a:srgbClr val="6633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9224" name="WordArt 8"/>
          <p:cNvSpPr>
            <a:spLocks noChangeArrowheads="1" noChangeShapeType="1" noTextEdit="1"/>
          </p:cNvSpPr>
          <p:nvPr/>
        </p:nvSpPr>
        <p:spPr bwMode="auto">
          <a:xfrm rot="5400000">
            <a:off x="-2088355" y="3609181"/>
            <a:ext cx="5040312" cy="504825"/>
          </a:xfrm>
          <a:prstGeom prst="rect">
            <a:avLst/>
          </a:prstGeom>
        </p:spPr>
        <p:txBody>
          <a:bodyPr vert="wordArt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ru-RU" sz="3600" i="1" kern="10">
                <a:ln w="9525">
                  <a:solidFill>
                    <a:srgbClr val="800000"/>
                  </a:solidFill>
                  <a:round/>
                  <a:headEnd/>
                  <a:tailEnd/>
                </a:ln>
                <a:solidFill>
                  <a:srgbClr val="800000"/>
                </a:solidFill>
                <a:effectLst>
                  <a:outerShdw dist="35921" dir="2700000" algn="ctr" rotWithShape="0">
                    <a:srgbClr val="B2B2B2">
                      <a:alpha val="80000"/>
                    </a:srgbClr>
                  </a:outerShdw>
                </a:effectLst>
                <a:latin typeface="Arial"/>
                <a:cs typeface="Arial"/>
              </a:rPr>
              <a:t>Зевс</a:t>
            </a:r>
          </a:p>
        </p:txBody>
      </p:sp>
      <p:sp>
        <p:nvSpPr>
          <p:cNvPr id="9226" name="AutoShape 10"/>
          <p:cNvSpPr>
            <a:spLocks noChangeArrowheads="1"/>
          </p:cNvSpPr>
          <p:nvPr/>
        </p:nvSpPr>
        <p:spPr bwMode="auto">
          <a:xfrm>
            <a:off x="3492500" y="1268413"/>
            <a:ext cx="5472113" cy="4321175"/>
          </a:xfrm>
          <a:prstGeom prst="foldedCorner">
            <a:avLst>
              <a:gd name="adj" fmla="val 12500"/>
            </a:avLst>
          </a:prstGeom>
          <a:solidFill>
            <a:srgbClr val="CC9900"/>
          </a:solidFill>
          <a:ln w="57150">
            <a:solidFill>
              <a:srgbClr val="6633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2400" i="1"/>
              <a:t>Сократить число людей на земле,</a:t>
            </a:r>
          </a:p>
          <a:p>
            <a:pPr algn="ctr"/>
            <a:r>
              <a:rPr lang="ru-RU" sz="2400" i="1"/>
              <a:t>наказав их за то, что они оказались</a:t>
            </a:r>
          </a:p>
          <a:p>
            <a:pPr algn="ctr"/>
            <a:r>
              <a:rPr lang="ru-RU" sz="2400" i="1"/>
              <a:t>нравственно порочными.</a:t>
            </a:r>
          </a:p>
          <a:p>
            <a:pPr algn="ctr"/>
            <a:r>
              <a:rPr lang="ru-RU" sz="2400" i="1"/>
              <a:t>Исполняя волю Зевса,</a:t>
            </a:r>
          </a:p>
          <a:p>
            <a:pPr algn="ctr"/>
            <a:r>
              <a:rPr lang="ru-RU" sz="2400" i="1"/>
              <a:t> люди истребляют друг друга.</a:t>
            </a:r>
          </a:p>
          <a:p>
            <a:pPr algn="ctr"/>
            <a:r>
              <a:rPr lang="ru-RU" sz="2400" i="1"/>
              <a:t>Им помогают или мешают боги.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2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2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9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92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2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4" dur="500"/>
                                        <p:tgtEl>
                                          <p:spTgt spid="92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2" grpId="0" animBg="1"/>
      <p:bldP spid="9224" grpId="0" animBg="1"/>
      <p:bldP spid="922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77875"/>
          </a:xfrm>
          <a:ln w="57150">
            <a:solidFill>
              <a:srgbClr val="663300"/>
            </a:solidFill>
          </a:ln>
        </p:spPr>
        <p:txBody>
          <a:bodyPr/>
          <a:lstStyle/>
          <a:p>
            <a:r>
              <a:rPr lang="ru-RU" sz="4000">
                <a:solidFill>
                  <a:srgbClr val="663300"/>
                </a:solidFill>
              </a:rPr>
              <a:t>Сюжет поэм.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45" name="Picture 5" descr="Картинка 18 из 87243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71550" y="1341438"/>
            <a:ext cx="2676525" cy="4602162"/>
          </a:xfrm>
          <a:prstGeom prst="rect">
            <a:avLst/>
          </a:prstGeom>
          <a:noFill/>
          <a:ln w="57150">
            <a:solidFill>
              <a:srgbClr val="800000"/>
            </a:solidFill>
            <a:miter lim="800000"/>
            <a:headEnd/>
            <a:tailEnd/>
          </a:ln>
        </p:spPr>
      </p:pic>
      <p:pic>
        <p:nvPicPr>
          <p:cNvPr id="10247" name="Picture 7" descr="Картинка 26 из 153525">
            <a:hlinkClick r:id="rId4"/>
          </p:cNvPr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156325" y="1268413"/>
            <a:ext cx="2114550" cy="4608512"/>
          </a:xfrm>
          <a:prstGeom prst="rect">
            <a:avLst/>
          </a:prstGeom>
          <a:noFill/>
          <a:ln w="57150">
            <a:solidFill>
              <a:srgbClr val="800000"/>
            </a:solidFill>
            <a:miter lim="800000"/>
            <a:headEnd/>
            <a:tailEnd/>
          </a:ln>
        </p:spPr>
      </p:pic>
      <p:sp>
        <p:nvSpPr>
          <p:cNvPr id="10248" name="Text Box 8"/>
          <p:cNvSpPr txBox="1">
            <a:spLocks noChangeArrowheads="1"/>
          </p:cNvSpPr>
          <p:nvPr/>
        </p:nvSpPr>
        <p:spPr bwMode="auto">
          <a:xfrm>
            <a:off x="1979613" y="6381750"/>
            <a:ext cx="18002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ru-RU"/>
          </a:p>
        </p:txBody>
      </p:sp>
      <p:sp>
        <p:nvSpPr>
          <p:cNvPr id="10249" name="WordArt 9"/>
          <p:cNvSpPr>
            <a:spLocks noChangeArrowheads="1" noChangeShapeType="1" noTextEdit="1"/>
          </p:cNvSpPr>
          <p:nvPr/>
        </p:nvSpPr>
        <p:spPr bwMode="auto">
          <a:xfrm rot="5400000">
            <a:off x="-2016918" y="3609181"/>
            <a:ext cx="5111750" cy="576263"/>
          </a:xfrm>
          <a:prstGeom prst="rect">
            <a:avLst/>
          </a:prstGeom>
        </p:spPr>
        <p:txBody>
          <a:bodyPr vert="wordArt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ru-RU" sz="3600" i="1" kern="10">
                <a:ln w="9525">
                  <a:solidFill>
                    <a:srgbClr val="800000"/>
                  </a:solidFill>
                  <a:round/>
                  <a:headEnd/>
                  <a:tailEnd/>
                </a:ln>
                <a:solidFill>
                  <a:srgbClr val="800000"/>
                </a:solidFill>
                <a:effectLst>
                  <a:outerShdw dist="35921" dir="2700000" algn="ctr" rotWithShape="0">
                    <a:srgbClr val="B2B2B2">
                      <a:alpha val="80000"/>
                    </a:srgbClr>
                  </a:outerShdw>
                </a:effectLst>
                <a:latin typeface="Arial"/>
                <a:cs typeface="Arial"/>
              </a:rPr>
              <a:t>Ахилл</a:t>
            </a:r>
          </a:p>
        </p:txBody>
      </p:sp>
      <p:sp>
        <p:nvSpPr>
          <p:cNvPr id="10251" name="WordArt 11"/>
          <p:cNvSpPr>
            <a:spLocks noChangeArrowheads="1" noChangeShapeType="1" noTextEdit="1"/>
          </p:cNvSpPr>
          <p:nvPr/>
        </p:nvSpPr>
        <p:spPr bwMode="auto">
          <a:xfrm rot="5400000">
            <a:off x="6067425" y="3373438"/>
            <a:ext cx="4968875" cy="615950"/>
          </a:xfrm>
          <a:prstGeom prst="rect">
            <a:avLst/>
          </a:prstGeom>
        </p:spPr>
        <p:txBody>
          <a:bodyPr vert="wordArt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ru-RU" sz="3600" i="1" kern="10">
                <a:ln w="9525">
                  <a:solidFill>
                    <a:srgbClr val="800000"/>
                  </a:solidFill>
                  <a:round/>
                  <a:headEnd/>
                  <a:tailEnd/>
                </a:ln>
                <a:solidFill>
                  <a:srgbClr val="800000"/>
                </a:solidFill>
                <a:effectLst>
                  <a:outerShdw dist="35921" dir="2700000" algn="ctr" rotWithShape="0">
                    <a:srgbClr val="B2B2B2">
                      <a:alpha val="80000"/>
                    </a:srgbClr>
                  </a:outerShdw>
                </a:effectLst>
                <a:latin typeface="Arial"/>
                <a:cs typeface="Arial"/>
              </a:rPr>
              <a:t>Одиссей</a:t>
            </a:r>
          </a:p>
        </p:txBody>
      </p:sp>
      <p:sp>
        <p:nvSpPr>
          <p:cNvPr id="10252" name="Text Box 12"/>
          <p:cNvSpPr txBox="1">
            <a:spLocks noChangeArrowheads="1"/>
          </p:cNvSpPr>
          <p:nvPr/>
        </p:nvSpPr>
        <p:spPr bwMode="auto">
          <a:xfrm>
            <a:off x="3779838" y="1341438"/>
            <a:ext cx="2160587" cy="2705100"/>
          </a:xfrm>
          <a:prstGeom prst="rect">
            <a:avLst/>
          </a:prstGeom>
          <a:noFill/>
          <a:ln w="57150">
            <a:solidFill>
              <a:srgbClr val="6633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>
                <a:solidFill>
                  <a:srgbClr val="800000"/>
                </a:solidFill>
              </a:rPr>
              <a:t>Герои  оскорблены</a:t>
            </a:r>
            <a:r>
              <a:rPr lang="ru-RU" sz="2400"/>
              <a:t>:</a:t>
            </a:r>
          </a:p>
          <a:p>
            <a:pPr>
              <a:spcBef>
                <a:spcPct val="50000"/>
              </a:spcBef>
            </a:pPr>
            <a:r>
              <a:rPr lang="ru-RU" sz="2400">
                <a:solidFill>
                  <a:srgbClr val="800000"/>
                </a:solidFill>
              </a:rPr>
              <a:t>честь и достоинство ущемлены.</a:t>
            </a:r>
          </a:p>
          <a:p>
            <a:pPr>
              <a:spcBef>
                <a:spcPct val="50000"/>
              </a:spcBef>
            </a:pPr>
            <a:endParaRPr lang="ru-RU" sz="2400">
              <a:solidFill>
                <a:srgbClr val="800000"/>
              </a:solidFill>
            </a:endParaRPr>
          </a:p>
        </p:txBody>
      </p:sp>
      <p:sp>
        <p:nvSpPr>
          <p:cNvPr id="10253" name="Text Box 13"/>
          <p:cNvSpPr txBox="1">
            <a:spLocks noChangeArrowheads="1"/>
          </p:cNvSpPr>
          <p:nvPr/>
        </p:nvSpPr>
        <p:spPr bwMode="auto">
          <a:xfrm>
            <a:off x="827088" y="6165850"/>
            <a:ext cx="3671887" cy="514350"/>
          </a:xfrm>
          <a:prstGeom prst="rect">
            <a:avLst/>
          </a:prstGeom>
          <a:noFill/>
          <a:ln w="57150">
            <a:solidFill>
              <a:srgbClr val="6633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>
                <a:solidFill>
                  <a:srgbClr val="800000"/>
                </a:solidFill>
              </a:rPr>
              <a:t>Хотят отнять Брисеиду</a:t>
            </a:r>
          </a:p>
        </p:txBody>
      </p:sp>
      <p:sp>
        <p:nvSpPr>
          <p:cNvPr id="10254" name="Text Box 14"/>
          <p:cNvSpPr txBox="1">
            <a:spLocks noChangeArrowheads="1"/>
          </p:cNvSpPr>
          <p:nvPr/>
        </p:nvSpPr>
        <p:spPr bwMode="auto">
          <a:xfrm>
            <a:off x="4859338" y="6165850"/>
            <a:ext cx="3924300" cy="514350"/>
          </a:xfrm>
          <a:prstGeom prst="rect">
            <a:avLst/>
          </a:prstGeom>
          <a:noFill/>
          <a:ln w="57150">
            <a:solidFill>
              <a:srgbClr val="6633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>
                <a:solidFill>
                  <a:srgbClr val="800000"/>
                </a:solidFill>
              </a:rPr>
              <a:t>Верную жену Пенелопу</a:t>
            </a:r>
          </a:p>
        </p:txBody>
      </p:sp>
      <p:sp>
        <p:nvSpPr>
          <p:cNvPr id="10255" name="Line 15"/>
          <p:cNvSpPr>
            <a:spLocks noChangeShapeType="1"/>
          </p:cNvSpPr>
          <p:nvPr/>
        </p:nvSpPr>
        <p:spPr bwMode="auto">
          <a:xfrm>
            <a:off x="4716463" y="4149725"/>
            <a:ext cx="0" cy="574675"/>
          </a:xfrm>
          <a:prstGeom prst="line">
            <a:avLst/>
          </a:prstGeom>
          <a:noFill/>
          <a:ln w="76200">
            <a:solidFill>
              <a:srgbClr val="6633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0256" name="Oval 16"/>
          <p:cNvSpPr>
            <a:spLocks noChangeArrowheads="1"/>
          </p:cNvSpPr>
          <p:nvPr/>
        </p:nvSpPr>
        <p:spPr bwMode="auto">
          <a:xfrm>
            <a:off x="3779838" y="4941888"/>
            <a:ext cx="2232025" cy="1079500"/>
          </a:xfrm>
          <a:prstGeom prst="ellipse">
            <a:avLst/>
          </a:prstGeom>
          <a:solidFill>
            <a:schemeClr val="accent1"/>
          </a:solidFill>
          <a:ln w="57150">
            <a:solidFill>
              <a:srgbClr val="6633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2400" b="1">
                <a:solidFill>
                  <a:srgbClr val="800000"/>
                </a:solidFill>
              </a:rPr>
              <a:t>Месть</a:t>
            </a:r>
          </a:p>
          <a:p>
            <a:pPr algn="ctr"/>
            <a:r>
              <a:rPr lang="ru-RU" sz="2400" b="1">
                <a:solidFill>
                  <a:srgbClr val="800000"/>
                </a:solidFill>
              </a:rPr>
              <a:t>обидчикам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102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02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2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8" dur="500"/>
                                        <p:tgtEl>
                                          <p:spTgt spid="102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02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02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102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102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9" dur="500"/>
                                        <p:tgtEl>
                                          <p:spTgt spid="102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02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02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0" dur="500"/>
                                        <p:tgtEl>
                                          <p:spTgt spid="102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9" grpId="0" animBg="1"/>
      <p:bldP spid="10251" grpId="0" animBg="1"/>
      <p:bldP spid="10252" grpId="0" animBg="1"/>
      <p:bldP spid="10253" grpId="0" animBg="1"/>
      <p:bldP spid="10254" grpId="0" animBg="1"/>
      <p:bldP spid="10255" grpId="0" animBg="1"/>
      <p:bldP spid="10256" grpId="0" animBg="1"/>
    </p:bldLst>
  </p:timing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298</TotalTime>
  <Words>759</Words>
  <Application>Microsoft Office PowerPoint</Application>
  <PresentationFormat>On-screen Show (4:3)</PresentationFormat>
  <Paragraphs>114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9" baseType="lpstr">
      <vt:lpstr>Arial</vt:lpstr>
      <vt:lpstr>Оформление по умолчанию</vt:lpstr>
      <vt:lpstr> Произведения зарубежных писателей.  Гомер и его поэмы «Илиада» и «Одиссея». </vt:lpstr>
      <vt:lpstr>Цель.</vt:lpstr>
      <vt:lpstr>Античная – греческая и римская мифология явилась почвой для зарождения искусства и литературы Древней Греции Древнего мира.</vt:lpstr>
      <vt:lpstr>Гомер. 8-7 век до н.э.</vt:lpstr>
      <vt:lpstr>О Гомере известно мало.</vt:lpstr>
      <vt:lpstr>Сюжетная основа поэм.</vt:lpstr>
      <vt:lpstr>Описываемые события относятся к 1200 году (за 500 лет до жизни Гомера).</vt:lpstr>
      <vt:lpstr>Причина войны?</vt:lpstr>
      <vt:lpstr>Сюжет поэм.</vt:lpstr>
      <vt:lpstr>Достояние героя – его бессмертная вечная заслуга.</vt:lpstr>
      <vt:lpstr>Почему  в Ахилле соединяются противоположные начала – божественное и человеческое?</vt:lpstr>
      <vt:lpstr>Одиссей соткан из противоречий. Как вы понимаете это выражение?</vt:lpstr>
      <vt:lpstr>Slide 13</vt:lpstr>
      <vt:lpstr>В чём  отличие богов – олимпийцев  от людей?</vt:lpstr>
      <vt:lpstr>Гомер – это начало начал всей литературы.</vt:lpstr>
      <vt:lpstr>Рефлексия.</vt:lpstr>
      <vt:lpstr>Использованные материалы.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Монгуш Владимир</dc:creator>
  <cp:lastModifiedBy>Windows User</cp:lastModifiedBy>
  <cp:revision>6</cp:revision>
  <dcterms:created xsi:type="dcterms:W3CDTF">2012-04-30T08:48:01Z</dcterms:created>
  <dcterms:modified xsi:type="dcterms:W3CDTF">2016-09-27T18:41:14Z</dcterms:modified>
</cp:coreProperties>
</file>