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1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7086600" y="6248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810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209800" y="62484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524000" y="1905000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2"/>
          </p:nvPr>
        </p:nvSpPr>
        <p:spPr>
          <a:xfrm>
            <a:off x="5105400" y="1905000"/>
            <a:ext cx="3429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 rot="5400000">
            <a:off x="4743450" y="2228850"/>
            <a:ext cx="58293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 rot="5400000">
            <a:off x="1162050" y="552450"/>
            <a:ext cx="58293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 rot="5400000">
            <a:off x="2971800" y="457200"/>
            <a:ext cx="4114800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🞆"/>
              <a:defRPr sz="3200"/>
            </a:lvl1pPr>
            <a:lvl2pPr marL="914400" lvl="1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1905000" y="1219200"/>
            <a:ext cx="0" cy="2057400"/>
          </a:xfrm>
          <a:prstGeom prst="straightConnector1">
            <a:avLst/>
          </a:prstGeom>
          <a:noFill/>
          <a:ln w="34925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" name="Google Shape;7;p1"/>
          <p:cNvSpPr/>
          <p:nvPr/>
        </p:nvSpPr>
        <p:spPr>
          <a:xfrm>
            <a:off x="163512" y="2103437"/>
            <a:ext cx="347662" cy="34766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739775" y="2105025"/>
            <a:ext cx="349250" cy="3476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1317625" y="2105025"/>
            <a:ext cx="347662" cy="3476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🞆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086600" y="6248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810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209800" y="62484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🞆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  <p:cxnSp>
        <p:nvCxnSpPr>
          <p:cNvPr id="27" name="Google Shape;27;p3"/>
          <p:cNvCxnSpPr/>
          <p:nvPr/>
        </p:nvCxnSpPr>
        <p:spPr>
          <a:xfrm rot="10800000">
            <a:off x="1371600" y="304800"/>
            <a:ext cx="0" cy="1295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" name="Google Shape;28;p3"/>
          <p:cNvSpPr/>
          <p:nvPr/>
        </p:nvSpPr>
        <p:spPr>
          <a:xfrm>
            <a:off x="152400" y="838200"/>
            <a:ext cx="228600" cy="22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2133600" y="1512887"/>
            <a:ext cx="6118225" cy="135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Былина «Садко»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304800" y="373380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pic>
        <p:nvPicPr>
          <p:cNvPr id="100" name="Google Shape;100;p14" descr="14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2819400"/>
            <a:ext cx="4267200" cy="385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419600" y="381000"/>
            <a:ext cx="4495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🞆"/>
            </a:pPr>
            <a:r>
              <a:rPr lang="en-US" sz="3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Былина «Садко» - одна из жемчужин русских народных былин новгородского цикла. Ее главной темой является красочное описание торговой купеческой жизни Новгорода и фантастических странствий купца-гусляра по морским пучинам. </a:t>
            </a:r>
            <a:endParaRPr/>
          </a:p>
        </p:txBody>
      </p:sp>
      <p:pic>
        <p:nvPicPr>
          <p:cNvPr id="107" name="Google Shape;107;p15" descr="sadko-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52600"/>
            <a:ext cx="3683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4267200" y="1676400"/>
            <a:ext cx="4648200" cy="7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"/>
              <a:buFont typeface="Noto Sans Symbols"/>
              <a:buChar char="🞆"/>
            </a:pPr>
            <a:r>
              <a:rPr lang="en-US" sz="2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 версии историков, первой основой древней  былины о Садко была песня о новгородском купце, которого звали Содко Сотынець. Он был упомянут в Новгородской летописи 1167 года как строитель Борисоглебской церкви в Новгороде. Примечательно то, что прототипы главных персонажей - Садко-гусляра и морского царя, встречаются в эпических повествованиях разных народов – греческих, финских, эстонских, киргизских и старофранцузских сказаниях. </a:t>
            </a:r>
            <a:endParaRPr/>
          </a:p>
        </p:txBody>
      </p:sp>
      <p:pic>
        <p:nvPicPr>
          <p:cNvPr id="114" name="Google Shape;114;p16" descr="sadko-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76400"/>
            <a:ext cx="3914775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152400" y="3048000"/>
            <a:ext cx="8763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Char char="🞆"/>
            </a:pPr>
            <a:r>
              <a:rPr lang="en-US" sz="2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Действие происходит в богатом и процветающем Новгороде. Молодой певец-гусляр Садко ублажает своим сладкогласным пением многочисленных новгородских купцов. На одном из пиров, поняв, что его никто не слушает, опечаленный певец идет на берег Ильмень-озера. Излив душу в прекрасной, но при этом преисполненной печали песне, Садко взволновал своим пением морского царя, который отблагодарил гусляра возможностью обрести богатство. Выиграв спор у трех купцов, о том, что в Ильмень-озере водится рыба с золотыми перьями, Садко становится богатым человеком и в течение двенадцати лет многократно приумножает свое имущество.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Char char="🞆"/>
            </a:pPr>
            <a:r>
              <a:rPr lang="en-US" sz="2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21" name="Google Shape;121;p17" descr="24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14312"/>
            <a:ext cx="6400800" cy="25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57200" y="3124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"/>
              <a:buFont typeface="Noto Sans Symbols"/>
              <a:buChar char="🞆"/>
            </a:pPr>
            <a:r>
              <a:rPr lang="en-US" sz="2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Однажды пускается Садко-купец в дальнее торговое путешествие, нагрузив тридцать кораблей несметными богатствами. Внезапно разыгравшаяся сильная буря вынуждает Садко к попыткам задобрить морского царя, но жребий показывает – морскому властелину не нужны богатства, ему нужен сладкоголосый певец-гусляр. Ублажал Садко своей игрой с утра до вечера царя и всю его свиту, ему сулили несметные богатства, но мечты о своем любимый Новгороде оказались сильнее дьявольского соблазна подводного мира. Благодаря любви к морской красавице Чернавушке и помощи известного святого Николы Чудотворца( Можайского), садко возвращается в свой родной город, устраивает пир и строит церковь во имя спасшего его святого.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70"/>
              <a:buFont typeface="Noto Sans Symbols"/>
              <a:buChar char="🞆"/>
            </a:pPr>
            <a:r>
              <a:rPr lang="en-US" sz="2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28" name="Google Shape;128;p18" descr="SADKO-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228600"/>
            <a:ext cx="6019800" cy="253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Вывод: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3810000" y="1219200"/>
            <a:ext cx="48768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70"/>
              <a:buNone/>
            </a:pPr>
            <a:r>
              <a:rPr lang="en-US" sz="21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Былина «Садко» - уникальный памятник русской культуры, в котором выражена вся историко-патриотическая сущность образа странствующего певца-гусляра, победившего как купцов, так и соблазнительные искушения фантастической подводной жизни. Святость образа родного Новгорода – вот что оказывается выше всего для Садко - патриота и христианина. Былина представляет собой особую историческую ценность – в ней с большой правдивостью показана бытовая жизнь новгородцев во всех ее проявлениях.</a:t>
            </a:r>
            <a:endParaRPr/>
          </a:p>
          <a:p>
            <a:pPr marL="342900" lvl="0" indent="-249555" algn="l" rtl="0">
              <a:spcBef>
                <a:spcPts val="420"/>
              </a:spcBef>
              <a:spcAft>
                <a:spcPts val="0"/>
              </a:spcAft>
              <a:buSzPts val="1470"/>
              <a:buNone/>
            </a:pPr>
            <a:endParaRPr sz="21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9" descr="02lab5vph1221915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05000"/>
            <a:ext cx="319405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42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 !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955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3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0" descr="9484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771650"/>
            <a:ext cx="6667500" cy="50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_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PresentationFormat>Экран (4:3)</PresentationFormat>
  <Paragraphs>10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1_Эхо</vt:lpstr>
      <vt:lpstr>Эхо</vt:lpstr>
      <vt:lpstr>Былина «Садко»</vt:lpstr>
      <vt:lpstr>Слайд 2</vt:lpstr>
      <vt:lpstr>Слайд 3</vt:lpstr>
      <vt:lpstr>Слайд 4</vt:lpstr>
      <vt:lpstr>Слайд 5</vt:lpstr>
      <vt:lpstr>Вывод: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Былина «Садко»</dc:title>
  <cp:lastModifiedBy>Valera</cp:lastModifiedBy>
  <cp:revision>1</cp:revision>
  <dcterms:modified xsi:type="dcterms:W3CDTF">2024-01-23T23:49:32Z</dcterms:modified>
</cp:coreProperties>
</file>