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9" r:id="rId12"/>
    <p:sldId id="263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E931250-4680-4FC3-B33A-506168A44FF8}" type="datetimeFigureOut">
              <a:rPr lang="ru-RU" smtClean="0"/>
              <a:pPr/>
              <a:t>15.06.2020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DCD77A-3012-4C3E-A9C3-DDFF6D629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714356"/>
            <a:ext cx="7772400" cy="4786346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  <a:t>ОГЭ-9</a:t>
            </a:r>
            <a:br>
              <a:rPr lang="ru-RU" sz="72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>Как писать</a:t>
            </a: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>с</a:t>
            </a: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>жатое</a:t>
            </a: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>и</a:t>
            </a:r>
            <a:r>
              <a:rPr lang="ru-RU" sz="7200" dirty="0" smtClean="0">
                <a:solidFill>
                  <a:srgbClr val="C00000"/>
                </a:solidFill>
                <a:latin typeface="Arial Black" pitchFamily="34" charset="0"/>
              </a:rPr>
              <a:t>зложение</a:t>
            </a:r>
            <a:endParaRPr lang="ru-RU" sz="72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Замена предложения или его части указательным местоимением.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Почему так часто менял он свои профессии? Какая сила толкала его </a:t>
            </a:r>
            <a:r>
              <a:rPr lang="ru-RU" b="1" i="1" dirty="0" smtClean="0">
                <a:solidFill>
                  <a:srgbClr val="C00000"/>
                </a:solidFill>
              </a:rPr>
              <a:t>натягивать брезентовую робу, надевать каску и мчаться на пожарных лошадях?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Почему </a:t>
            </a:r>
            <a:r>
              <a:rPr lang="ru-RU" b="1" dirty="0" smtClean="0">
                <a:solidFill>
                  <a:srgbClr val="002060"/>
                </a:solidFill>
              </a:rPr>
              <a:t>так часто менял он свои профессии? Какая сила толкала его делать </a:t>
            </a:r>
            <a:r>
              <a:rPr lang="ru-RU" b="1" i="1" dirty="0" smtClean="0">
                <a:solidFill>
                  <a:srgbClr val="C00000"/>
                </a:solidFill>
              </a:rPr>
              <a:t>это</a:t>
            </a:r>
            <a:r>
              <a:rPr lang="ru-RU" b="1" i="1" dirty="0" smtClean="0">
                <a:solidFill>
                  <a:srgbClr val="002060"/>
                </a:solidFill>
              </a:rPr>
              <a:t>?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Замена предложения или его части определительным или отрицательным местоимением, наречием с обобщающим значением.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Какая сила толкала его </a:t>
            </a:r>
            <a:r>
              <a:rPr lang="ru-RU" b="1" i="1" dirty="0" smtClean="0">
                <a:solidFill>
                  <a:srgbClr val="C00000"/>
                </a:solidFill>
              </a:rPr>
              <a:t>натягивать брезентовую робу, надевать каску и мчаться на пожарных лошадях?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Что заставляло его заниматься </a:t>
            </a:r>
            <a:r>
              <a:rPr lang="ru-RU" b="1" i="1" dirty="0" smtClean="0">
                <a:solidFill>
                  <a:srgbClr val="C00000"/>
                </a:solidFill>
              </a:rPr>
              <a:t>другими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профессиями? ИЛИ: Что заставляло его осваивать так </a:t>
            </a:r>
            <a:r>
              <a:rPr lang="ru-RU" b="1" i="1" dirty="0" smtClean="0">
                <a:solidFill>
                  <a:srgbClr val="C00000"/>
                </a:solidFill>
              </a:rPr>
              <a:t>много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профессий?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Замена сложноподчинённого предложения простым.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Когда Александр Иванович решил поступить в рыболовецкую артель</a:t>
            </a:r>
            <a:r>
              <a:rPr lang="ru-RU" b="1" i="1" dirty="0" smtClean="0">
                <a:solidFill>
                  <a:srgbClr val="002060"/>
                </a:solidFill>
              </a:rPr>
              <a:t>, </a:t>
            </a:r>
            <a:r>
              <a:rPr lang="ru-RU" b="1" dirty="0" smtClean="0">
                <a:solidFill>
                  <a:srgbClr val="002060"/>
                </a:solidFill>
              </a:rPr>
              <a:t>ему  устроили экзамен...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При поступлении в рыболовецкую артель </a:t>
            </a:r>
            <a:r>
              <a:rPr lang="ru-RU" b="1" dirty="0" smtClean="0">
                <a:solidFill>
                  <a:srgbClr val="002060"/>
                </a:solidFill>
              </a:rPr>
              <a:t>ему устроили экзамен...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4400" b="1" u="dbl" dirty="0" smtClean="0">
                <a:solidFill>
                  <a:srgbClr val="C00000"/>
                </a:solidFill>
                <a:latin typeface="Arial Black" pitchFamily="34" charset="0"/>
              </a:rPr>
              <a:t>Исключения</a:t>
            </a:r>
          </a:p>
          <a:p>
            <a:pPr>
              <a:buNone/>
            </a:pPr>
            <a:endParaRPr lang="ru-RU" sz="44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Исключение отдельных членов предложения.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Ведь профессия оставляет на человеке свой отпечаток, </a:t>
            </a:r>
            <a:r>
              <a:rPr lang="ru-RU" b="1" i="1" dirty="0" smtClean="0">
                <a:solidFill>
                  <a:srgbClr val="C00000"/>
                </a:solidFill>
              </a:rPr>
              <a:t>придаёт ему своеобразие</a:t>
            </a:r>
            <a:r>
              <a:rPr lang="ru-RU" b="1" i="1" dirty="0" smtClean="0">
                <a:solidFill>
                  <a:srgbClr val="002060"/>
                </a:solidFill>
              </a:rPr>
              <a:t>, </a:t>
            </a:r>
            <a:r>
              <a:rPr lang="ru-RU" b="1" dirty="0" smtClean="0">
                <a:solidFill>
                  <a:srgbClr val="002060"/>
                </a:solidFill>
              </a:rPr>
              <a:t>делает одного непохожим на другого.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Ведь профессия оставляет на человеке свой отпечаток, делает одного непохожим на другого.</a:t>
            </a:r>
          </a:p>
          <a:p>
            <a:pPr lvl="0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Исключение повторов.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Всё было </a:t>
            </a:r>
            <a:r>
              <a:rPr lang="ru-RU" b="1" i="1" dirty="0" smtClean="0">
                <a:solidFill>
                  <a:srgbClr val="C00000"/>
                </a:solidFill>
              </a:rPr>
              <a:t>значительно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проще: он был очень </a:t>
            </a:r>
            <a:r>
              <a:rPr lang="ru-RU" b="1" i="1" dirty="0" smtClean="0">
                <a:solidFill>
                  <a:srgbClr val="C00000"/>
                </a:solidFill>
              </a:rPr>
              <a:t>любопытным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и любознательным человеком.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Всё было проще: он был очень любознательным человеком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71480"/>
            <a:ext cx="8183880" cy="418795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Исключение фрагмента предложения, имеющего менее существенное значение.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Иногда Куприн вдруг прерывал работу, </a:t>
            </a:r>
            <a:r>
              <a:rPr lang="ru-RU" b="1" i="1" dirty="0" smtClean="0">
                <a:solidFill>
                  <a:srgbClr val="C00000"/>
                </a:solidFill>
              </a:rPr>
              <a:t>бросал на половине</a:t>
            </a:r>
            <a:r>
              <a:rPr lang="ru-RU" b="1" i="1" dirty="0" smtClean="0">
                <a:solidFill>
                  <a:srgbClr val="002060"/>
                </a:solidFill>
              </a:rPr>
              <a:t>, </a:t>
            </a:r>
            <a:r>
              <a:rPr lang="ru-RU" b="1" dirty="0" smtClean="0">
                <a:solidFill>
                  <a:srgbClr val="002060"/>
                </a:solidFill>
              </a:rPr>
              <a:t>если убеждался, что не даются ему точные слова.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Иногда Куприн вдруг прерывал работу, если убеждался, что не даются ему точные слова.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1335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400" b="1" u="dbl" dirty="0" smtClean="0">
                <a:solidFill>
                  <a:srgbClr val="C00000"/>
                </a:solidFill>
                <a:latin typeface="Arial Black" pitchFamily="34" charset="0"/>
              </a:rPr>
              <a:t>Слияния</a:t>
            </a:r>
          </a:p>
          <a:p>
            <a:pPr>
              <a:buNone/>
            </a:pPr>
            <a:endParaRPr lang="ru-RU" sz="38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•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Образование сложного предложения путём слияния двух простых, повествующих об одном и том же.</a:t>
            </a:r>
          </a:p>
          <a:p>
            <a:pPr>
              <a:buNone/>
            </a:pPr>
            <a:endParaRPr lang="ru-RU" sz="36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sz="3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Какая сила толкала его натягивать брезентовую робу, надевать каску и мчаться на пожарных лошадях? </a:t>
            </a:r>
            <a:r>
              <a:rPr lang="ru-RU" sz="3600" b="1" i="1" dirty="0" smtClean="0">
                <a:solidFill>
                  <a:srgbClr val="C00000"/>
                </a:solidFill>
              </a:rPr>
              <a:t>Что заставляло его сутками, до ломоты в руках,</a:t>
            </a: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разгружать баржи с арбузами, кирпичом, цементом?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Какая сила толкала его натягивать брезентовую робу, надевать каску и мчаться на пожарных лошадях, разгружать баржи с арбузами, кирпичом, цементом?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 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    </a:t>
            </a:r>
            <a:r>
              <a:rPr lang="ru-RU" sz="3600" b="1" u="sng" dirty="0" smtClean="0">
                <a:solidFill>
                  <a:srgbClr val="002060"/>
                </a:solidFill>
              </a:rPr>
              <a:t>Сокращая текст, учащимся необходимо помнить, что предложения должны быть связаны между собой по смыслу и грамматически.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530352"/>
            <a:ext cx="7643866" cy="597048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       </a:t>
            </a:r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Исходный текст состоит из 3 абзацев (около 140 слов). Работа над изложением длится не более 1 ч.</a:t>
            </a:r>
          </a:p>
          <a:p>
            <a:pPr algn="just">
              <a:buNone/>
            </a:pPr>
            <a:r>
              <a:rPr lang="ru-RU" sz="3600" dirty="0" smtClean="0"/>
              <a:t>      Сжатое изложение рассматривается как </a:t>
            </a:r>
            <a:r>
              <a:rPr lang="ru-RU" sz="3600" b="1" dirty="0" smtClean="0">
                <a:solidFill>
                  <a:srgbClr val="002060"/>
                </a:solidFill>
              </a:rPr>
              <a:t>письменный пересказ текста, основу которого составляет </a:t>
            </a:r>
            <a:r>
              <a:rPr lang="ru-RU" sz="3600" b="1" u="sng" dirty="0" smtClean="0">
                <a:solidFill>
                  <a:srgbClr val="002060"/>
                </a:solidFill>
              </a:rPr>
              <a:t>воспроизведение только основного содержания.</a:t>
            </a:r>
            <a:r>
              <a:rPr lang="ru-RU" sz="3600" u="sng" dirty="0" smtClean="0">
                <a:solidFill>
                  <a:srgbClr val="002060"/>
                </a:solidFill>
              </a:rPr>
              <a:t> 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785794"/>
            <a:ext cx="8183880" cy="55721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>
                <a:solidFill>
                  <a:srgbClr val="002060"/>
                </a:solidFill>
              </a:rPr>
              <a:t>      </a:t>
            </a:r>
            <a:r>
              <a:rPr lang="ru-RU" sz="3100" b="1" dirty="0" smtClean="0">
                <a:solidFill>
                  <a:srgbClr val="002060"/>
                </a:solidFill>
              </a:rPr>
              <a:t>Независимо от того, какие способы выбирает учащийся для выделения основного содержания текста, предъявленного для прослушивания, сжатое изложение, на наш взгляд, должно отвечать следующим </a:t>
            </a:r>
            <a:r>
              <a:rPr lang="ru-RU" sz="3100" b="1" dirty="0" smtClean="0">
                <a:solidFill>
                  <a:srgbClr val="C00000"/>
                </a:solidFill>
              </a:rPr>
              <a:t>методическим требованиям: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•</a:t>
            </a:r>
            <a:r>
              <a:rPr lang="ru-RU" sz="3100" b="1" dirty="0" smtClean="0"/>
              <a:t>    </a:t>
            </a:r>
            <a:r>
              <a:rPr lang="ru-RU" sz="3100" b="1" dirty="0" smtClean="0">
                <a:solidFill>
                  <a:srgbClr val="002060"/>
                </a:solidFill>
              </a:rPr>
              <a:t>сохранение последовательности в развитии событий;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•    наличие предложений, выражающих мысль, общую для каждой смысловой части;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•    установление смысловой и грамматической связи между предложениями;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•    использование уместных, точных и лаконичных языковых средств обобщённой передачи содержания.</a:t>
            </a:r>
          </a:p>
          <a:p>
            <a:endParaRPr lang="ru-RU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    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Методика работы с текстом изложения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     Текст изложения дан на </a:t>
            </a:r>
            <a:r>
              <a:rPr lang="ru-RU" dirty="0" err="1" smtClean="0">
                <a:solidFill>
                  <a:srgbClr val="002060"/>
                </a:solidFill>
                <a:latin typeface="Arial Black" pitchFamily="34" charset="0"/>
              </a:rPr>
              <a:t>аудионосителе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ru-RU" u="sng" dirty="0" smtClean="0">
                <a:solidFill>
                  <a:srgbClr val="C00000"/>
                </a:solidFill>
                <a:latin typeface="Arial Black" pitchFamily="34" charset="0"/>
              </a:rPr>
              <a:t>читается 2 раза 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(с перерывом в 2 - 3 мин.) 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       </a:t>
            </a:r>
            <a:r>
              <a:rPr lang="ru-RU" u="sng" dirty="0" smtClean="0">
                <a:solidFill>
                  <a:srgbClr val="002060"/>
                </a:solidFill>
                <a:latin typeface="Arial Black" pitchFamily="34" charset="0"/>
              </a:rPr>
              <a:t>При первом прочтении надо </a:t>
            </a:r>
            <a:r>
              <a:rPr lang="ru-RU" u="sng" dirty="0" smtClean="0">
                <a:solidFill>
                  <a:srgbClr val="C00000"/>
                </a:solidFill>
                <a:latin typeface="Arial Black" pitchFamily="34" charset="0"/>
              </a:rPr>
              <a:t>определить начало каждого абзаца</a:t>
            </a:r>
            <a:r>
              <a:rPr lang="ru-RU" u="sng" dirty="0" smtClean="0">
                <a:solidFill>
                  <a:srgbClr val="002060"/>
                </a:solidFill>
                <a:latin typeface="Arial Black" pitchFamily="34" charset="0"/>
              </a:rPr>
              <a:t> (их три!) и записать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 слова, с которых начинается красная строка.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       При </a:t>
            </a:r>
            <a:r>
              <a:rPr lang="ru-RU" u="sng" dirty="0" smtClean="0">
                <a:solidFill>
                  <a:srgbClr val="002060"/>
                </a:solidFill>
                <a:latin typeface="Arial Black" pitchFamily="34" charset="0"/>
              </a:rPr>
              <a:t>втором прочтении постараться </a:t>
            </a:r>
            <a:r>
              <a:rPr lang="ru-RU" u="sng" dirty="0" smtClean="0">
                <a:solidFill>
                  <a:srgbClr val="C00000"/>
                </a:solidFill>
                <a:latin typeface="Arial Black" pitchFamily="34" charset="0"/>
              </a:rPr>
              <a:t>записать текст по максимуму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(</a:t>
            </a:r>
            <a:r>
              <a:rPr lang="ru-RU" u="sng" dirty="0" smtClean="0">
                <a:solidFill>
                  <a:srgbClr val="002060"/>
                </a:solidFill>
                <a:latin typeface="Arial Black" pitchFamily="34" charset="0"/>
              </a:rPr>
              <a:t>без подробностей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!).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       Больше текст не читается. Работа с написанным. </a:t>
            </a:r>
            <a:r>
              <a:rPr lang="ru-RU" u="sng" dirty="0" smtClean="0">
                <a:solidFill>
                  <a:srgbClr val="002060"/>
                </a:solidFill>
                <a:latin typeface="Arial Black" pitchFamily="34" charset="0"/>
              </a:rPr>
              <a:t>Определение </a:t>
            </a:r>
            <a:r>
              <a:rPr lang="ru-RU" u="sng" dirty="0" err="1" smtClean="0">
                <a:solidFill>
                  <a:srgbClr val="002060"/>
                </a:solidFill>
                <a:latin typeface="Arial Black" pitchFamily="34" charset="0"/>
              </a:rPr>
              <a:t>микротемы</a:t>
            </a:r>
            <a:r>
              <a:rPr lang="ru-RU" u="sng" dirty="0" smtClean="0">
                <a:solidFill>
                  <a:srgbClr val="002060"/>
                </a:solidFill>
                <a:latin typeface="Arial Black" pitchFamily="34" charset="0"/>
              </a:rPr>
              <a:t> каждого абзаца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. Написание сжатого изложения. Объём – </a:t>
            </a:r>
            <a:r>
              <a:rPr lang="ru-RU" u="sng" dirty="0" smtClean="0">
                <a:solidFill>
                  <a:srgbClr val="C00000"/>
                </a:solidFill>
                <a:latin typeface="Arial Black" pitchFamily="34" charset="0"/>
              </a:rPr>
              <a:t>не менее 70 слов </a:t>
            </a:r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(70-85 слов). Избегать подробностей!!!</a:t>
            </a:r>
            <a:endParaRPr lang="ru-RU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 smtClean="0">
                <a:solidFill>
                  <a:srgbClr val="002060"/>
                </a:solidFill>
                <a:latin typeface="Arial Black" pitchFamily="34" charset="0"/>
              </a:rPr>
              <a:t>       </a:t>
            </a:r>
            <a:r>
              <a:rPr lang="ru-RU" sz="3200" dirty="0" err="1" smtClean="0">
                <a:solidFill>
                  <a:srgbClr val="C00000"/>
                </a:solidFill>
                <a:latin typeface="Arial Black" pitchFamily="34" charset="0"/>
              </a:rPr>
              <a:t>Микротема</a:t>
            </a:r>
            <a:r>
              <a:rPr lang="ru-RU" sz="3200" dirty="0" smtClean="0">
                <a:solidFill>
                  <a:srgbClr val="002060"/>
                </a:solidFill>
                <a:latin typeface="Arial Black" pitchFamily="34" charset="0"/>
              </a:rPr>
              <a:t> – главная мысль каждого абзаца (обычно выражена в 1-2 предложениях). </a:t>
            </a:r>
            <a:r>
              <a:rPr lang="ru-RU" sz="3200" dirty="0" smtClean="0">
                <a:solidFill>
                  <a:srgbClr val="C00000"/>
                </a:solidFill>
                <a:latin typeface="Arial Black" pitchFamily="34" charset="0"/>
              </a:rPr>
              <a:t>Т.к. в тексте 3 абзаца, то и </a:t>
            </a:r>
            <a:r>
              <a:rPr lang="ru-RU" sz="3200" dirty="0" err="1" smtClean="0">
                <a:solidFill>
                  <a:srgbClr val="C00000"/>
                </a:solidFill>
                <a:latin typeface="Arial Black" pitchFamily="34" charset="0"/>
              </a:rPr>
              <a:t>микротемы</a:t>
            </a:r>
            <a:r>
              <a:rPr lang="ru-RU" sz="3200" dirty="0" smtClean="0">
                <a:solidFill>
                  <a:srgbClr val="C00000"/>
                </a:solidFill>
                <a:latin typeface="Arial Black" pitchFamily="34" charset="0"/>
              </a:rPr>
              <a:t> тоже 3!</a:t>
            </a:r>
          </a:p>
          <a:p>
            <a:pPr algn="just">
              <a:buNone/>
            </a:pPr>
            <a:endParaRPr lang="ru-RU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3429000"/>
            <a:ext cx="78581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1" dirty="0" smtClean="0"/>
              <a:t>       </a:t>
            </a:r>
            <a:r>
              <a:rPr lang="ru-RU" sz="3200" b="1" dirty="0" smtClean="0">
                <a:solidFill>
                  <a:srgbClr val="002060"/>
                </a:solidFill>
                <a:latin typeface="Arial Black" pitchFamily="34" charset="0"/>
              </a:rPr>
              <a:t>Важно! </a:t>
            </a:r>
            <a:r>
              <a:rPr lang="ru-RU" sz="3200" dirty="0" smtClean="0">
                <a:solidFill>
                  <a:srgbClr val="002060"/>
                </a:solidFill>
                <a:latin typeface="Arial Black" pitchFamily="34" charset="0"/>
              </a:rPr>
              <a:t>Необходимо чётко следить за тем, чтобы в сжатом изложении сохранились </a:t>
            </a:r>
            <a:r>
              <a:rPr lang="ru-RU" sz="3200" b="1" dirty="0" smtClean="0">
                <a:solidFill>
                  <a:srgbClr val="002060"/>
                </a:solidFill>
                <a:latin typeface="Arial Black" pitchFamily="34" charset="0"/>
              </a:rPr>
              <a:t>все </a:t>
            </a:r>
            <a:r>
              <a:rPr lang="ru-RU" sz="3200" dirty="0" err="1" smtClean="0">
                <a:solidFill>
                  <a:srgbClr val="002060"/>
                </a:solidFill>
                <a:latin typeface="Arial Black" pitchFamily="34" charset="0"/>
              </a:rPr>
              <a:t>микротемы</a:t>
            </a:r>
            <a:r>
              <a:rPr lang="ru-RU" sz="3200" dirty="0" smtClean="0">
                <a:solidFill>
                  <a:srgbClr val="002060"/>
                </a:solidFill>
                <a:latin typeface="Arial Black" pitchFamily="34" charset="0"/>
              </a:rPr>
              <a:t> исходного текста. </a:t>
            </a:r>
          </a:p>
          <a:p>
            <a:pPr algn="just">
              <a:buNone/>
            </a:pPr>
            <a:r>
              <a:rPr lang="ru-RU" sz="3200" dirty="0" smtClean="0">
                <a:solidFill>
                  <a:srgbClr val="002060"/>
                </a:solidFill>
                <a:latin typeface="Arial Black" pitchFamily="34" charset="0"/>
              </a:rPr>
              <a:t>        </a:t>
            </a:r>
            <a:endParaRPr lang="ru-RU" sz="32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7600" b="1" dirty="0" smtClean="0">
                <a:solidFill>
                  <a:srgbClr val="C00000"/>
                </a:solidFill>
                <a:latin typeface="Arial Black" pitchFamily="34" charset="0"/>
              </a:rPr>
              <a:t>Приёмы компрессии текста</a:t>
            </a:r>
            <a:endParaRPr lang="ru-RU" sz="76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           Степень сжатия исходного текста в изложении может быть различной. Важна не степень сжатия текста, важно то, может ли экзаменуемый передать содержание исходного текста сжато. Сжатое изложение </a:t>
            </a:r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должно быть коротким по форме, но не бедным по содержанию.</a:t>
            </a:r>
          </a:p>
          <a:p>
            <a:pPr algn="just">
              <a:buNone/>
            </a:pPr>
            <a:r>
              <a:rPr lang="ru-RU" sz="3600" dirty="0" smtClean="0">
                <a:latin typeface="Arial Black" pitchFamily="34" charset="0"/>
              </a:rPr>
              <a:t>         </a:t>
            </a:r>
          </a:p>
          <a:p>
            <a:pPr>
              <a:buNone/>
            </a:pPr>
            <a:r>
              <a:rPr lang="ru-RU" sz="3600" dirty="0" smtClean="0">
                <a:latin typeface="Arial Black" pitchFamily="34" charset="0"/>
              </a:rPr>
              <a:t>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30352"/>
            <a:ext cx="7715304" cy="575616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  <a:t>К основным языковым приёмам компрессии исходного текста относятся следующие.</a:t>
            </a:r>
            <a:endParaRPr lang="ru-RU" sz="36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1. Замены: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замена однородных членов обобщающим наименованием;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замена фрагмента предложения синонимичным выражением;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замена предложения или его части указательным </a:t>
            </a:r>
            <a:r>
              <a:rPr lang="ru-RU" b="1" dirty="0" err="1" smtClean="0">
                <a:solidFill>
                  <a:srgbClr val="002060"/>
                </a:solidFill>
              </a:rPr>
              <a:t>местоиме-нием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 замена предложения или его части определительным или от­рицательным местоимением с обобщающим значением;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 замена сложноподчинённого предложения простым;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замена прямой речи косвенной.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2. Исключения: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исключение отдельных членов предложения, некоторых однородных членов;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 исключение повторов;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исключение фрагмента предложения, имеющего менее су­щественное значение;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 исключение одного или нескольких синонимов;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•    исключение предложений, содержащих описания или рассу­ждения, представленные слишком широко и полно.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</a:t>
            </a:r>
            <a:endParaRPr lang="ru-RU" sz="24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00034" y="4204971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30352"/>
            <a:ext cx="8329642" cy="611335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200" b="1" dirty="0" smtClean="0">
                <a:solidFill>
                  <a:srgbClr val="C00000"/>
                </a:solidFill>
                <a:latin typeface="Arial Black" pitchFamily="34" charset="0"/>
              </a:rPr>
              <a:t>3. Слияния:</a:t>
            </a:r>
            <a:endParaRPr lang="ru-RU" sz="42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4200" dirty="0" smtClean="0">
                <a:solidFill>
                  <a:srgbClr val="002060"/>
                </a:solidFill>
                <a:latin typeface="Arial Black" pitchFamily="34" charset="0"/>
              </a:rPr>
              <a:t>•    образование сложного предложения путём слияния двух простых, повествующих об одном и том же предмете речи.</a:t>
            </a:r>
          </a:p>
          <a:p>
            <a:pPr>
              <a:buNone/>
            </a:pPr>
            <a:endParaRPr lang="ru-RU" sz="42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4200" dirty="0" smtClean="0">
                <a:solidFill>
                  <a:srgbClr val="002060"/>
                </a:solidFill>
                <a:latin typeface="Arial Black" pitchFamily="34" charset="0"/>
              </a:rPr>
              <a:t>    Синтаксическая компрессия предусматривает сжатие предложения при помощи пропуска сказуемых, неполноты, бессоюзия, синтаксической асимметрии (пропуска логических</a:t>
            </a:r>
          </a:p>
          <a:p>
            <a:pPr>
              <a:buNone/>
            </a:pPr>
            <a:r>
              <a:rPr lang="ru-RU" sz="4200" dirty="0" smtClean="0">
                <a:solidFill>
                  <a:srgbClr val="002060"/>
                </a:solidFill>
                <a:latin typeface="Arial Black" pitchFamily="34" charset="0"/>
              </a:rPr>
              <a:t>звеньев высказывания). Степень компрессии исходного варианта текста определяется поставленной коммуникативной задачей и мо­жет быть различной: от незначительного сокращения до сжатия в одно предложение, которое выражает главную мысль произве­дения.</a:t>
            </a:r>
          </a:p>
          <a:p>
            <a:pPr>
              <a:buNone/>
            </a:pPr>
            <a:r>
              <a:rPr lang="ru-RU" sz="4200" dirty="0" smtClean="0">
                <a:solidFill>
                  <a:srgbClr val="002060"/>
                </a:solidFill>
                <a:latin typeface="Arial Black" pitchFamily="34" charset="0"/>
              </a:rPr>
              <a:t>Выбор способа компрессии в каждом конкретном случае зави­сит от коммуникативной задачи, особенностей текста и подготов­ленности учащихся.</a:t>
            </a:r>
          </a:p>
          <a:p>
            <a:pPr>
              <a:buNone/>
            </a:pPr>
            <a:r>
              <a:rPr lang="ru-RU" sz="4200" dirty="0" smtClean="0">
                <a:solidFill>
                  <a:srgbClr val="002060"/>
                </a:solidFill>
                <a:latin typeface="Arial Black" pitchFamily="34" charset="0"/>
              </a:rPr>
              <a:t>Рассмотрим некоторые случаи компрессии на примере следующего текста.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4000" b="1" u="dbl" dirty="0" smtClean="0">
                <a:solidFill>
                  <a:srgbClr val="C00000"/>
                </a:solidFill>
                <a:latin typeface="Arial Black" pitchFamily="34" charset="0"/>
              </a:rPr>
              <a:t>Замены.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•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Замена однородных членов обобщающим наименованием.</a:t>
            </a:r>
          </a:p>
          <a:p>
            <a:pPr algn="just"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 Куприн наравне со всеми </a:t>
            </a:r>
            <a:r>
              <a:rPr lang="ru-RU" b="1" i="1" dirty="0" smtClean="0">
                <a:solidFill>
                  <a:srgbClr val="C00000"/>
                </a:solidFill>
              </a:rPr>
              <a:t>тянул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сети, </a:t>
            </a:r>
            <a:r>
              <a:rPr lang="ru-RU" b="1" i="1" dirty="0" smtClean="0">
                <a:solidFill>
                  <a:srgbClr val="C00000"/>
                </a:solidFill>
              </a:rPr>
              <a:t>разгружал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баркас, </a:t>
            </a:r>
            <a:r>
              <a:rPr lang="ru-RU" b="1" i="1" dirty="0" smtClean="0">
                <a:solidFill>
                  <a:srgbClr val="C00000"/>
                </a:solidFill>
              </a:rPr>
              <a:t>мыл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палубу после очередного рейса.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 Куприн </a:t>
            </a:r>
            <a:r>
              <a:rPr lang="ru-RU" b="1" i="1" dirty="0" smtClean="0">
                <a:solidFill>
                  <a:srgbClr val="C00000"/>
                </a:solidFill>
              </a:rPr>
              <a:t>работал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наравне со всеми.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Замена фрагмента предложения синонимичным выражением.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Исходный текст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Какая сила толкала его </a:t>
            </a:r>
            <a:r>
              <a:rPr lang="ru-RU" b="1" i="1" dirty="0" smtClean="0">
                <a:solidFill>
                  <a:srgbClr val="C00000"/>
                </a:solidFill>
              </a:rPr>
              <a:t>натягивать брезентовую робу, надевать каску и мчаться на пожарных лошадях?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Сжатый текст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Какая сила толкала его </a:t>
            </a:r>
            <a:r>
              <a:rPr lang="ru-RU" b="1" i="1" dirty="0" smtClean="0">
                <a:solidFill>
                  <a:srgbClr val="C00000"/>
                </a:solidFill>
              </a:rPr>
              <a:t>менять профессии</a:t>
            </a:r>
            <a:r>
              <a:rPr lang="ru-RU" b="1" i="1" dirty="0" smtClean="0">
                <a:solidFill>
                  <a:srgbClr val="002060"/>
                </a:solidFill>
              </a:rPr>
              <a:t>? </a:t>
            </a:r>
            <a:r>
              <a:rPr lang="ru-RU" b="1" dirty="0" smtClean="0">
                <a:solidFill>
                  <a:srgbClr val="002060"/>
                </a:solidFill>
              </a:rPr>
              <a:t>ИЛИ: </a:t>
            </a:r>
            <a:r>
              <a:rPr lang="ru-RU" b="1" i="1" dirty="0" smtClean="0">
                <a:solidFill>
                  <a:srgbClr val="002060"/>
                </a:solidFill>
              </a:rPr>
              <a:t>Что побуждало его часто менять профессии?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61</TotalTime>
  <Words>914</Words>
  <Application>Microsoft Office PowerPoint</Application>
  <PresentationFormat>Экран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       ОГЭ-9 Как писать сжатое изложение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ГИА-9 Изложение (часть С 1)</dc:title>
  <dc:creator>ульяна</dc:creator>
  <cp:lastModifiedBy>ульяна</cp:lastModifiedBy>
  <cp:revision>8</cp:revision>
  <dcterms:created xsi:type="dcterms:W3CDTF">2012-09-12T15:15:41Z</dcterms:created>
  <dcterms:modified xsi:type="dcterms:W3CDTF">2020-06-15T15:04:23Z</dcterms:modified>
</cp:coreProperties>
</file>