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9" r:id="rId3"/>
    <p:sldId id="260" r:id="rId4"/>
    <p:sldId id="258" r:id="rId5"/>
    <p:sldId id="261" r:id="rId6"/>
    <p:sldId id="262" r:id="rId7"/>
    <p:sldId id="264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C7F3-E293-4A86-926E-438C6CA687E5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289AC-9D0E-45AB-B7FB-D83741C1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0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Цели</a:t>
            </a:r>
            <a:r>
              <a:rPr lang="ru-RU" sz="1800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дать учащимся понятие об оде как жанре лирической поэзии; расширить и углубить знания об особенностях поэзии М. В. Ломоносова; помочь осмыслить основные мотивы оды Ломоносова «Ода на день восшествия на всероссийский престол…»; совершенствовать навыки анализа поэтического текста; на примере жизни и творчества М. В. Ломоносова воспитывать чувство патриотизма и любви к Родине, духовно-нравственную культуру.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289AC-9D0E-45AB-B7FB-D83741C1DE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щелчку на плашку с именем божества появляются и </a:t>
            </a:r>
            <a:r>
              <a:rPr lang="ru-RU"/>
              <a:t>исчезают изображения.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289AC-9D0E-45AB-B7FB-D83741C1DE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8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9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5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86906D-2A11-43A1-9741-B124DDFC772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C72785-CD42-4D71-BF35-EFE722D30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1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5.gif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microsoft.com/office/2007/relationships/hdphoto" Target="../media/hdphoto2.wdp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ainteropedia.ru/wp-content/uploads/2015/11/levitzky-ekaterina-II-zakonodatelnica.jpg" TargetMode="External"/><Relationship Id="rId3" Type="http://schemas.openxmlformats.org/officeDocument/2006/relationships/hyperlink" Target="https://www.graycell.ru/picture/big/zefir5.jpg" TargetMode="External"/><Relationship Id="rId7" Type="http://schemas.openxmlformats.org/officeDocument/2006/relationships/hyperlink" Target="https://phys.msu.ru/rus/about/sovphys/pics/146.files/fizik146-2_img_19.jpg" TargetMode="External"/><Relationship Id="rId2" Type="http://schemas.openxmlformats.org/officeDocument/2006/relationships/hyperlink" Target="https://catherineasquithgallery.com/uploads/posts/2021-02/1612583922_106-p-fon-dlya-prezentatsii-zelenaya-doska-1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236x/5b/c2/3c/5bc23cbc03d241c8dfa59dc9a96d26cf.jpg?nii=t" TargetMode="External"/><Relationship Id="rId11" Type="http://schemas.openxmlformats.org/officeDocument/2006/relationships/hyperlink" Target="https://www.youtube.com/watch?v=NZbQCwFzEu0" TargetMode="External"/><Relationship Id="rId5" Type="http://schemas.openxmlformats.org/officeDocument/2006/relationships/hyperlink" Target="https://img.favpng.com/21/1/3/poseidon-zeus-apollo-greek-sea-gods-neptune-png-favpng-1iqY9h0zJUdT7L57jjqy0k2kY.jpg" TargetMode="External"/><Relationship Id="rId10" Type="http://schemas.openxmlformats.org/officeDocument/2006/relationships/hyperlink" Target="https://art.auction-house.ru/en/auction/lot/avmakovskii-poseshchenie-imperatritsei-elizavetoi-petrovnoi-masterskoi-lomonosova/" TargetMode="External"/><Relationship Id="rId4" Type="http://schemas.openxmlformats.org/officeDocument/2006/relationships/hyperlink" Target="https://upload.wikimedia.org/wikipedia/commons/thumb/d/d8/Mars_Ultor_%28Avenger%29.jpg/500px-Mars_Ultor_%28Avenger%29.jpg" TargetMode="External"/><Relationship Id="rId9" Type="http://schemas.openxmlformats.org/officeDocument/2006/relationships/hyperlink" Target="https://ao111444.blogspot.com/2017/05/gif_1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B856A9A-9F79-D97D-B6CF-8E5D0054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9278">
            <a:off x="3105310" y="490392"/>
            <a:ext cx="1938560" cy="46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CD6C48-1557-E4E8-3FA6-196AF5C81557}"/>
              </a:ext>
            </a:extLst>
          </p:cNvPr>
          <p:cNvSpPr/>
          <p:nvPr/>
        </p:nvSpPr>
        <p:spPr>
          <a:xfrm rot="21332134">
            <a:off x="3106944" y="1078830"/>
            <a:ext cx="2285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"Марафон </a:t>
            </a:r>
          </a:p>
          <a:p>
            <a:pPr lvl="0" algn="ctr"/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идей"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DA7C7-6DD9-B26F-212C-36853366200B}"/>
              </a:ext>
            </a:extLst>
          </p:cNvPr>
          <p:cNvSpPr txBox="1"/>
          <p:nvPr/>
        </p:nvSpPr>
        <p:spPr>
          <a:xfrm rot="20873954">
            <a:off x="304137" y="1290845"/>
            <a:ext cx="203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Елисеева, </a:t>
            </a:r>
          </a:p>
          <a:p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</a:t>
            </a:r>
          </a:p>
          <a:p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литературы</a:t>
            </a:r>
          </a:p>
        </p:txBody>
      </p:sp>
      <p:pic>
        <p:nvPicPr>
          <p:cNvPr id="20" name="Рисуно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0ACFAE-A0C1-7D43-DD96-F36CF733D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96" y="5171940"/>
            <a:ext cx="1047750" cy="885825"/>
          </a:xfrm>
          <a:prstGeom prst="rect">
            <a:avLst/>
          </a:prstGeom>
        </p:spPr>
      </p:pic>
      <p:sp>
        <p:nvSpPr>
          <p:cNvPr id="21" name="Знак умножения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6FDDC7A-F486-94A7-1702-66A4AAA823BB}"/>
              </a:ext>
            </a:extLst>
          </p:cNvPr>
          <p:cNvSpPr/>
          <p:nvPr/>
        </p:nvSpPr>
        <p:spPr>
          <a:xfrm>
            <a:off x="10628026" y="149902"/>
            <a:ext cx="419725" cy="404734"/>
          </a:xfrm>
          <a:prstGeom prst="mathMultiply">
            <a:avLst/>
          </a:prstGeom>
          <a:solidFill>
            <a:srgbClr val="8D7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Получить сведения&quot; 21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147641D9-6EED-7A33-BA5F-C7FA0367F4CF}"/>
              </a:ext>
            </a:extLst>
          </p:cNvPr>
          <p:cNvSpPr/>
          <p:nvPr/>
        </p:nvSpPr>
        <p:spPr>
          <a:xfrm>
            <a:off x="249294" y="149902"/>
            <a:ext cx="360000" cy="360000"/>
          </a:xfrm>
          <a:prstGeom prst="actionButtonInformation">
            <a:avLst/>
          </a:prstGeom>
          <a:solidFill>
            <a:srgbClr val="8D7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9BA0A3-48E3-C44F-69D5-C23A52BE5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41" y="1900381"/>
            <a:ext cx="6992718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24849A13-3B1C-A66F-843F-107825C567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Line 253">
            <a:extLst>
              <a:ext uri="{FF2B5EF4-FFF2-40B4-BE49-F238E27FC236}">
                <a16:creationId xmlns:a16="http://schemas.microsoft.com/office/drawing/2014/main" id="{558FFCFE-C8F4-0BBE-6E96-1E0FF125B081}"/>
              </a:ext>
            </a:extLst>
          </p:cNvPr>
          <p:cNvSpPr>
            <a:spLocks noChangeShapeType="1"/>
          </p:cNvSpPr>
          <p:nvPr/>
        </p:nvSpPr>
        <p:spPr bwMode="gray">
          <a:xfrm>
            <a:off x="4823792" y="4112685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254">
            <a:extLst>
              <a:ext uri="{FF2B5EF4-FFF2-40B4-BE49-F238E27FC236}">
                <a16:creationId xmlns:a16="http://schemas.microsoft.com/office/drawing/2014/main" id="{4542EFE1-9B15-1E25-CB77-5AF88E0596DC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539630" y="3536423"/>
            <a:ext cx="479425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 Box 255">
            <a:extLst>
              <a:ext uri="{FF2B5EF4-FFF2-40B4-BE49-F238E27FC236}">
                <a16:creationId xmlns:a16="http://schemas.microsoft.com/office/drawing/2014/main" id="{93475FD8-D8BE-FE2E-3BCD-8739140E31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95193" y="3579285"/>
            <a:ext cx="35401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B050"/>
                </a:solidFill>
                <a:latin typeface="Arial" charset="0"/>
              </a:rPr>
              <a:t>4</a:t>
            </a:r>
          </a:p>
        </p:txBody>
      </p:sp>
      <p:sp>
        <p:nvSpPr>
          <p:cNvPr id="12" name="Line 256">
            <a:extLst>
              <a:ext uri="{FF2B5EF4-FFF2-40B4-BE49-F238E27FC236}">
                <a16:creationId xmlns:a16="http://schemas.microsoft.com/office/drawing/2014/main" id="{B0742B05-9368-D0A9-D5C9-E067DCE71310}"/>
              </a:ext>
            </a:extLst>
          </p:cNvPr>
          <p:cNvSpPr>
            <a:spLocks noChangeShapeType="1"/>
          </p:cNvSpPr>
          <p:nvPr/>
        </p:nvSpPr>
        <p:spPr bwMode="gray">
          <a:xfrm>
            <a:off x="4823792" y="1598085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257">
            <a:extLst>
              <a:ext uri="{FF2B5EF4-FFF2-40B4-BE49-F238E27FC236}">
                <a16:creationId xmlns:a16="http://schemas.microsoft.com/office/drawing/2014/main" id="{8665E1E7-7223-EEF1-B999-D77F1EB94B81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539630" y="1021823"/>
            <a:ext cx="479425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 Box 258">
            <a:hlinkClick r:id="rId3" action="ppaction://hlinksldjump"/>
            <a:extLst>
              <a:ext uri="{FF2B5EF4-FFF2-40B4-BE49-F238E27FC236}">
                <a16:creationId xmlns:a16="http://schemas.microsoft.com/office/drawing/2014/main" id="{9AC2B10D-9830-4884-DD26-4C30DB2EB1D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90592" y="1109136"/>
            <a:ext cx="46580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Своеобразие оды классицизма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8" name="Text Box 259">
            <a:extLst>
              <a:ext uri="{FF2B5EF4-FFF2-40B4-BE49-F238E27FC236}">
                <a16:creationId xmlns:a16="http://schemas.microsoft.com/office/drawing/2014/main" id="{3927C60D-8A3F-21E8-3F86-2F87D81D13D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94106" y="1064685"/>
            <a:ext cx="3561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B050"/>
                </a:solidFill>
                <a:latin typeface="Arial" charset="0"/>
              </a:rPr>
              <a:t>1</a:t>
            </a:r>
          </a:p>
        </p:txBody>
      </p:sp>
      <p:sp>
        <p:nvSpPr>
          <p:cNvPr id="20" name="Line 260">
            <a:extLst>
              <a:ext uri="{FF2B5EF4-FFF2-40B4-BE49-F238E27FC236}">
                <a16:creationId xmlns:a16="http://schemas.microsoft.com/office/drawing/2014/main" id="{9233E1C5-6D75-12E3-5433-683ABDA2C93C}"/>
              </a:ext>
            </a:extLst>
          </p:cNvPr>
          <p:cNvSpPr>
            <a:spLocks noChangeShapeType="1"/>
          </p:cNvSpPr>
          <p:nvPr/>
        </p:nvSpPr>
        <p:spPr bwMode="gray">
          <a:xfrm>
            <a:off x="4823792" y="2436285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 261">
            <a:extLst>
              <a:ext uri="{FF2B5EF4-FFF2-40B4-BE49-F238E27FC236}">
                <a16:creationId xmlns:a16="http://schemas.microsoft.com/office/drawing/2014/main" id="{016F61BE-D02D-8502-14F3-C0AE649F197A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539630" y="1860023"/>
            <a:ext cx="479425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Text Box 262">
            <a:extLst>
              <a:ext uri="{FF2B5EF4-FFF2-40B4-BE49-F238E27FC236}">
                <a16:creationId xmlns:a16="http://schemas.microsoft.com/office/drawing/2014/main" id="{C58679FE-7796-7E30-71F6-63656DEF14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94106" y="1902885"/>
            <a:ext cx="3561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Line 263">
            <a:extLst>
              <a:ext uri="{FF2B5EF4-FFF2-40B4-BE49-F238E27FC236}">
                <a16:creationId xmlns:a16="http://schemas.microsoft.com/office/drawing/2014/main" id="{C0A7597C-815A-5C1A-8C41-4EA711E6E62F}"/>
              </a:ext>
            </a:extLst>
          </p:cNvPr>
          <p:cNvSpPr>
            <a:spLocks noChangeShapeType="1"/>
          </p:cNvSpPr>
          <p:nvPr/>
        </p:nvSpPr>
        <p:spPr bwMode="gray">
          <a:xfrm>
            <a:off x="4825380" y="3272899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 264">
            <a:extLst>
              <a:ext uri="{FF2B5EF4-FFF2-40B4-BE49-F238E27FC236}">
                <a16:creationId xmlns:a16="http://schemas.microsoft.com/office/drawing/2014/main" id="{16F633E6-F4A2-305E-911E-B243137C54E0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539630" y="2698223"/>
            <a:ext cx="479425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Text Box 265">
            <a:extLst>
              <a:ext uri="{FF2B5EF4-FFF2-40B4-BE49-F238E27FC236}">
                <a16:creationId xmlns:a16="http://schemas.microsoft.com/office/drawing/2014/main" id="{4F9AF96C-9B70-F1E6-81B8-6C6039F5A3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95193" y="2741085"/>
            <a:ext cx="35401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B050"/>
                </a:solidFill>
                <a:latin typeface="Arial" charset="0"/>
              </a:rPr>
              <a:t>3</a:t>
            </a:r>
          </a:p>
        </p:txBody>
      </p:sp>
      <p:sp>
        <p:nvSpPr>
          <p:cNvPr id="32" name="Line 266">
            <a:extLst>
              <a:ext uri="{FF2B5EF4-FFF2-40B4-BE49-F238E27FC236}">
                <a16:creationId xmlns:a16="http://schemas.microsoft.com/office/drawing/2014/main" id="{BBBF80F1-DDE6-924B-0170-A1E25F4E9AA9}"/>
              </a:ext>
            </a:extLst>
          </p:cNvPr>
          <p:cNvSpPr>
            <a:spLocks noChangeShapeType="1"/>
          </p:cNvSpPr>
          <p:nvPr/>
        </p:nvSpPr>
        <p:spPr bwMode="gray">
          <a:xfrm>
            <a:off x="4823792" y="4973110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267">
            <a:extLst>
              <a:ext uri="{FF2B5EF4-FFF2-40B4-BE49-F238E27FC236}">
                <a16:creationId xmlns:a16="http://schemas.microsoft.com/office/drawing/2014/main" id="{DCC6C570-494B-6322-BD4A-45ECE54DF21F}"/>
              </a:ext>
            </a:extLst>
          </p:cNvPr>
          <p:cNvSpPr>
            <a:spLocks noChangeArrowheads="1"/>
          </p:cNvSpPr>
          <p:nvPr/>
        </p:nvSpPr>
        <p:spPr bwMode="ltGray">
          <a:xfrm rot="3419336">
            <a:off x="4549021" y="4396848"/>
            <a:ext cx="479425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65000"/>
                <a:lumOff val="35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8">
            <a:extLst>
              <a:ext uri="{FF2B5EF4-FFF2-40B4-BE49-F238E27FC236}">
                <a16:creationId xmlns:a16="http://schemas.microsoft.com/office/drawing/2014/main" id="{D55D2BF4-AD3E-BCC3-08AF-1C025894FD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95193" y="4439710"/>
            <a:ext cx="35401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B050"/>
                </a:solidFill>
                <a:latin typeface="Arial" charset="0"/>
              </a:rPr>
              <a:t>5</a:t>
            </a:r>
          </a:p>
        </p:txBody>
      </p:sp>
      <p:sp>
        <p:nvSpPr>
          <p:cNvPr id="38" name="Text Box 269">
            <a:hlinkClick r:id="rId4" action="ppaction://hlinksldjump"/>
            <a:extLst>
              <a:ext uri="{FF2B5EF4-FFF2-40B4-BE49-F238E27FC236}">
                <a16:creationId xmlns:a16="http://schemas.microsoft.com/office/drawing/2014/main" id="{09064BD0-164C-9A12-DBA6-C18E16595B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90592" y="1971148"/>
            <a:ext cx="48841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Аналитическая работа с текстом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40" name="Text Box 270">
            <a:hlinkClick r:id="rId5" action="ppaction://hlinksldjump"/>
            <a:extLst>
              <a:ext uri="{FF2B5EF4-FFF2-40B4-BE49-F238E27FC236}">
                <a16:creationId xmlns:a16="http://schemas.microsoft.com/office/drawing/2014/main" id="{627EFAB3-C58A-ADF9-9F25-89FC931038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90592" y="2810935"/>
            <a:ext cx="403501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Мифологический словарик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42" name="Text Box 271">
            <a:hlinkClick r:id="rId6" action="ppaction://hlinksldjump"/>
            <a:extLst>
              <a:ext uri="{FF2B5EF4-FFF2-40B4-BE49-F238E27FC236}">
                <a16:creationId xmlns:a16="http://schemas.microsoft.com/office/drawing/2014/main" id="{1F2338EF-FF62-B4E8-3D9A-880556B5CD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90592" y="3652310"/>
            <a:ext cx="43075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«Под сенью дружных муз…»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44" name="Text Box 272">
            <a:hlinkClick r:id="rId7" action="ppaction://hlinksldjump"/>
            <a:extLst>
              <a:ext uri="{FF2B5EF4-FFF2-40B4-BE49-F238E27FC236}">
                <a16:creationId xmlns:a16="http://schemas.microsoft.com/office/drawing/2014/main" id="{60310D35-2EF5-56E3-B1CD-70016F152C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90592" y="4503210"/>
            <a:ext cx="53052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Рефлексия. Аналитическая беседа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4A9B91-2B29-EEE4-BA2F-3F9D7756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5" y="1489837"/>
            <a:ext cx="3831895" cy="40682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F538AA-8BE5-8E2E-A064-AC08BD37BDF0}"/>
              </a:ext>
            </a:extLst>
          </p:cNvPr>
          <p:cNvSpPr txBox="1"/>
          <p:nvPr/>
        </p:nvSpPr>
        <p:spPr>
          <a:xfrm>
            <a:off x="4718539" y="261390"/>
            <a:ext cx="27549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Ход  урока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253">
            <a:extLst>
              <a:ext uri="{FF2B5EF4-FFF2-40B4-BE49-F238E27FC236}">
                <a16:creationId xmlns:a16="http://schemas.microsoft.com/office/drawing/2014/main" id="{AFF817B2-B7DB-7EDD-FB03-04242B6D5C55}"/>
              </a:ext>
            </a:extLst>
          </p:cNvPr>
          <p:cNvSpPr>
            <a:spLocks noChangeShapeType="1"/>
          </p:cNvSpPr>
          <p:nvPr/>
        </p:nvSpPr>
        <p:spPr bwMode="gray">
          <a:xfrm>
            <a:off x="4822705" y="499876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Line 266">
            <a:extLst>
              <a:ext uri="{FF2B5EF4-FFF2-40B4-BE49-F238E27FC236}">
                <a16:creationId xmlns:a16="http://schemas.microsoft.com/office/drawing/2014/main" id="{A1EC09AE-775E-4CB1-E3F0-81B3EFD22750}"/>
              </a:ext>
            </a:extLst>
          </p:cNvPr>
          <p:cNvSpPr>
            <a:spLocks noChangeShapeType="1"/>
          </p:cNvSpPr>
          <p:nvPr/>
        </p:nvSpPr>
        <p:spPr bwMode="gray">
          <a:xfrm>
            <a:off x="4822705" y="585918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272">
            <a:hlinkClick r:id="rId9" action="ppaction://hlinksldjump"/>
            <a:extLst>
              <a:ext uri="{FF2B5EF4-FFF2-40B4-BE49-F238E27FC236}">
                <a16:creationId xmlns:a16="http://schemas.microsoft.com/office/drawing/2014/main" id="{EEB1984B-D88B-2EE6-40E8-2D63B981BAB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89505" y="5389287"/>
            <a:ext cx="29725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Домашнее задание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52" name="Rectangle 257">
            <a:extLst>
              <a:ext uri="{FF2B5EF4-FFF2-40B4-BE49-F238E27FC236}">
                <a16:creationId xmlns:a16="http://schemas.microsoft.com/office/drawing/2014/main" id="{18552BD0-4EF6-7535-2D51-8BCC83B0B5FA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692030" y="5324198"/>
            <a:ext cx="479425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4" name="Text Box 259">
            <a:extLst>
              <a:ext uri="{FF2B5EF4-FFF2-40B4-BE49-F238E27FC236}">
                <a16:creationId xmlns:a16="http://schemas.microsoft.com/office/drawing/2014/main" id="{CD82A3F9-87C3-125F-E139-EA1FCCC2291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46506" y="5367060"/>
            <a:ext cx="3561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58" name="Рисунок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3441E7-C06B-E225-FADB-31CA8E1D43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8" y="5789268"/>
            <a:ext cx="10477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3121">
            <a:extLst>
              <a:ext uri="{FF2B5EF4-FFF2-40B4-BE49-F238E27FC236}">
                <a16:creationId xmlns:a16="http://schemas.microsoft.com/office/drawing/2014/main" id="{3724882D-E533-DB57-4F6B-DED86AF5D545}"/>
              </a:ext>
            </a:extLst>
          </p:cNvPr>
          <p:cNvPicPr/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3198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258" t="45681" r="-2704" b="10656"/>
          <a:stretch/>
        </p:blipFill>
        <p:spPr>
          <a:xfrm>
            <a:off x="1790700" y="914400"/>
            <a:ext cx="8610600" cy="510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335C5-B8FA-6755-3AC2-EE3CC49BA6C3}"/>
              </a:ext>
            </a:extLst>
          </p:cNvPr>
          <p:cNvSpPr txBox="1"/>
          <p:nvPr/>
        </p:nvSpPr>
        <p:spPr>
          <a:xfrm>
            <a:off x="2773680" y="6279960"/>
            <a:ext cx="66446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16161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Оды писали на торжественные случаи придворной жизни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96E13-7323-4508-6C2F-199D98B7CBA1}"/>
              </a:ext>
            </a:extLst>
          </p:cNvPr>
          <p:cNvSpPr txBox="1"/>
          <p:nvPr/>
        </p:nvSpPr>
        <p:spPr>
          <a:xfrm>
            <a:off x="2773680" y="176982"/>
            <a:ext cx="66446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Своеобразие оды классицизма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54EAE568-E784-F2D8-B0A4-C28D574317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81FB40-48E2-A557-4290-5F1A12177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8" y="5789268"/>
            <a:ext cx="1047750" cy="885825"/>
          </a:xfrm>
          <a:prstGeom prst="rect">
            <a:avLst/>
          </a:prstGeom>
        </p:spPr>
      </p:pic>
      <p:sp>
        <p:nvSpPr>
          <p:cNvPr id="13" name="Управляющая кнопка: возврат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329866E-F650-D169-F42D-FE8C71AB913B}"/>
              </a:ext>
            </a:extLst>
          </p:cNvPr>
          <p:cNvSpPr/>
          <p:nvPr/>
        </p:nvSpPr>
        <p:spPr>
          <a:xfrm>
            <a:off x="379828" y="6279960"/>
            <a:ext cx="422030" cy="369332"/>
          </a:xfrm>
          <a:prstGeom prst="actionButtonRetur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>
            <a:extLst>
              <a:ext uri="{FF2B5EF4-FFF2-40B4-BE49-F238E27FC236}">
                <a16:creationId xmlns:a16="http://schemas.microsoft.com/office/drawing/2014/main" id="{3A58EC84-7C7F-CE32-AB2F-81F07F184B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58C1F-9C83-307D-3167-1904D3933D7D}"/>
              </a:ext>
            </a:extLst>
          </p:cNvPr>
          <p:cNvSpPr txBox="1"/>
          <p:nvPr/>
        </p:nvSpPr>
        <p:spPr>
          <a:xfrm>
            <a:off x="472440" y="1047192"/>
            <a:ext cx="11292840" cy="5461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2725" marR="394335" indent="-6350" algn="l">
              <a:lnSpc>
                <a:spcPct val="103000"/>
              </a:lnSpc>
              <a:spcAft>
                <a:spcPts val="250"/>
              </a:spcAft>
            </a:pP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Аналитическое чтение «Оды на день восшествия…» (в сочетании с пересказом отдельных отрывков, комментариями учителя по ходу чтения)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2725" marR="26670" indent="-6350" algn="l">
              <a:lnSpc>
                <a:spcPct val="103000"/>
              </a:lnSpc>
              <a:spcAft>
                <a:spcPts val="70"/>
              </a:spcAft>
            </a:pP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Беседа по выявлению читательского восприятия</a:t>
            </a:r>
          </a:p>
          <a:p>
            <a:pPr marL="212725" marR="26670" indent="-6350" algn="l">
              <a:lnSpc>
                <a:spcPct val="103000"/>
              </a:lnSpc>
              <a:spcAft>
                <a:spcPts val="70"/>
              </a:spcAft>
            </a:pPr>
            <a:endParaRPr lang="ru-RU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590" lvl="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r>
              <a:rPr lang="ru-RU" sz="20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1.Проследите движение поэтических тем в «Оде…». Как поэт осуществляет логические переходы от одной темы к другой?</a:t>
            </a:r>
          </a:p>
          <a:p>
            <a:pPr marL="457200" marR="21590" lvl="0" indent="-45720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  <a:buAutoNum type="arabicPeriod"/>
            </a:pPr>
            <a:endParaRPr lang="ru-RU" sz="9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590" lvl="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r>
              <a:rPr lang="ru-RU" sz="20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Почему в оде, восхваляющей Елизавету, воссоздан и образ Петра І? Какие  строки оды особенно ярко передают отношение Ломоносова к Петру І?</a:t>
            </a:r>
          </a:p>
          <a:p>
            <a:pPr marR="21590" lvl="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endParaRPr lang="ru-RU" sz="9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590" lvl="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r>
              <a:rPr lang="ru-RU" sz="20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Почему в оде царице Елизавете поэт писал о богатстве и величии России,  о талантливых русских людях и науках?</a:t>
            </a:r>
          </a:p>
          <a:p>
            <a:pPr marR="21590" lvl="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endParaRPr lang="ru-RU" sz="9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590" lvl="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r>
              <a:rPr lang="ru-RU" sz="20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Укажите в оде Елизавете традиционные для од Ломоносова композиционные  элементы: описание поэтического восторга, охватившего поэта, обращение поэта к музам, земным и небесным стихиям, восхваление монарха, восхваление величия и могущества родины.</a:t>
            </a:r>
          </a:p>
          <a:p>
            <a:pPr marR="21590" lvl="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endParaRPr lang="ru-RU" sz="9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590" algn="just" fontAlgn="base">
              <a:lnSpc>
                <a:spcPct val="103000"/>
              </a:lnSpc>
              <a:spcAft>
                <a:spcPts val="25"/>
              </a:spcAft>
              <a:buClr>
                <a:srgbClr val="161616"/>
              </a:buClr>
              <a:buSzPts val="1000"/>
            </a:pPr>
            <a:r>
              <a:rPr lang="ru-RU" sz="2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20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Можете ли вы назвать «собственных Платонов и быстрых разумом Невтонов», рождённых российской землёй?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688F7-42BA-CCA2-393F-5ABDA9F89AAD}"/>
              </a:ext>
            </a:extLst>
          </p:cNvPr>
          <p:cNvSpPr txBox="1"/>
          <p:nvPr/>
        </p:nvSpPr>
        <p:spPr>
          <a:xfrm>
            <a:off x="1417320" y="283662"/>
            <a:ext cx="9525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Аналитическая работа с текстом оды М. В. Ломоносова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79DA81-95C6-D1C2-9DEA-9119C8EE7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8" y="5789268"/>
            <a:ext cx="1047750" cy="885825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D084CBB-AE13-72BD-2BFD-89E9F7F5856F}"/>
              </a:ext>
            </a:extLst>
          </p:cNvPr>
          <p:cNvSpPr/>
          <p:nvPr/>
        </p:nvSpPr>
        <p:spPr>
          <a:xfrm>
            <a:off x="379828" y="6279960"/>
            <a:ext cx="422030" cy="369332"/>
          </a:xfrm>
          <a:prstGeom prst="actionButtonRetur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015765-AAE3-D5A5-D859-DA4D84C3D270}"/>
              </a:ext>
            </a:extLst>
          </p:cNvPr>
          <p:cNvSpPr txBox="1"/>
          <p:nvPr/>
        </p:nvSpPr>
        <p:spPr>
          <a:xfrm>
            <a:off x="3576000" y="176982"/>
            <a:ext cx="5040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Мифологический словарик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74BBC-3AE7-426C-4798-570544170565}"/>
              </a:ext>
            </a:extLst>
          </p:cNvPr>
          <p:cNvSpPr txBox="1"/>
          <p:nvPr/>
        </p:nvSpPr>
        <p:spPr>
          <a:xfrm>
            <a:off x="15116" y="596789"/>
            <a:ext cx="11482466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обозначают собственные имена в оде Ломоносова: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B786A54-ED0A-E184-855B-E611DF10D594}"/>
              </a:ext>
            </a:extLst>
          </p:cNvPr>
          <p:cNvGrpSpPr/>
          <p:nvPr/>
        </p:nvGrpSpPr>
        <p:grpSpPr>
          <a:xfrm>
            <a:off x="425565" y="734166"/>
            <a:ext cx="10683240" cy="4762500"/>
            <a:chOff x="822960" y="1367790"/>
            <a:chExt cx="10683240" cy="47625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D816DCA-6961-5D13-14E1-198987C64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3200" r="94800">
                          <a14:foregroundMark x1="7200" y1="51000" x2="8000" y2="61600"/>
                          <a14:foregroundMark x1="10000" y1="72400" x2="4800" y2="71200"/>
                          <a14:foregroundMark x1="3200" y1="29800" x2="3200" y2="29800"/>
                          <a14:foregroundMark x1="93914" y1="54126" x2="94800" y2="55800"/>
                          <a14:foregroundMark x1="89400" y1="45600" x2="93763" y2="53840"/>
                          <a14:foregroundMark x1="94800" y1="55800" x2="94800" y2="55800"/>
                          <a14:backgroundMark x1="91000" y1="56000" x2="91600" y2="56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" y="136779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EB3984-5F90-78B5-8AB7-16CC888D590E}"/>
                </a:ext>
              </a:extLst>
            </p:cNvPr>
            <p:cNvSpPr txBox="1"/>
            <p:nvPr/>
          </p:nvSpPr>
          <p:spPr>
            <a:xfrm>
              <a:off x="5410200" y="3263543"/>
              <a:ext cx="6096000" cy="1339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marR="21590" indent="209550" algn="just">
                <a:lnSpc>
                  <a:spcPct val="103000"/>
                </a:lnSpc>
                <a:spcAft>
                  <a:spcPts val="25"/>
                </a:spcAft>
              </a:pPr>
              <a:r>
                <a:rPr lang="ru-RU" sz="20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Зефир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(греч.) — бог западного ветра, сын Астрея и Эос, брат Борея, Эвра и Нота, возлюбленный Хлориды (Флоры), родившей ему </a:t>
              </a:r>
              <a:r>
                <a:rPr lang="ru-RU" sz="2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Карпоса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(бога плодов). 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D52ED7F-9E16-5107-5D89-45213CF47E50}"/>
              </a:ext>
            </a:extLst>
          </p:cNvPr>
          <p:cNvGrpSpPr/>
          <p:nvPr/>
        </p:nvGrpSpPr>
        <p:grpSpPr>
          <a:xfrm>
            <a:off x="425771" y="1699322"/>
            <a:ext cx="8890814" cy="4937152"/>
            <a:chOff x="822960" y="1193138"/>
            <a:chExt cx="9259631" cy="548034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88CCA3D-EECC-BD9F-457B-83C814558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52" b="98785" l="4200" r="90000">
                          <a14:foregroundMark x1="49000" y1="2652" x2="45800" y2="9171"/>
                          <a14:foregroundMark x1="10600" y1="8066" x2="4200" y2="27956"/>
                          <a14:foregroundMark x1="4200" y1="27956" x2="5000" y2="29724"/>
                          <a14:foregroundMark x1="32400" y1="96133" x2="49600" y2="95801"/>
                          <a14:foregroundMark x1="49600" y1="95801" x2="67600" y2="96133"/>
                          <a14:foregroundMark x1="28800" y1="97017" x2="47400" y2="98674"/>
                          <a14:foregroundMark x1="47400" y1="98674" x2="67600" y2="98564"/>
                          <a14:foregroundMark x1="67600" y1="98564" x2="70800" y2="98785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" y="1193138"/>
              <a:ext cx="3028144" cy="548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3AA59B-DCA6-F0A2-E46A-B022E1BAFF1A}"/>
                </a:ext>
              </a:extLst>
            </p:cNvPr>
            <p:cNvSpPr txBox="1"/>
            <p:nvPr/>
          </p:nvSpPr>
          <p:spPr>
            <a:xfrm>
              <a:off x="3046750" y="2385609"/>
              <a:ext cx="7035841" cy="2924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marR="21590" indent="209550" algn="just"/>
              <a:r>
                <a:rPr lang="ru-RU" sz="20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Марс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рим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.) — древнеримский бог. Ему был посвящён первый месяц римского года — март. Главными святынями храма Марса были копьё и щит, якобы упавшие с неба. По окончании военных действий в честь Марса устраивали конные бега и приносили ему в жертву коня из победившей квадриги. В честь Марса названа планета Марс, красный цвет которой напоминает кровь.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21C790E-A619-506E-6D47-3EB94F73C284}"/>
              </a:ext>
            </a:extLst>
          </p:cNvPr>
          <p:cNvGrpSpPr/>
          <p:nvPr/>
        </p:nvGrpSpPr>
        <p:grpSpPr>
          <a:xfrm>
            <a:off x="1952555" y="1730527"/>
            <a:ext cx="10665010" cy="5039278"/>
            <a:chOff x="186003" y="1546147"/>
            <a:chExt cx="10665010" cy="5039278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099EE4B-1117-D678-1F74-B13AC87A4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98" b="96184" l="9753" r="89973">
                          <a14:foregroundMark x1="21566" y1="5564" x2="22802" y2="13514"/>
                          <a14:foregroundMark x1="40385" y1="94118" x2="76236" y2="96343"/>
                          <a14:foregroundMark x1="59203" y1="7949" x2="59203" y2="7949"/>
                          <a14:foregroundMark x1="59615" y1="8267" x2="61264" y2="10493"/>
                          <a14:foregroundMark x1="16346" y1="5723" x2="18681" y2="12560"/>
                          <a14:foregroundMark x1="24313" y1="3498" x2="26923" y2="104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590" y="1546147"/>
              <a:ext cx="5832423" cy="503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581279-02E2-9931-148A-148056AB31B9}"/>
                </a:ext>
              </a:extLst>
            </p:cNvPr>
            <p:cNvSpPr txBox="1"/>
            <p:nvPr/>
          </p:nvSpPr>
          <p:spPr>
            <a:xfrm>
              <a:off x="186003" y="2528276"/>
              <a:ext cx="6220918" cy="2290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marR="21590" indent="209550" algn="just"/>
              <a:r>
                <a:rPr lang="ru-RU" sz="20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Нептун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ru-RU" sz="2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рим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.) — древнеримский бог моря и влаги, отождествлённый с греческим богом Посейдоном. Подобно Посейдону, Нептун считался покровителем коневодства и конных состязаний. Нептун, как морской бог, был в почёте у моряков и людей, отправляющихся в морское путешествие.</a:t>
              </a:r>
            </a:p>
          </p:txBody>
        </p:sp>
      </p:grpSp>
      <p:sp>
        <p:nvSpPr>
          <p:cNvPr id="16" name="Рамка 15">
            <a:extLst>
              <a:ext uri="{FF2B5EF4-FFF2-40B4-BE49-F238E27FC236}">
                <a16:creationId xmlns:a16="http://schemas.microsoft.com/office/drawing/2014/main" id="{9814B951-3650-11E4-6141-5C63371F25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946CB-BB72-19EC-91D9-6970BDD2FCB3}"/>
              </a:ext>
            </a:extLst>
          </p:cNvPr>
          <p:cNvSpPr txBox="1"/>
          <p:nvPr/>
        </p:nvSpPr>
        <p:spPr>
          <a:xfrm>
            <a:off x="5281483" y="1109504"/>
            <a:ext cx="100924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45D000-3B8A-B80C-94C5-18C0E98F951B}"/>
              </a:ext>
            </a:extLst>
          </p:cNvPr>
          <p:cNvSpPr txBox="1"/>
          <p:nvPr/>
        </p:nvSpPr>
        <p:spPr>
          <a:xfrm>
            <a:off x="4152868" y="1109504"/>
            <a:ext cx="100924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Зефир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2CE152-9B6A-B08D-18F7-D970EA006AA9}"/>
              </a:ext>
            </a:extLst>
          </p:cNvPr>
          <p:cNvSpPr txBox="1"/>
          <p:nvPr/>
        </p:nvSpPr>
        <p:spPr>
          <a:xfrm>
            <a:off x="6410097" y="1109504"/>
            <a:ext cx="100924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Нептун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211391-FB09-B81C-5CC2-047E313335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8" y="5789268"/>
            <a:ext cx="1047750" cy="885825"/>
          </a:xfrm>
          <a:prstGeom prst="rect">
            <a:avLst/>
          </a:prstGeom>
        </p:spPr>
      </p:pic>
      <p:sp>
        <p:nvSpPr>
          <p:cNvPr id="1024" name="Управляющая кнопка: возврат 102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F6F1D665-E248-B02E-E26E-7D53E366B6F5}"/>
              </a:ext>
            </a:extLst>
          </p:cNvPr>
          <p:cNvSpPr/>
          <p:nvPr/>
        </p:nvSpPr>
        <p:spPr>
          <a:xfrm>
            <a:off x="379828" y="6279960"/>
            <a:ext cx="422030" cy="369332"/>
          </a:xfrm>
          <a:prstGeom prst="actionButtonRetur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>
            <a:extLst>
              <a:ext uri="{FF2B5EF4-FFF2-40B4-BE49-F238E27FC236}">
                <a16:creationId xmlns:a16="http://schemas.microsoft.com/office/drawing/2014/main" id="{DBD983A1-47A0-54DA-70DA-A4046AFAA3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6023F8-ECBE-2879-09BA-55DB259A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3" y="213323"/>
            <a:ext cx="4317168" cy="64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307BF-7F46-B6B7-94E2-C29FF6EDE21F}"/>
              </a:ext>
            </a:extLst>
          </p:cNvPr>
          <p:cNvSpPr txBox="1"/>
          <p:nvPr/>
        </p:nvSpPr>
        <p:spPr>
          <a:xfrm>
            <a:off x="4834328" y="6216131"/>
            <a:ext cx="591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Д. Г. Левицкий «Екатерина </a:t>
            </a:r>
            <a:r>
              <a:rPr lang="en-US" sz="1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1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Законодательница»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8D8CA-A9C9-8A1F-24A3-9D804D8EFE1E}"/>
              </a:ext>
            </a:extLst>
          </p:cNvPr>
          <p:cNvSpPr txBox="1"/>
          <p:nvPr/>
        </p:nvSpPr>
        <p:spPr>
          <a:xfrm>
            <a:off x="5456911" y="176982"/>
            <a:ext cx="5112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«Под сенью дружных муз…»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EF575-6F67-5C93-9BE0-7CAB941F8A5B}"/>
              </a:ext>
            </a:extLst>
          </p:cNvPr>
          <p:cNvSpPr txBox="1"/>
          <p:nvPr/>
        </p:nvSpPr>
        <p:spPr>
          <a:xfrm>
            <a:off x="4976734" y="2138570"/>
            <a:ext cx="62808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Картина Дмитрия Григорьевича Левицкого «Екатерина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Законодательница» (1783) даёт представление об особенностях портрета в искусстве классицизма.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8B4E26-AE1F-730C-5C36-B7640573D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8" y="5789268"/>
            <a:ext cx="1047750" cy="885825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B698B3C-EF21-8153-A5D5-A79DCCFC4D7F}"/>
              </a:ext>
            </a:extLst>
          </p:cNvPr>
          <p:cNvSpPr/>
          <p:nvPr/>
        </p:nvSpPr>
        <p:spPr>
          <a:xfrm>
            <a:off x="379828" y="6279960"/>
            <a:ext cx="422030" cy="369332"/>
          </a:xfrm>
          <a:prstGeom prst="actionButtonRetur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>
            <a:extLst>
              <a:ext uri="{FF2B5EF4-FFF2-40B4-BE49-F238E27FC236}">
                <a16:creationId xmlns:a16="http://schemas.microsoft.com/office/drawing/2014/main" id="{DBD983A1-47A0-54DA-70DA-A4046AFAA3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6C6C4-C58B-A808-A958-6EC0A290F91C}"/>
              </a:ext>
            </a:extLst>
          </p:cNvPr>
          <p:cNvSpPr txBox="1"/>
          <p:nvPr/>
        </p:nvSpPr>
        <p:spPr>
          <a:xfrm>
            <a:off x="314793" y="1793438"/>
            <a:ext cx="1086786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2725" marR="1905" indent="-6350" algn="l"/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Обобщающая беседа</a:t>
            </a:r>
          </a:p>
          <a:p>
            <a:pPr marL="212725" marR="1905" indent="-6350" algn="l"/>
            <a:endParaRPr lang="ru-RU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1590" lvl="0" indent="-342900" algn="just" fontAlgn="base">
              <a:buClr>
                <a:srgbClr val="161616"/>
              </a:buClr>
              <a:buSzPts val="1000"/>
              <a:buFont typeface="Wingdings" panose="05000000000000000000" pitchFamily="2" charset="2"/>
              <a:buChar char="v"/>
            </a:pPr>
            <a:r>
              <a:rPr lang="ru-RU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Ломоносов считал Петра 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просвещённым монархом, заботившимся о благе России и её народа. </a:t>
            </a:r>
            <a:r>
              <a:rPr lang="en-US" sz="2400" u="none" strike="noStrike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Насколько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поэт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sz="2400" u="none" strike="noStrike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этой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оценке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Петра</a:t>
            </a:r>
            <a:r>
              <a:rPr lang="en-US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I?</a:t>
            </a:r>
            <a:endParaRPr lang="ru-RU" sz="24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1590" lvl="0" indent="-342900" algn="just" fontAlgn="base">
              <a:buClr>
                <a:srgbClr val="161616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чём заключаются жанровые особенности оды? Почему в художественном наследии Ломоносова преобладают произведения этого жанра?</a:t>
            </a:r>
          </a:p>
          <a:p>
            <a:pPr marL="342900" marR="21590" lvl="0" indent="-342900" algn="just" fontAlgn="base">
              <a:buClr>
                <a:srgbClr val="161616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Ломоносов считал, что главная обязанность писателя — «радеть о благоденствии общества». Как проявилось это убеждение поэта в его творчестве?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F3F49-39EE-FDAA-9A79-ACD270B33608}"/>
              </a:ext>
            </a:extLst>
          </p:cNvPr>
          <p:cNvSpPr txBox="1"/>
          <p:nvPr/>
        </p:nvSpPr>
        <p:spPr>
          <a:xfrm>
            <a:off x="2773680" y="176982"/>
            <a:ext cx="66446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12725" indent="-6350"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Рефлексия. Подведение итогов урока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DFBE52-BD36-32AF-0770-0AC99189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6" b="92969" l="8475" r="94492">
                        <a14:foregroundMark x1="8898" y1="60156" x2="19492" y2="75391"/>
                        <a14:foregroundMark x1="19492" y1="75391" x2="38559" y2="89453"/>
                        <a14:foregroundMark x1="38559" y1="89453" x2="57203" y2="92578"/>
                        <a14:foregroundMark x1="57203" y1="92578" x2="85593" y2="75391"/>
                        <a14:foregroundMark x1="85593" y1="75391" x2="92373" y2="65234"/>
                        <a14:foregroundMark x1="92373" y1="65234" x2="93220" y2="59766"/>
                        <a14:foregroundMark x1="85169" y1="87891" x2="94915" y2="87109"/>
                        <a14:foregroundMark x1="43220" y1="92578" x2="52119" y2="92969"/>
                        <a14:foregroundMark x1="11864" y1="87109" x2="8475" y2="89453"/>
                        <a14:foregroundMark x1="64407" y1="8594" x2="40254" y2="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57" y="176982"/>
            <a:ext cx="2203961" cy="23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D9C9FF-65C9-C054-3077-B4D746EDB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8" y="5789268"/>
            <a:ext cx="1047750" cy="885825"/>
          </a:xfrm>
          <a:prstGeom prst="rect">
            <a:avLst/>
          </a:prstGeom>
        </p:spPr>
      </p:pic>
      <p:sp>
        <p:nvSpPr>
          <p:cNvPr id="10" name="Управляющая кнопка: возврат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B7D62F5-B281-C806-79CE-054838B2938B}"/>
              </a:ext>
            </a:extLst>
          </p:cNvPr>
          <p:cNvSpPr/>
          <p:nvPr/>
        </p:nvSpPr>
        <p:spPr>
          <a:xfrm>
            <a:off x="379828" y="6279960"/>
            <a:ext cx="422030" cy="369332"/>
          </a:xfrm>
          <a:prstGeom prst="actionButtonRetur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>
            <a:extLst>
              <a:ext uri="{FF2B5EF4-FFF2-40B4-BE49-F238E27FC236}">
                <a16:creationId xmlns:a16="http://schemas.microsoft.com/office/drawing/2014/main" id="{DBD983A1-47A0-54DA-70DA-A4046AFAA3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0B884-B5A4-39C4-95FD-B2DF1DEF39C4}"/>
              </a:ext>
            </a:extLst>
          </p:cNvPr>
          <p:cNvSpPr txBox="1"/>
          <p:nvPr/>
        </p:nvSpPr>
        <p:spPr>
          <a:xfrm>
            <a:off x="1224197" y="896685"/>
            <a:ext cx="9743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1590" lvl="0" indent="-342900" algn="just" fontAlgn="base">
              <a:buClr>
                <a:srgbClr val="161616"/>
              </a:buClr>
              <a:buSzPts val="1000"/>
              <a:buFont typeface="+mj-lt"/>
              <a:buAutoNum type="arabicPeriod"/>
            </a:pPr>
            <a:r>
              <a:rPr lang="ru-RU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Выучить строфы оды наизусть. </a:t>
            </a:r>
          </a:p>
          <a:p>
            <a:pPr marL="342900" marR="21590" lvl="0" indent="-342900" algn="just" fontAlgn="base">
              <a:buClr>
                <a:srgbClr val="161616"/>
              </a:buClr>
              <a:buSzPts val="1000"/>
              <a:buFont typeface="+mj-lt"/>
              <a:buAutoNum type="arabicPeriod"/>
            </a:pPr>
            <a:r>
              <a:rPr lang="ru-RU" sz="2400" u="none" strike="noStrike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вы думаете, в чём особенности их выразительного чтения?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89B18-2D60-86F6-45C8-AB5FBAC93434}"/>
              </a:ext>
            </a:extLst>
          </p:cNvPr>
          <p:cNvSpPr txBox="1"/>
          <p:nvPr/>
        </p:nvSpPr>
        <p:spPr>
          <a:xfrm>
            <a:off x="4052668" y="205118"/>
            <a:ext cx="40866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12725" indent="-6350"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Домашнее задание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D7378B1-F940-07B0-04DC-D82FB037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8" y="5789268"/>
            <a:ext cx="1047750" cy="885825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A7AB7CD-5865-F6D7-8DC4-16E5AA1A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42" y="1957585"/>
            <a:ext cx="5936517" cy="40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DEFDB9-BCE8-29CD-8BF7-8D2E53C5715C}"/>
              </a:ext>
            </a:extLst>
          </p:cNvPr>
          <p:cNvSpPr txBox="1"/>
          <p:nvPr/>
        </p:nvSpPr>
        <p:spPr>
          <a:xfrm>
            <a:off x="3194528" y="6121904"/>
            <a:ext cx="5802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А.В. Маковский. «Посещение императрицей Елизаветой Петровной мастерской М.В. Ломоносова»</a:t>
            </a:r>
          </a:p>
        </p:txBody>
      </p:sp>
      <p:sp>
        <p:nvSpPr>
          <p:cNvPr id="12" name="Управляющая кнопка: возврат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D7DC117-E503-5A66-DD07-4B4017612A52}"/>
              </a:ext>
            </a:extLst>
          </p:cNvPr>
          <p:cNvSpPr/>
          <p:nvPr/>
        </p:nvSpPr>
        <p:spPr>
          <a:xfrm>
            <a:off x="379828" y="6279960"/>
            <a:ext cx="422030" cy="369332"/>
          </a:xfrm>
          <a:prstGeom prst="actionButtonRetur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E848794A-F6D2-1013-2B45-BA6DDF0510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0F41-79F0-1703-6B17-7E4F11E125B9}"/>
              </a:ext>
            </a:extLst>
          </p:cNvPr>
          <p:cNvSpPr txBox="1"/>
          <p:nvPr/>
        </p:nvSpPr>
        <p:spPr>
          <a:xfrm>
            <a:off x="731519" y="1371600"/>
            <a:ext cx="108708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https://catherineasquithgallery.com/uploads/posts/2021-02/1612583922_106-p-fon-dlya-prezentatsii-zelenaya-doska-126.jpg</a:t>
            </a:r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 слайд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https://www.graycell.ru/picture/big/zefir5.jpg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Зефир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https://upload.wikimedia.org/wikipedia/commons/thumb/d/d8/Mars_Ultor_%28Avenger%29.jpg/500px-Mars_Ultor_%28Avenger%29.jpg</a:t>
            </a:r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Марс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https://img.favpng.com/21/1/3/poseidon-zeus-apollo-greek-sea-gods-neptune-png-favpng-1iqY9h0zJUdT7L57jjqy0k2kY.jpg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Нептун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https://i.pinimg.com/236x/5b/c2/3c/5bc23cbc03d241c8dfa59dc9a96d26cf.jpg?nii=t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Ломоносов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https://phys.msu.ru/rus/about/sovphys/pics/146.files/fizik146-2_img_19.jpg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Ломоносов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https://painteropedia.ru/wp-content/uploads/2015/11/levitzky-ekaterina-II-zakonodatelnica.jpg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Екатерина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https://ao111444.blogspot.com/2017/05/gif_16.html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https://art.auction-house.ru/en/auction/lot/avmakovskii-poseshchenie-imperatritsei-elizavetoi-petrovnoi-masterskoi-lomonosova/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картина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https://www.youtube.com/watch?v=NZbQCwFzEu0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Ода видео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Фефилова, Галина Евгеньевна.  Литература. 9 класс. Планы-конспекты для 105 уроков. Учебно-методическое пособие  — Москва : Издательство АСТ, 2016.  — 446, [2] с. — (Средняя и старшая школа. Лучшие методики обучения).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286B0-E399-6939-09B6-45C7CD6B896F}"/>
              </a:ext>
            </a:extLst>
          </p:cNvPr>
          <p:cNvSpPr txBox="1"/>
          <p:nvPr/>
        </p:nvSpPr>
        <p:spPr>
          <a:xfrm>
            <a:off x="1420837" y="534572"/>
            <a:ext cx="177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Источники </a:t>
            </a:r>
          </a:p>
        </p:txBody>
      </p:sp>
      <p:sp>
        <p:nvSpPr>
          <p:cNvPr id="5" name="Управляющая кнопка: возврат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6B52889-4DD2-12AD-8225-4A8F32B321A8}"/>
              </a:ext>
            </a:extLst>
          </p:cNvPr>
          <p:cNvSpPr/>
          <p:nvPr/>
        </p:nvSpPr>
        <p:spPr>
          <a:xfrm>
            <a:off x="11338560" y="281354"/>
            <a:ext cx="379828" cy="360000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897</TotalTime>
  <Words>851</Words>
  <Application>Microsoft Office PowerPoint</Application>
  <PresentationFormat>Широкоэкранный</PresentationFormat>
  <Paragraphs>71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5</cp:revision>
  <dcterms:created xsi:type="dcterms:W3CDTF">2022-09-05T07:43:30Z</dcterms:created>
  <dcterms:modified xsi:type="dcterms:W3CDTF">2022-09-08T18:38:20Z</dcterms:modified>
</cp:coreProperties>
</file>