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d0da3f8bbac4613" /><Relationship Type="http://schemas.openxmlformats.org/officeDocument/2006/relationships/extended-properties" Target="/docProps/app.xml" Id="Rd402b2260da546aa" /><Relationship Type="http://schemas.openxmlformats.org/officeDocument/2006/relationships/officeDocument" Target="/ppt/presentation.xml" Id="R1e36398eb4a3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ffcdaea9d4e1a"/>
  </p:sldMasterIdLst>
  <p:notesMasterIdLst>
    <p:notesMasterId xmlns:r="http://schemas.openxmlformats.org/officeDocument/2006/relationships" r:id="R80095e7ef1fd40af"/>
  </p:notesMasterIdLst>
  <p:sldIdLst>
    <p:sldId xmlns:r="http://schemas.openxmlformats.org/officeDocument/2006/relationships" id="256" r:id="Rb4ed71d5b61f49f0"/>
    <p:sldId xmlns:r="http://schemas.openxmlformats.org/officeDocument/2006/relationships" id="257" r:id="Rcc87ee0f1ce94ced"/>
    <p:sldId xmlns:r="http://schemas.openxmlformats.org/officeDocument/2006/relationships" id="258" r:id="Rbffe68857d574d50"/>
    <p:sldId xmlns:r="http://schemas.openxmlformats.org/officeDocument/2006/relationships" id="259" r:id="R5f8039ae53f24588"/>
    <p:sldId xmlns:r="http://schemas.openxmlformats.org/officeDocument/2006/relationships" id="260" r:id="R0ebd591f0d2a4440"/>
    <p:sldId xmlns:r="http://schemas.openxmlformats.org/officeDocument/2006/relationships" id="261" r:id="R9b18ac6eae524cfe"/>
    <p:sldId xmlns:r="http://schemas.openxmlformats.org/officeDocument/2006/relationships" id="262" r:id="R300895a4ce7841a4"/>
    <p:sldId xmlns:r="http://schemas.openxmlformats.org/officeDocument/2006/relationships" id="263" r:id="R48819d4f72bd417e"/>
    <p:sldId xmlns:r="http://schemas.openxmlformats.org/officeDocument/2006/relationships" id="264" r:id="R4aa9ed7db7574e64"/>
    <p:sldId xmlns:r="http://schemas.openxmlformats.org/officeDocument/2006/relationships" id="265" r:id="R3a8cf990fd6b46bf"/>
    <p:sldId xmlns:r="http://schemas.openxmlformats.org/officeDocument/2006/relationships" id="266" r:id="Raf2284eabaa24135"/>
    <p:sldId xmlns:r="http://schemas.openxmlformats.org/officeDocument/2006/relationships" id="267" r:id="R7bbcc56b1cfe492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deec3b5f2a342b4" /><Relationship Type="http://schemas.openxmlformats.org/officeDocument/2006/relationships/slideMaster" Target="/ppt/slideMasters/slideMaster1.xml" Id="Rea3ffcdaea9d4e1a" /><Relationship Type="http://schemas.openxmlformats.org/officeDocument/2006/relationships/notesMaster" Target="/ppt/notesMasters/notesMaster1.xml" Id="R80095e7ef1fd40af" /><Relationship Type="http://schemas.openxmlformats.org/officeDocument/2006/relationships/presProps" Target="/ppt/presProps.xml" Id="R1490079da56e4aff" /><Relationship Type="http://schemas.openxmlformats.org/officeDocument/2006/relationships/tableStyles" Target="/ppt/tableStyles.xml" Id="Rfacf27d21af14cae" /><Relationship Type="http://schemas.openxmlformats.org/officeDocument/2006/relationships/slide" Target="/ppt/slides/slide1.xml" Id="Rb4ed71d5b61f49f0" /><Relationship Type="http://schemas.openxmlformats.org/officeDocument/2006/relationships/slide" Target="/ppt/slides/slide2.xml" Id="Rcc87ee0f1ce94ced" /><Relationship Type="http://schemas.openxmlformats.org/officeDocument/2006/relationships/slide" Target="/ppt/slides/slide3.xml" Id="Rbffe68857d574d50" /><Relationship Type="http://schemas.openxmlformats.org/officeDocument/2006/relationships/slide" Target="/ppt/slides/slide4.xml" Id="R5f8039ae53f24588" /><Relationship Type="http://schemas.openxmlformats.org/officeDocument/2006/relationships/slide" Target="/ppt/slides/slide5.xml" Id="R0ebd591f0d2a4440" /><Relationship Type="http://schemas.openxmlformats.org/officeDocument/2006/relationships/slide" Target="/ppt/slides/slide6.xml" Id="R9b18ac6eae524cfe" /><Relationship Type="http://schemas.openxmlformats.org/officeDocument/2006/relationships/slide" Target="/ppt/slides/slide7.xml" Id="R300895a4ce7841a4" /><Relationship Type="http://schemas.openxmlformats.org/officeDocument/2006/relationships/slide" Target="/ppt/slides/slide8.xml" Id="R48819d4f72bd417e" /><Relationship Type="http://schemas.openxmlformats.org/officeDocument/2006/relationships/slide" Target="/ppt/slides/slide9.xml" Id="R4aa9ed7db7574e64" /><Relationship Type="http://schemas.openxmlformats.org/officeDocument/2006/relationships/slide" Target="/ppt/slides/slide10.xml" Id="R3a8cf990fd6b46bf" /><Relationship Type="http://schemas.openxmlformats.org/officeDocument/2006/relationships/slide" Target="/ppt/slides/slide11.xml" Id="Raf2284eabaa24135" /><Relationship Type="http://schemas.openxmlformats.org/officeDocument/2006/relationships/slide" Target="/ppt/slides/slide12.xml" Id="R7bbcc56b1cfe492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59b3598ae034bc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40aeee544ec4cbf" /><Relationship Type="http://schemas.openxmlformats.org/officeDocument/2006/relationships/notesMaster" Target="/ppt/notesMasters/notesMaster1.xml" Id="Ra5b64692781c47e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8f84379ab39468f" /><Relationship Type="http://schemas.openxmlformats.org/officeDocument/2006/relationships/notesMaster" Target="/ppt/notesMasters/notesMaster1.xml" Id="R1a2ff2e906e0460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b934b8b67db4ee8" /><Relationship Type="http://schemas.openxmlformats.org/officeDocument/2006/relationships/notesMaster" Target="/ppt/notesMasters/notesMaster1.xml" Id="Rd1c58a7cf48744f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7f9d851ec054d73" /><Relationship Type="http://schemas.openxmlformats.org/officeDocument/2006/relationships/notesMaster" Target="/ppt/notesMasters/notesMaster1.xml" Id="R502660851cce434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18e7253b27649e8" /><Relationship Type="http://schemas.openxmlformats.org/officeDocument/2006/relationships/notesMaster" Target="/ppt/notesMasters/notesMaster1.xml" Id="R0e16538f20cf480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b8a9b89831f4778" /><Relationship Type="http://schemas.openxmlformats.org/officeDocument/2006/relationships/notesMaster" Target="/ppt/notesMasters/notesMaster1.xml" Id="Rc0bb232a7670494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bd1ce5988be4c68" /><Relationship Type="http://schemas.openxmlformats.org/officeDocument/2006/relationships/notesMaster" Target="/ppt/notesMasters/notesMaster1.xml" Id="R8a91e51a970f4dc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0811a30886c4251" /><Relationship Type="http://schemas.openxmlformats.org/officeDocument/2006/relationships/notesMaster" Target="/ppt/notesMasters/notesMaster1.xml" Id="R8b38c9639134449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755de56308f48da" /><Relationship Type="http://schemas.openxmlformats.org/officeDocument/2006/relationships/notesMaster" Target="/ppt/notesMasters/notesMaster1.xml" Id="R591440964c76439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fe75d90517c4ee7" /><Relationship Type="http://schemas.openxmlformats.org/officeDocument/2006/relationships/notesMaster" Target="/ppt/notesMasters/notesMaster1.xml" Id="Re927e1e17b1f416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17b102667ef4eae" /><Relationship Type="http://schemas.openxmlformats.org/officeDocument/2006/relationships/notesMaster" Target="/ppt/notesMasters/notesMaster1.xml" Id="Rcc7a8a478a3443b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28e25b69e664220" /><Relationship Type="http://schemas.openxmlformats.org/officeDocument/2006/relationships/notesMaster" Target="/ppt/notesMasters/notesMaster1.xml" Id="Reb93956245494d7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Открывающий вопрос классу: почему произведение о поражении пережило восемь веков? Изображение — художественная реконструкция, не документ.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https://bigenc.ru/wiki/%C2%AB%D0%A1%D0%BB%D0%BE%D0%B2%D0%BE_%D0%BE_%D0%BF%D0%BE%D0%BB%D0%BA%D1%83_%D0%98%D0%B3%D0%BE%D1%80%D0%B5%D0%B2%D0%B5%C2%BB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Работа в парах: найти в изученном фрагменте один приём и объяснить, что он даёт смыслу, а не только назвать термин.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Вернитесь к вопросу первого слайда. Ученики формулируют ответ: почему именно поражение делает призыв автора убедительным? Изображение — художественная реконструкция.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- https://lib.pushkinskijdom.ru/Default.aspx?tabid=4878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 работу — 3–4 минуты. Попросите 2–3 пары прочитать цепочку «цитата → образ → смысл». Выходной билет можно собрать письменно.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Дайте ученикам 30 секунд: предложить свою версию ответа. Затем покажите три смысловых шага внизу.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- https://lib.pushkinskijdom.ru/Default.aspx?tabid=4878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Сверьте с учебником даты и имена. Подчеркните: произведение не пересказывает летопись, а оценивает поступок князя.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https://bigenc.ru/wiki/%C2%AB%D0%A1%D0%BB%D0%BE%D0%B2%D0%BE_%D0%BE_%D0%BF%D0%BE%D0%BB%D0%BA%D1%83_%D0%98%D0%B3%D0%BE%D1%80%D0%B5%D0%B2%D0%B5%C2%BB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Спросите: почему утрата единственного списка сделала вопросы о тексте особенно острыми? Изображение — художественный образ.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https://nlr.ru/elibrary/RA9846/slova-o-polku-igoreve-225-let-pervoy-publikatsii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Попросите учеников одним глаголом назвать движение каждой части: начинает, решается, терпит, осмысливает, молится, возвращается.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- https://lib.pushkinskijdom.ru/Default.aspx?tabid=4878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Мини-дискуссия: можно ли назвать Игоря героем, если его решение привело к беде? Требуйте аргумент и опору на эпизод.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Предложите заменить природу обычным пейзажем. Что потеряет текст? Подведите к олицетворению и единству человека с миром.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Прочитайте фрагмент по ролям: Ярославна, ветер, Днепр, солнце. Обсудите, почему её речь звучит сильнее обычной жалобы. Изображение — художественная реконструкция.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Покажите, как частный поступок превращается в политический и нравственный вывод. Спросите, кого убеждает Святослав.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https://lib.pushkinskijdom.ru/default.aspx?tabid=4941</a:t>
            </a:r>
          </a:p>
          <a:p xmlns:a="http://schemas.openxmlformats.org/drawingml/2006/main">
            <a:r>
              <a:t>- https://lib.pushkinskijdom.ru/Default.aspx?tabid=4878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50fb43c73456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6bab4716cb14203" /><Relationship Type="http://schemas.openxmlformats.org/officeDocument/2006/relationships/slideLayout" Target="/ppt/slideLayouts/slideLayout1.xml" Id="R050fa888b1f2428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fa888b1f2428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cecd0ca64b89" /><Relationship Type="http://schemas.openxmlformats.org/officeDocument/2006/relationships/image" Target="/ppt/media/image.png" Id="R75362dba1de04599" /><Relationship Type="http://schemas.openxmlformats.org/officeDocument/2006/relationships/notesSlide" Target="/ppt/notesSlides/notesSlide1.xml" Id="R6f0f9bee434044c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3be830c1415c" /><Relationship Type="http://schemas.openxmlformats.org/officeDocument/2006/relationships/notesSlide" Target="/ppt/notesSlides/notesSlide10.xml" Id="Rcede5d5984e74a0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c9a03dca4546" /><Relationship Type="http://schemas.openxmlformats.org/officeDocument/2006/relationships/image" Target="/ppt/media/image4.png" Id="Rf6a2ed09ee944e24" /><Relationship Type="http://schemas.openxmlformats.org/officeDocument/2006/relationships/notesSlide" Target="/ppt/notesSlides/notesSlide11.xml" Id="R84885a887a8746d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5113f61f048dc" /><Relationship Type="http://schemas.openxmlformats.org/officeDocument/2006/relationships/notesSlide" Target="/ppt/notesSlides/notesSlide12.xml" Id="R8688482a1195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8cb5134714331" /><Relationship Type="http://schemas.openxmlformats.org/officeDocument/2006/relationships/notesSlide" Target="/ppt/notesSlides/notesSlide2.xml" Id="R1306f6e54d3c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06e14ec274b84" /><Relationship Type="http://schemas.openxmlformats.org/officeDocument/2006/relationships/notesSlide" Target="/ppt/notesSlides/notesSlide3.xml" Id="R9b97c439542b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42d00c1864a67" /><Relationship Type="http://schemas.openxmlformats.org/officeDocument/2006/relationships/image" Target="/ppt/media/image2.png" Id="Rb301ecf0f66a437c" /><Relationship Type="http://schemas.openxmlformats.org/officeDocument/2006/relationships/notesSlide" Target="/ppt/notesSlides/notesSlide4.xml" Id="R8a05943f73ff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7f550c6a4439b" /><Relationship Type="http://schemas.openxmlformats.org/officeDocument/2006/relationships/notesSlide" Target="/ppt/notesSlides/notesSlide5.xml" Id="Rfadefaa72b82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d57c87704838" /><Relationship Type="http://schemas.openxmlformats.org/officeDocument/2006/relationships/notesSlide" Target="/ppt/notesSlides/notesSlide6.xml" Id="R1d167a7d68c746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cddbc1c464cb8" /><Relationship Type="http://schemas.openxmlformats.org/officeDocument/2006/relationships/notesSlide" Target="/ppt/notesSlides/notesSlide7.xml" Id="R2098887abd54435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317d97efb497c" /><Relationship Type="http://schemas.openxmlformats.org/officeDocument/2006/relationships/image" Target="/ppt/media/image3.png" Id="Rf63f11f5d94a4189" /><Relationship Type="http://schemas.openxmlformats.org/officeDocument/2006/relationships/notesSlide" Target="/ppt/notesSlides/notesSlide8.xml" Id="Rf43d03d2d3aa400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55eecac8491a" /><Relationship Type="http://schemas.openxmlformats.org/officeDocument/2006/relationships/notesSlide" Target="/ppt/notesSlides/notesSlide9.xml" Id="R39ce0ddd5422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362dba1de0459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0BD4C7-A058-437A-AF35-6717ECBAD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0E10">
                  <a:alpha val="92000"/>
                </a:srgbClr>
              </a:gs>
              <a:gs pos="55000">
                <a:srgbClr val="0B0E10">
                  <a:alpha val="52000"/>
                </a:srgbClr>
              </a:gs>
              <a:gs pos="100000">
                <a:srgbClr val="0B0E10">
                  <a:alpha val="1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EE25F0-D499-416D-93E8-A59C70468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5143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E9FDDF-CC1A-41EC-A530-38BF8E532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533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ДРЕВНЕРУССКАЯ ЛИТЕРАТУРА • IX КЛАСС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EC1C06-9EAF-4ADD-AB7D-33F2C1CEB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6572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5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5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«Слово о полку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5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5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Игореве»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7212AA-CEE4-4DD8-9D94-C99633F48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29050"/>
            <a:ext cx="495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2400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Как поражение стало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2400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2400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призывом к единству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1E7BB1-73A6-4CF4-AF35-BE3B4158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816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Автор: 100ballnik.com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A435E4-6ACE-4696-ABB2-B13E43207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9626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B8C7C7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B8C7C7"/>
                </a:solidFill>
                <a:latin typeface="DejaVu Sans"/>
                <a:ea typeface="DejaVu Sans"/>
                <a:cs typeface="DejaVu Sans"/>
              </a:rPr>
              <a:t>1185 → XII век → сегодняшний разговор</a:t>
            </a:r>
          </a:p>
        </p:txBody>
      </p:sp>
    </p:spTree>
    <p:extLst>
      <p:ext uri="{BB962C8B-B14F-4D97-AF65-F5344CB8AC3E}">
        <p14:creationId xmlns:p14="http://schemas.microsoft.com/office/powerpoint/2010/main" val="83635549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0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A3DC4F5-C416-47C2-A8D3-ABA62608B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B1856C-2681-4064-9ADB-5DE6DF2C1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ЯЗЫК И СТИЛЬ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BCD068-15BA-4235-AC81-BEE455E3A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9A928C-15E0-4714-9820-B50CDF470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81915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Почему «Слово» звучит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как поэзия?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A4D9EF-2309-4955-A404-9947F1625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219200"/>
            <a:ext cx="428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Не рифма создаёт поэзию, а образное мышление.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5460DE-31F4-4FE7-B1AA-E5287A97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B46F2C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B46F2C"/>
                </a:solidFill>
                <a:latin typeface="DejaVu Sans"/>
                <a:ea typeface="DejaVu Sans"/>
                <a:cs typeface="DejaVu Sans"/>
              </a:rPr>
              <a:t>МЕТАФОРА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F72F05-3827-4B46-A6E9-9643E39E0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4003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«сеять стрелами»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4D4C9F-7973-4151-8DD1-27A411572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19350"/>
            <a:ext cx="514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действие превращается в зримый образ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D0F3E6-62C2-41A9-942D-458FDE55B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1062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CDB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BC86D6-C6D4-4A2C-96C6-245CF92AA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ОЛИЦЕТВОРЕНИЕ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D50209-6FB0-4A23-B008-B3081A929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3337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земля стонет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33A1C0-902A-4CB0-9561-9FA822B34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52800"/>
            <a:ext cx="514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вся страна переживает поражение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F19006-10C4-4D91-9C81-72F6BEB43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62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CDB9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F296D5-5EC8-4E65-BE44-1AE78E448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B46F2C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B46F2C"/>
                </a:solidFill>
                <a:latin typeface="DejaVu Sans"/>
                <a:ea typeface="DejaVu Sans"/>
                <a:cs typeface="DejaVu Sans"/>
              </a:rPr>
              <a:t>ПОВТОР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0A63FE-F697-4EB8-91FB-4B9F7F886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2672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обращения и призывы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44BA11-91DB-4A1C-A447-6DBF585C1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86250"/>
            <a:ext cx="514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речь приобретает ритм и силу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9C199D-23BA-42A3-88FD-E2CA7ECF8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14900"/>
            <a:ext cx="1062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CDB9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AEAC2EF-2C7F-4393-8C51-647B24F40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КОНТРАСТ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9634162-22C9-4C45-9636-E0E861AA2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20065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свет ↔ тьма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B01DC1-04B7-4A52-976B-52AF85536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219700"/>
            <a:ext cx="5143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выбор героя получает нравственный смысл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CD680A-1EA9-42CA-8EA2-0F9E31C21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rPr>
              <a:t>9 класс  • 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50657527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0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a2ed09ee944e2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D08185-AC88-4571-8563-C37A7906E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111719">
                  <a:alpha val="82000"/>
                </a:srgbClr>
              </a:gs>
              <a:gs pos="55000">
                <a:srgbClr val="111719">
                  <a:alpha val="38000"/>
                </a:srgbClr>
              </a:gs>
              <a:gs pos="100000">
                <a:srgbClr val="111719">
                  <a:alpha val="2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CDC9A92-6C81-4262-BF4C-517D5E6E8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76275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111719">
                  <a:alpha val="88000"/>
                </a:srgbClr>
              </a:gs>
              <a:gs pos="70000">
                <a:srgbClr val="111719">
                  <a:alpha val="72000"/>
                </a:srgbClr>
              </a:gs>
              <a:gs pos="100000">
                <a:srgbClr val="111719">
                  <a:alpha val="10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8C5576-6969-4CF4-9087-632542E84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A6A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A3D6EA-1B46-48FB-BDE2-AA9B76364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ИТОГ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9C7B6F-401D-4CB3-A007-75728D666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429E92-AAB8-447C-9A7D-3C690337C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6096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Судьба героя зависит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от судьбы земли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6D11B7-2E90-4C9F-8E97-7230AD1DD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57550"/>
            <a:ext cx="26193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ЛИЧНАЯ СЛАВА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56B67F-0D36-47DF-ADF8-FF3102D0F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067050"/>
            <a:ext cx="781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4050" b="1" i="0">
                <a:solidFill>
                  <a:srgbClr val="4AA6A2"/>
                </a:solidFill>
                <a:latin typeface="DejaVu Sans"/>
                <a:ea typeface="DejaVu Sans"/>
                <a:cs typeface="DejaVu Sans"/>
              </a:defRPr>
            </a:pPr>
            <a:r>
              <a:rPr sz="4050" b="1" i="0">
                <a:solidFill>
                  <a:srgbClr val="4AA6A2"/>
                </a:solidFill>
                <a:latin typeface="DejaVu Sans"/>
                <a:ea typeface="DejaVu Sans"/>
                <a:cs typeface="DejaVu Sans"/>
              </a:rPr>
              <a:t>&lt;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06F310-E20F-45C3-BB48-0024A82F9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25755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ОБЩАЯ ОТВЕТСТВЕННОСТЬ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5F405D-92B6-49A3-88F7-D52917560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5905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950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Игорь возвращается домой, но главный вывод остаётся обращённым ко всем князьям.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96355D-AA59-4F66-9883-B1FE5DD6C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619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725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Поражение одного становится уроком для страны.</a:t>
            </a:r>
          </a:p>
        </p:txBody>
      </p:sp>
    </p:spTree>
    <p:extLst>
      <p:ext uri="{BB962C8B-B14F-4D97-AF65-F5344CB8AC3E}">
        <p14:creationId xmlns:p14="http://schemas.microsoft.com/office/powerpoint/2010/main" val="206988238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0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345D44-6D03-45C5-A771-174A5CDCE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5C10D4-DF96-4742-A7F6-AF3D3475F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ПРОВЕРИМ ПОНИМАНИЕ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207604-95F6-4874-B3E3-971344369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0F2BE5-E7FA-4A36-AC31-F4FEF293D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72390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Соберите смысл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в трёх шагах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CFB602-2C17-454F-9140-394830F7C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1049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65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Работа в парах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AF1D16-E0D9-4A50-B7AE-8E44DE630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524250"/>
            <a:ext cx="847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8BBA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FCD28F-45E7-4C97-862A-40124869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9087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A2FB17-A21B-4650-BDE7-63CF5A1A9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528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FDCA04-CD7C-442B-A1FC-5FB6B7140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957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Цитата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932327-7B49-4133-AA4D-98E2FC109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29150"/>
            <a:ext cx="238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выберите короткий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фрагмент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43B3FE-3405-41A8-A616-FAD3801A7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9087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A4DF7B-184B-4C46-8138-900A45057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528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1D4057-B8E3-4515-AC95-31593A102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0957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Образ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269B89-CCF3-4FF2-B0A5-6B2CCC6F6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629150"/>
            <a:ext cx="238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назовите, что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мы представляем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467DD6-9443-4E86-BF8A-89786B8FF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19087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AA6A2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88D659-CE61-4999-AF44-E3E6B02B7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35280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4F0BA1-D180-4E9A-95D0-DFCCDF894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0957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Смысл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E6A186-FEF1-44E7-881C-2187589BF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629150"/>
            <a:ext cx="238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объясните, зачем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он нужен автору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63E57D-38DE-4CBA-9005-A4EBA5FC5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9728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0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65F09F-C2CC-4315-AB84-1F25F3C12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915025"/>
            <a:ext cx="10439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5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Выходной билет: зачем автору нужен неудачный поход? Ответьте одним предложением.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D61614-A7C5-4D8B-8F81-33121641B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rPr>
              <a:t>9 класс  • 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149495589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0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F185E7-20A7-4720-BACC-53DF70E3E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A6A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352FF7-9232-4AF0-843C-3F36CF7BA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ГЛАВНЫЙ ВОПРОС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36C747-FE10-4E42-9DBB-BEA8C7DFA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D78B0D-5D9D-4899-B2FA-110FDA50C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885825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Почему автор выбирает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не победу, а поражение?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7CBA11-3969-491E-AD42-3CC1B9528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7239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defRPr>
            </a:pPr>
            <a:r>
              <a:rPr sz="225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rPr>
              <a:t>Потому что поражение показывает цену разобщённости яснее любой победной речи.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030B68-EDFE-441A-9EEE-52142CF6F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672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AA6A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3B12A5-FC11-4C31-AF2B-3391454E4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ЛИЧНЫЙ ПОРЫВ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DBF661-4AC4-407F-A628-0D1A852B2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800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Игорь ищет славы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27601B-A384-4318-ABFA-D7D72F5CA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5720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ОБЩАЯ БЕДА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5D4198-4C45-4C5F-BE25-27435C56C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9530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800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дружина разбита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FB7999-5E01-4257-A740-227741D92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5720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ОБЩИЙ ВЫВОД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5F7E1B-9548-4C29-91AD-491DF3F1B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953000"/>
            <a:ext cx="314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800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Руси нужно единство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7C34FD-205A-4B50-9311-F0AE93F10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BFC7C9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BFC7C9"/>
                </a:solidFill>
                <a:latin typeface="DejaVu Sans"/>
                <a:ea typeface="DejaVu Sans"/>
                <a:cs typeface="DejaVu Sans"/>
              </a:rPr>
              <a:t>9 класс  • 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41690718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0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4601C0-4A8E-49E1-8F58-4877F31EC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DD8C33-2134-4C47-A3A2-D9F686B2F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ИСТОРИЧЕСКАЯ ОСНОВА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6360C0-7C40-41EE-BD65-37C61795A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89265B-AE09-4783-9B1A-0886488FA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85725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1185: поход, который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закончился пленом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455924-D911-49F4-8359-346C9577C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047750"/>
            <a:ext cx="42672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6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Князь Игорь Святославич выступил против половцев без общего похода русских князей.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0FF8AF-9AFA-4297-B335-0ECA4DA62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AA91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7E373C-0B9F-4CC5-A6B4-780249FB1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337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358C3F-6B96-47CA-A7EB-70906BF34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4004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1D195E-C879-4E04-B07F-65AFFB390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6240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Выход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в степь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D809F7-5610-46A6-80DC-A289E679C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625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смелый замысел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9E164D-9B9F-492E-A64D-3377D0365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3337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197AE6-B024-42BB-8416-60307E8BB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4004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44F2A2-C6AB-4469-A60E-B0B680742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96240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Затмение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C6B471-AE54-49F9-9019-9BAABF4C0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7625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тревожный знак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39A197-CEEA-4F9D-9F43-B15905CB3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3337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4D3D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7F3F5D8-A459-4D48-BCA7-75F47DF4A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004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48D67E-D5F5-4E60-A138-69C93746D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6240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Поражение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AEFD59-0CC1-4F39-8904-F37690FCA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7625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гибель дружины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B76D4F-30D3-430E-BC59-6BB0B65B4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3337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3220E6-CDE1-4A6A-92DF-605BEDD2E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4004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35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CCD9FA-700D-4290-BADF-C201B1A9C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962400"/>
            <a:ext cx="1809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Плен →</a:t>
            </a:r>
          </a:p>
          <a:p xmlns:a="http://schemas.openxmlformats.org/drawingml/2006/main">
            <a:pPr algn="l">
              <a:lnSpc>
                <a:spcPct val="95000"/>
              </a:lnSpc>
              <a:buNone/>
              <a:def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95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побег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05F7B7-9BF1-4D70-9214-6DF3ED388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76250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350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возвращение героя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9B5511-3F08-4A6A-82AC-15AF7661A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9728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E7DD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914397-ADBB-4339-8F7A-8116B9A93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62625"/>
            <a:ext cx="1047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Историческое событие — основа сюжета; художественный смысл шире хроники.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C7A4ED5-B36A-4D4B-84F5-537D12C1F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rPr>
              <a:t>9 класс  • 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64066537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01ecf0f66a437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2A43E8-8A1A-47BF-9B30-A04682D44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0E10">
                  <a:alpha val="12000"/>
                </a:srgbClr>
              </a:gs>
              <a:gs pos="52000">
                <a:srgbClr val="0B0E10">
                  <a:alpha val="45000"/>
                </a:srgbClr>
              </a:gs>
              <a:gs pos="100000">
                <a:srgbClr val="0B0E10">
                  <a:alpha val="94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1D1A48-029B-4378-8142-A0BF07369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0"/>
            <a:ext cx="5715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0E10">
                  <a:alpha val="0"/>
                </a:srgbClr>
              </a:gs>
              <a:gs pos="30000">
                <a:srgbClr val="0B0E10">
                  <a:alpha val="82000"/>
                </a:srgbClr>
              </a:gs>
              <a:gs pos="100000">
                <a:srgbClr val="0B0E10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28CBAE-AAA3-43B8-8E29-B52E7644C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A6A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4988AE-ABE8-4FB7-83AD-11419E702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СУДЬБА ТЕКСТА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76443D-7B1E-4F62-A31B-A5045A9F1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826FA2-854E-4B98-99BF-81291838B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990600"/>
            <a:ext cx="48577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«Слово» дошло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в одном списке —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и он исчез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1BA7B5-38E9-4BDA-9500-D4475EF96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2766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КОНЕЦ XVIII ВЕКА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2F9A83-C1A2-4B4B-B11A-B48709AE7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257550"/>
            <a:ext cx="285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список оказался у А. И. Мусина-Пушкина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C04DA6-AF60-442D-93BC-70E5F51BD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1529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1800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0D5419-8A02-4795-AB72-6911A6C5A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133850"/>
            <a:ext cx="285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вышло первое печатное издание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196751-C4F3-402A-A543-4D9D95805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50292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1812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235FD0-2896-40AA-95FA-4BE9CC67A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5010150"/>
            <a:ext cx="2857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рукопись погибла в московском пожаре</a:t>
            </a:r>
          </a:p>
        </p:txBody>
      </p:sp>
    </p:spTree>
    <p:extLst>
      <p:ext uri="{BB962C8B-B14F-4D97-AF65-F5344CB8AC3E}">
        <p14:creationId xmlns:p14="http://schemas.microsoft.com/office/powerpoint/2010/main" val="6462710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0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4B7F4B9-AD93-4F6B-9C10-A785EB2E9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DD5322-2E0A-42FE-8951-50658E456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КОМПОЗИЦИЯ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57556A-FD7B-4CDE-87F3-7AA47E03C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8735E3-1301-4A4C-8989-B993D3F62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93345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Сюжет ведёт от личного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порыва к общему призыву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8153F7-4629-471E-B358-34CAD1FEA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914650"/>
            <a:ext cx="0" cy="2457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BDA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23B871-C7F3-4CBA-8932-FB3DFB6E3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914650"/>
            <a:ext cx="0" cy="2457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BDA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B99261-D6AD-4ACC-82DA-FBE07BC3E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241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2FE011-D978-4984-B69C-A686924A1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98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5035B55-21F8-4397-9C6D-D5A0B487D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70510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Вступление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3036CB-E0CF-4DBD-BCD4-9F4DC50DA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714625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Боян и выбор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способа рассказа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D3F8EE-76C9-4729-805D-C89CF782F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862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8407CA-F1C7-42A2-980A-EB7E4B70A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7192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03E187-6E54-4819-BA3E-854419810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86715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Поход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15DF0A-1D19-47C4-BF80-1F6F12C57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876675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затмение и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первые победы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B1C326-8B00-4BBE-8726-CC31F06DE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482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546D10-2A3C-4E13-9504-560F1041A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339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F40176-D7EC-44C3-8951-900383CE6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02920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Поражение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3970859-9E65-4BB6-8B8F-81C117A10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5038725"/>
            <a:ext cx="266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плен Игоря,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горе Руси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A4A215-497B-4710-A896-2FF70DAB1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241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AA6A2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F49528-0590-4A1D-9548-C75B0FEE0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098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053F2E-D1A5-4EE2-ABC7-545C4EC53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705100"/>
            <a:ext cx="1847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Слово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C7C3E8-C601-440A-9F31-D8E378679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714625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призыв Святослава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к князьям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A2AABD6-D2CA-4B5A-9AA5-166BA236E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862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A89ACC-4984-46BC-B009-B9AA10DD9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7192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597ACEF-D11F-4B1B-A1E6-B5C14FD1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867150"/>
            <a:ext cx="1847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Плач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020B4E-9E92-49C0-A766-831BE6F07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876675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Ярославна и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силы природы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F708496-945F-4CC7-84D0-1BDBABB9C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0482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19050">
            <a:solidFill>
              <a:srgbClr val="F6F0E5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FA9D1DF-EC4A-4A73-84C4-D50F636B9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51339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2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DB6A36C-EFC3-4D7A-AD3C-BEF38007D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029200"/>
            <a:ext cx="1847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8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Возвращение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D53A8CA-7808-42FD-A11A-8A4B51F67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5038725"/>
            <a:ext cx="238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побег Игоря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и радость земли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C81E663-45CA-49DD-9C3A-85B6C9FCA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479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СОБЫТИЕ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5C701CC-9C6F-400C-98E8-A1B03A3D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2479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ОСМЫСЛЕНИЕ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8949DA8-3F95-4347-89D1-76CCB2A42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rPr>
              <a:t>9 класс  • 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108306419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10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AF1AC2-AB00-4B15-807D-5F36E039E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A6A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0D73CB-B7C3-4207-A325-C47A26C4C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ОБРАЗ ГЕРОЯ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AC3EAC-4D43-4A32-B7BE-FB8D659EF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490DE5-A0E6-421E-8D09-9489B90A8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93345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Игорь смел — но его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смелость становится ошибкой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F52A1F-7014-48C8-9D41-1DECB83F4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5334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defRPr>
            </a:pPr>
            <a:r>
              <a:rPr sz="225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rPr>
              <a:t>«Хочу копьё преломить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225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defRPr>
            </a:pPr>
            <a:r>
              <a:rPr sz="225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rPr>
              <a:t>на границе поля Половецкого…»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2BB37F-6ADD-4989-859C-4A6FE5560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09850"/>
            <a:ext cx="1905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A6A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98DBA5-1F6B-4A84-954E-35AC533A1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66700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ЧТО ВЫЗЫВАЕТ УВАЖЕНИЕ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6C1E5E-2D21-4FD4-8C42-18AB93962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43250"/>
            <a:ext cx="3619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решительность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верность дружине</a:t>
            </a:r>
          </a:p>
          <a:p xmlns:a="http://schemas.openxmlformats.org/drawingml/2006/main">
            <a:pPr algn="l">
              <a:lnSpc>
                <a:spcPct val="125000"/>
              </a:lnSpc>
              <a:buNone/>
              <a:defRPr sz="1875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готовность к риску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021F61-36F7-4CE4-A350-5065258C9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53390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ЧТО ОСУЖДАЕТ АВТОР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6DA44D-EEAE-448B-B329-CF46334F8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10150"/>
            <a:ext cx="4000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8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жажду личной славы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8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нерасчётливость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8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875" b="0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отрыв от общей цели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22B0E5-10DE-4028-800F-42ED7AF2F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533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Герой не делится на «хорошего» и «плохого» — он противоречив.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6D0065-6C59-4F7D-83A6-3C76CFFB1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BFC7C9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BFC7C9"/>
                </a:solidFill>
                <a:latin typeface="DejaVu Sans"/>
                <a:ea typeface="DejaVu Sans"/>
                <a:cs typeface="DejaVu Sans"/>
              </a:rPr>
              <a:t>9 класс  • 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176307740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0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72C2A7A-FB53-4AAB-83A0-B754AB003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579E31-26CC-4F77-88A1-6C60FA235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ПОЭТИКА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1083AB-D73C-4C95-8580-C2E41662A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4DEC71-8FAF-4CB5-8C83-6C5FC0C7F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85725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Природа не фон —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она участник событий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337EC3-035B-47DB-9D4E-E5BAEE812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11049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 i="1">
                <a:solidFill>
                  <a:srgbClr val="276E70"/>
                </a:solidFill>
                <a:latin typeface="DejaVu Serif"/>
                <a:ea typeface="DejaVu Serif"/>
                <a:cs typeface="DejaVu Serif"/>
              </a:defRPr>
            </a:pPr>
            <a:r>
              <a:rPr sz="2100" b="0" i="1">
                <a:solidFill>
                  <a:srgbClr val="276E70"/>
                </a:solidFill>
                <a:latin typeface="DejaVu Serif"/>
                <a:ea typeface="DejaVu Serif"/>
                <a:cs typeface="DejaVu Serif"/>
              </a:rPr>
              <a:t>«Солнце ему тьмою путь заступаше»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AA9644-61D4-4D81-BA18-E6619E787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0325"/>
            <a:ext cx="5524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50C541-C128-42FD-9E74-1689D72CF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6479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ПРЕДУПРЕЖДАЕТ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21BB4A-7729-49CB-8343-95E66CD15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60032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затмение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C8FA72-046D-4705-892F-33E53E1E1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28900"/>
            <a:ext cx="457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мир словно видит опасность раньше героя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A48409-7D8C-45FB-9F55-519B16B20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46710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CCB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D3709C-D790-4833-BAE4-358135B86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38575"/>
            <a:ext cx="5524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 i="0">
                <a:solidFill>
                  <a:srgbClr val="D69B45"/>
                </a:solidFill>
                <a:latin typeface="DejaVu Sans"/>
                <a:ea typeface="DejaVu Sans"/>
                <a:cs typeface="DejaVu Sans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B83447-3811-4602-AFF6-5C0F68EFE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86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СОПЕРЕЖИВАЕТ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69428A-8424-4C7E-B1C6-2B0DD3810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8385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звери и птицы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A0FDE3-7F5A-40A9-895F-FD51DF22D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867150"/>
            <a:ext cx="457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тревога разлита по всей степи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7A69F3-ABFD-492D-8A04-CD858AD7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05350"/>
            <a:ext cx="981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8CCB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5A8498-B837-4248-B6AA-4497D60DC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76825"/>
            <a:ext cx="5524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4AA6A2"/>
                </a:solidFill>
                <a:latin typeface="DejaVu Sans"/>
                <a:ea typeface="DejaVu Sans"/>
                <a:cs typeface="DejaVu Sans"/>
              </a:defRPr>
            </a:pPr>
            <a:r>
              <a:rPr sz="3150" b="1" i="0">
                <a:solidFill>
                  <a:srgbClr val="4AA6A2"/>
                </a:solidFill>
                <a:latin typeface="DejaVu Sans"/>
                <a:ea typeface="DejaVu Sans"/>
                <a:cs typeface="DejaVu Sans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688EDD-8A5C-453F-8191-982857783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1244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ПОМОГАЕТ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2F7127-1A49-45D3-BDFE-B9DDBA69F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507682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река, ветер, солнце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DAABC3-9BD5-41E3-94F6-550F2070C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5105400"/>
            <a:ext cx="4572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стихии слышат плач и ведут Игоря домой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32D2D8-4A1B-4A1B-9FCB-F5D415964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6D777B"/>
                </a:solidFill>
                <a:latin typeface="DejaVu Sans"/>
                <a:ea typeface="DejaVu Sans"/>
                <a:cs typeface="DejaVu Sans"/>
              </a:rPr>
              <a:t>9 класс  • 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205109674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0E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3f11f5d94a418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5FDCA4-A2DF-4479-A838-6EC6F1F73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E8E4DC">
                  <a:alpha val="0"/>
                </a:srgbClr>
              </a:gs>
              <a:gs pos="38000">
                <a:srgbClr val="E8E4DC">
                  <a:alpha val="12000"/>
                </a:srgbClr>
              </a:gs>
              <a:gs pos="100000">
                <a:srgbClr val="F5F0E5">
                  <a:alpha val="92000"/>
                </a:srgbClr>
              </a:gs>
            </a:gsLst>
            <a:lin ang="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93B3F4-6193-40AB-8BC3-DDE8774A4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9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F38F04-5925-4969-80B3-9AA520AB0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ПЛАЧ ЯРОСЛАВНЫ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CB3121-DEDD-4346-A92C-B7853C022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43D690-95D5-4BE3-A43A-D49DB00DC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990600"/>
            <a:ext cx="5905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Природа слышит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плач Ярославны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D60D3E-58B0-4938-BB50-9C3F46D4B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152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ветер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A89B4E-5E3B-47CB-9708-D63070D90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105150"/>
            <a:ext cx="3238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— зачем несёшь стрелы на воинов?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9706CA-D1A3-434B-993A-453FF2654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81450"/>
            <a:ext cx="152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Днепр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49C085-601F-4548-8C81-39E4E6B74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0195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— принеси князя домой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51D869-A061-450A-8F1E-71193D8A4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895850"/>
            <a:ext cx="152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defRPr>
            </a:pPr>
            <a:r>
              <a:rPr sz="2100" b="1" i="0">
                <a:solidFill>
                  <a:srgbClr val="276E70"/>
                </a:solidFill>
                <a:latin typeface="DejaVu Sans"/>
                <a:ea typeface="DejaVu Sans"/>
                <a:cs typeface="DejaVu Sans"/>
              </a:rPr>
              <a:t>солнце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6DA835-BB2F-417C-B117-F4AF35196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93395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101416"/>
                </a:solidFill>
                <a:latin typeface="DejaVu Sans"/>
                <a:ea typeface="DejaVu Sans"/>
                <a:cs typeface="DejaVu Sans"/>
              </a:defRPr>
            </a:pPr>
            <a:r>
              <a:rPr sz="1575" b="0" i="0">
                <a:solidFill>
                  <a:srgbClr val="101416"/>
                </a:solidFill>
                <a:latin typeface="DejaVu Sans"/>
                <a:ea typeface="DejaVu Sans"/>
                <a:cs typeface="DejaVu Sans"/>
              </a:rPr>
              <a:t>— почему жгло дружину?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A9D591-8433-4CE6-868E-176A4A676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943600"/>
            <a:ext cx="5238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1" i="0">
                <a:solidFill>
                  <a:srgbClr val="B46F2C"/>
                </a:solidFill>
                <a:latin typeface="DejaVu Sans"/>
                <a:ea typeface="DejaVu Sans"/>
                <a:cs typeface="DejaVu Sans"/>
              </a:defRPr>
            </a:pPr>
            <a:r>
              <a:rPr sz="1650" b="1" i="0">
                <a:solidFill>
                  <a:srgbClr val="B46F2C"/>
                </a:solidFill>
                <a:latin typeface="DejaVu Sans"/>
                <a:ea typeface="DejaVu Sans"/>
                <a:cs typeface="DejaVu Sans"/>
              </a:rPr>
              <a:t>Личное горе становится голосом всей Русской земли.</a:t>
            </a:r>
          </a:p>
        </p:txBody>
      </p:sp>
    </p:spTree>
    <p:extLst>
      <p:ext uri="{BB962C8B-B14F-4D97-AF65-F5344CB8AC3E}">
        <p14:creationId xmlns:p14="http://schemas.microsoft.com/office/powerpoint/2010/main" val="61140798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014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0AA89C-A518-4E2B-A04F-1DFAF7D48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00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AA6A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A0FE16-34DA-4328-889C-87FCCCD36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1475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EEE4D0"/>
                </a:solidFill>
                <a:latin typeface="DejaVu Sans"/>
                <a:ea typeface="DejaVu Sans"/>
                <a:cs typeface="DejaVu Sans"/>
              </a:rPr>
              <a:t>ИДЕЯ ПРОИЗВЕДЕНИЯ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8BD6E0-CD8B-4B6B-A50A-0003F0A69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4700" y="371475"/>
            <a:ext cx="64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defRPr>
            </a:pPr>
            <a:r>
              <a:rPr sz="1200" b="1" i="0">
                <a:solidFill>
                  <a:srgbClr val="889195"/>
                </a:solidFill>
                <a:latin typeface="DejaVu Sans"/>
                <a:ea typeface="DejaVu Sans"/>
                <a:cs typeface="DejaVu Sans"/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3C5564-DD1B-491A-B773-BA9E486AE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990600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«Золотое слово» превращает</a:t>
            </a:r>
          </a:p>
          <a:p xmlns:a="http://schemas.openxmlformats.org/drawingml/2006/main">
            <a:pPr algn="l">
              <a:lnSpc>
                <a:spcPct val="96000"/>
              </a:lnSpc>
              <a:buNone/>
              <a:def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3600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поражение в урок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11EE32-0EC7-48C9-A949-51BCBF872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4953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3000"/>
              </a:lnSpc>
              <a:buNone/>
              <a:defRPr sz="210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defRPr>
            </a:pPr>
            <a:r>
              <a:rPr sz="210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rPr>
              <a:t>«О мои дети, Игорь и Всеволод!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210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defRPr>
            </a:pPr>
            <a:r>
              <a:rPr sz="210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rPr>
              <a:t>Рано начали вы Половецкой земле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210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defRPr>
            </a:pPr>
            <a:r>
              <a:rPr sz="2100" b="0" i="1">
                <a:solidFill>
                  <a:srgbClr val="EEE4D0"/>
                </a:solidFill>
                <a:latin typeface="DejaVu Serif"/>
                <a:ea typeface="DejaVu Serif"/>
                <a:cs typeface="DejaVu Serif"/>
              </a:rPr>
              <a:t>мечами обиду творить…»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21CEA9-FE4F-4334-A068-4D0998DBB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90950"/>
            <a:ext cx="417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AA6A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9D5294-BB4E-40EB-B233-75F9D5512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5814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94D3D"/>
          </a:solidFill>
          <a:ln xmlns:a="http://schemas.openxmlformats.org/drawingml/2006/main" w="19050">
            <a:solidFill>
              <a:srgbClr val="10141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1E2BAD-0B94-40DC-B4A0-08F1C70CC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29100"/>
            <a:ext cx="1524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раздор князей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6E3900-023D-4D3E-8273-03D4CBDC2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5325" y="35814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46F2C"/>
          </a:solidFill>
          <a:ln xmlns:a="http://schemas.openxmlformats.org/drawingml/2006/main" w="19050">
            <a:solidFill>
              <a:srgbClr val="10141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DBCAFB-30FB-441D-A925-585FAF359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229100"/>
            <a:ext cx="1524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поражение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C293E65-C3DA-48D4-8254-687F27C45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5814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AA6A2"/>
          </a:solidFill>
          <a:ln xmlns:a="http://schemas.openxmlformats.org/drawingml/2006/main" w="19050">
            <a:solidFill>
              <a:srgbClr val="10141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E4473D-A7DE-4650-8841-F1BD76530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22910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5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призыв к единству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BE452D-DD3A-4827-9A2B-FB57457BC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08204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63033"/>
          </a:solidFill>
          <a:ln xmlns:a="http://schemas.openxmlformats.org/drawingml/2006/main" w="9525">
            <a:solidFill>
              <a:srgbClr val="3C4B4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0E963B-5CFD-442F-8577-ECDAB9B53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391150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defRPr>
            </a:pPr>
            <a:r>
              <a:rPr sz="1875" b="1" i="0">
                <a:solidFill>
                  <a:srgbClr val="FFFDF8"/>
                </a:solidFill>
                <a:latin typeface="DejaVu Sans"/>
                <a:ea typeface="DejaVu Sans"/>
                <a:cs typeface="DejaVu Sans"/>
              </a:rPr>
              <a:t>Главный адресат — не только Игорь, а все князья Руси.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A21CAA-C791-43C0-8938-B18E329D7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0">
                <a:solidFill>
                  <a:srgbClr val="BFC7C9"/>
                </a:solidFill>
                <a:latin typeface="DejaVu Sans"/>
                <a:ea typeface="DejaVu Sans"/>
                <a:cs typeface="DejaVu Sans"/>
              </a:defRPr>
            </a:pPr>
            <a:r>
              <a:rPr sz="1200" b="0" i="0">
                <a:solidFill>
                  <a:srgbClr val="BFC7C9"/>
                </a:solidFill>
                <a:latin typeface="DejaVu Sans"/>
                <a:ea typeface="DejaVu Sans"/>
                <a:cs typeface="DejaVu Sans"/>
              </a:rPr>
              <a:t>9 класс  • 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183193200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2026-08-10T13:46:00.5090000Z</dcterms:created>
  <dcterms:modified xsi:type="dcterms:W3CDTF">2026-08-10T13:46:00.5090000Z</dcterms:modified>
</coreProperties>
</file>