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0" r:id="rId3"/>
    <p:sldId id="265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>
          <a:xfrm>
            <a:off x="2091707" y="592753"/>
            <a:ext cx="4891826" cy="235316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/>
          <p:nvPr/>
        </p:nvSpPr>
        <p:spPr>
          <a:xfrm>
            <a:off x="1910174" y="459652"/>
            <a:ext cx="5254893" cy="2619375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91707" y="1405250"/>
            <a:ext cx="4831307" cy="6872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Сказка 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705612" y="622072"/>
            <a:ext cx="6725834" cy="781050"/>
            <a:chOff x="1269" y="1296"/>
            <a:chExt cx="3193" cy="49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Сказки бывают народными и литературными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pic>
            <p:nvPicPr>
              <p:cNvPr id="10" name="Picture 5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700576" y="1390892"/>
            <a:ext cx="7297407" cy="1182630"/>
            <a:chOff x="1060" y="1686"/>
            <a:chExt cx="3253" cy="594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273" y="168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339" y="1698"/>
              <a:ext cx="263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/>
                <a:t>Народные сказки являются одним из жанров фольклора, русского народного творчества.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060" y="1731"/>
              <a:ext cx="457" cy="391"/>
              <a:chOff x="1206" y="1683"/>
              <a:chExt cx="457" cy="391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206" y="1683"/>
                <a:ext cx="457" cy="391"/>
                <a:chOff x="1207" y="1183"/>
                <a:chExt cx="457" cy="391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207" y="1183"/>
                  <a:ext cx="213" cy="21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238" y="1691"/>
                <a:ext cx="162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655428" y="2243326"/>
            <a:ext cx="7699832" cy="1484642"/>
            <a:chOff x="1034" y="1930"/>
            <a:chExt cx="3253" cy="662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247" y="1930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343" y="2001"/>
              <a:ext cx="263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/>
                <a:t>Народные сказки не имеют автора, поскольку их создает народ. Литературные сказки создают писатели.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034" y="1977"/>
              <a:ext cx="485" cy="615"/>
              <a:chOff x="1180" y="1929"/>
              <a:chExt cx="485" cy="615"/>
            </a:xfrm>
          </p:grpSpPr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180" y="1929"/>
                <a:ext cx="485" cy="615"/>
                <a:chOff x="1179" y="959"/>
                <a:chExt cx="485" cy="615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179" y="1028"/>
                  <a:ext cx="192" cy="1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959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204" y="1998"/>
                <a:ext cx="162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712236" y="3147119"/>
            <a:ext cx="7351972" cy="3697693"/>
            <a:chOff x="1275" y="2727"/>
            <a:chExt cx="3187" cy="804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90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/>
                <a:t>Если ты думаешь, что чтение сказок — это занятие только для малышей, то ты ошибаешься. Многие ученые посвятили свои жизни собирательству и исследованию сказок. Такие ученые называются фольклористами.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75" y="2776"/>
              <a:ext cx="242" cy="296"/>
              <a:chOff x="1421" y="2728"/>
              <a:chExt cx="242" cy="296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58" cy="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21" y="2728"/>
                <a:ext cx="242" cy="296"/>
                <a:chOff x="1422" y="1278"/>
                <a:chExt cx="242" cy="296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02" cy="12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25" cy="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55" y="2754"/>
                <a:ext cx="150" cy="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655428" y="4856556"/>
            <a:ext cx="8282361" cy="815982"/>
            <a:chOff x="1268" y="3205"/>
            <a:chExt cx="3295" cy="446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443" y="3205"/>
              <a:ext cx="312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</a:rPr>
                <a:t>Фольклорист – собиратель и исследователь народного творчества, в том числе сказок.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55" cy="298"/>
              <a:chOff x="1414" y="3206"/>
              <a:chExt cx="255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55" cy="298"/>
                <a:chOff x="1415" y="1276"/>
                <a:chExt cx="255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09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56" name="Text Box 68"/>
          <p:cNvSpPr txBox="1">
            <a:spLocks noChangeArrowheads="1"/>
          </p:cNvSpPr>
          <p:nvPr/>
        </p:nvSpPr>
        <p:spPr bwMode="gray">
          <a:xfrm>
            <a:off x="838552" y="678791"/>
            <a:ext cx="363412" cy="3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392145" y="1104215"/>
            <a:ext cx="6725834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Виды сказок</a:t>
              </a:r>
              <a:r>
                <a:rPr lang="en-US" sz="2000" dirty="0" smtClean="0">
                  <a:solidFill>
                    <a:srgbClr val="000000"/>
                  </a:solidFill>
                </a:rPr>
                <a:t>: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pic>
            <p:nvPicPr>
              <p:cNvPr id="10" name="Picture 5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669795" y="2298525"/>
            <a:ext cx="8170534" cy="551217"/>
            <a:chOff x="1060" y="1686"/>
            <a:chExt cx="3253" cy="43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273" y="168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303" y="1715"/>
              <a:ext cx="291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О животных («Волк и семеро козлят», «Кот, петух и лиса» и др.)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060" y="1697"/>
              <a:ext cx="457" cy="425"/>
              <a:chOff x="1206" y="1649"/>
              <a:chExt cx="457" cy="425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206" y="1683"/>
                <a:ext cx="457" cy="391"/>
                <a:chOff x="1207" y="1183"/>
                <a:chExt cx="457" cy="391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207" y="1183"/>
                  <a:ext cx="213" cy="21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241" y="1649"/>
                <a:ext cx="162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641227" y="3010565"/>
            <a:ext cx="7742438" cy="708540"/>
            <a:chOff x="1016" y="1910"/>
            <a:chExt cx="3271" cy="413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247" y="1930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304" y="1910"/>
              <a:ext cx="2900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В</a:t>
              </a:r>
              <a:r>
                <a:rPr lang="ru-RU" sz="2000" dirty="0" smtClean="0">
                  <a:solidFill>
                    <a:srgbClr val="000000"/>
                  </a:solidFill>
                </a:rPr>
                <a:t>олшебные «Кощей Бессмертный», «Марья Моревна», «Василиса Прекрасная</a:t>
              </a:r>
              <a:r>
                <a:rPr lang="ru-RU" sz="2000" dirty="0" smtClean="0">
                  <a:solidFill>
                    <a:srgbClr val="000000"/>
                  </a:solidFill>
                </a:rPr>
                <a:t>» и др.)</a:t>
              </a:r>
              <a:r>
                <a:rPr lang="ru-RU" sz="2000" dirty="0" smtClean="0">
                  <a:solidFill>
                    <a:srgbClr val="000000"/>
                  </a:solidFill>
                </a:rPr>
                <a:t> 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3" name="Oval 74"/>
            <p:cNvSpPr>
              <a:spLocks noChangeArrowheads="1"/>
            </p:cNvSpPr>
            <p:nvPr/>
          </p:nvSpPr>
          <p:spPr bwMode="gray">
            <a:xfrm flipH="1">
              <a:off x="1016" y="2001"/>
              <a:ext cx="238" cy="221"/>
            </a:xfrm>
            <a:prstGeom prst="ellipse">
              <a:avLst/>
            </a:prstGeom>
            <a:gradFill rotWithShape="0">
              <a:gsLst>
                <a:gs pos="0">
                  <a:srgbClr val="10E470">
                    <a:gamma/>
                    <a:shade val="63529"/>
                    <a:invGamma/>
                  </a:srgbClr>
                </a:gs>
                <a:gs pos="100000">
                  <a:srgbClr val="10E470">
                    <a:alpha val="85001"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593468" y="4030987"/>
            <a:ext cx="8362797" cy="413337"/>
            <a:chOff x="1268" y="3207"/>
            <a:chExt cx="3327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475" y="3222"/>
              <a:ext cx="312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</a:rPr>
                <a:t>бытовые («Барин и мужик», «Глупая барыня» и др.)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35"/>
              <a:ext cx="255" cy="317"/>
              <a:chOff x="1414" y="3187"/>
              <a:chExt cx="255" cy="317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55" cy="298"/>
                <a:chOff x="1415" y="1276"/>
                <a:chExt cx="255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09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53" y="3187"/>
                <a:ext cx="120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4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6" name="Text Box 68"/>
          <p:cNvSpPr txBox="1">
            <a:spLocks noChangeArrowheads="1"/>
          </p:cNvSpPr>
          <p:nvPr/>
        </p:nvSpPr>
        <p:spPr bwMode="gray">
          <a:xfrm>
            <a:off x="1490594" y="1142315"/>
            <a:ext cx="363412" cy="3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/>
        </p:nvSpPr>
        <p:spPr bwMode="gray">
          <a:xfrm>
            <a:off x="750815" y="3117528"/>
            <a:ext cx="363412" cy="3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5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872358"/>
          </a:xfrm>
        </p:spPr>
        <p:txBody>
          <a:bodyPr/>
          <a:lstStyle/>
          <a:p>
            <a:r>
              <a:rPr lang="ru-RU" b="1" i="1" dirty="0" smtClean="0"/>
              <a:t>Знакомство с учёными.</a:t>
            </a:r>
            <a:endParaRPr lang="ru-RU" b="1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4083" y="711087"/>
            <a:ext cx="85554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 Яковлевич Пропп (1895-1970) написал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Морфологию волшебной сказки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Исторические корни волшебной сказки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Выделил структуру волшебной сказки, описал ее с помощью 31 сказочной функции.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 descr="C:\Users\srg_l\Desktop\Тетрика\pic_16602078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17" y="2280747"/>
            <a:ext cx="3337962" cy="3615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51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1485" y="1"/>
            <a:ext cx="7839635" cy="365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Сказочные функции</a:t>
            </a:r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349279"/>
            <a:ext cx="9455971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начальная ситуация (жили-были)</a:t>
            </a:r>
            <a:r>
              <a:rPr lang="en-US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отлучка (кто-то из членов семьи уезжает или умирает)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ru-RU" sz="9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запрет и нарушение запрета (герою что-то запрещается, но он нарушает запрет, это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 к беде);</a:t>
            </a:r>
            <a:endParaRPr lang="ru-RU" altLang="ru-RU" sz="9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выведывание (вредитель выведывает у героя или других персонажей необходимую ему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информацию);</a:t>
            </a:r>
            <a:endParaRPr lang="ru-RU" altLang="ru-RU" sz="9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выдача (вредитель получает необходимые ему сведения);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вредительство и недостача (вредитель наносит герою какой-то вред, следствием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этого является недостача</a:t>
            </a:r>
            <a:r>
              <a:rPr lang="en-US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герою не хватает здоровья, какого-то предмета, невесты,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другого существа и др.);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герой покидает дом, чтобы ликвидировать недостачу;</a:t>
            </a:r>
            <a:endParaRPr lang="ru-RU" altLang="ru-RU" sz="9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герой встречает дарителя, который испытывает героя (задает ему вопросы, просит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задания и др.);</a:t>
            </a:r>
            <a:endParaRPr lang="ru-RU" altLang="ru-RU" sz="9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герой реагирует на просьбы дарителя (выполняет/не выполняет его задания);</a:t>
            </a:r>
            <a:endParaRPr lang="ru-RU" altLang="ru-RU" sz="9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даритель дает герою волшебное средство или волшебного помощника, которые помогут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герою пройти испытания в будущем;</a:t>
            </a:r>
            <a:endParaRPr lang="ru-RU" altLang="ru-RU" sz="9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герой перемещается в пространстве в поисках недостачи;</a:t>
            </a:r>
            <a:endParaRPr lang="ru-RU" altLang="ru-RU" sz="9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герой вступает в борьбу с вредителем, если исход положительный,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 недостача ликвидируется;</a:t>
            </a:r>
            <a:endParaRPr lang="ru-RU" altLang="ru-RU" sz="9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герой возвращается домой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свадьба или воцарение героя.</a:t>
            </a:r>
            <a:endParaRPr lang="ru-RU" altLang="ru-RU" sz="900" dirty="0"/>
          </a:p>
        </p:txBody>
      </p:sp>
    </p:spTree>
    <p:extLst>
      <p:ext uri="{BB962C8B-B14F-4D97-AF65-F5344CB8AC3E}">
        <p14:creationId xmlns:p14="http://schemas.microsoft.com/office/powerpoint/2010/main" val="211856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067" y="267549"/>
            <a:ext cx="8645685" cy="54500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соответствие с функциями выделяются </a:t>
            </a:r>
            <a:r>
              <a:rPr lang="ru-RU" b="1" i="1" dirty="0"/>
              <a:t>типы персонажей: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герой — основное действующее лицо, которое проходит </a:t>
            </a:r>
            <a:r>
              <a:rPr lang="ru-RU" dirty="0" smtClean="0"/>
              <a:t>испытания;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даритель </a:t>
            </a:r>
            <a:r>
              <a:rPr lang="ru-RU" dirty="0"/>
              <a:t>— персонаж, который дарит герою волшебное средство или волшебного помощника</a:t>
            </a:r>
            <a:r>
              <a:rPr lang="ru-RU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волшебный помощник — это человек, волшебный персонаж, животное и др., которые помогают герою проходить </a:t>
            </a:r>
            <a:r>
              <a:rPr lang="ru-RU" dirty="0" smtClean="0"/>
              <a:t>испытания;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вредитель </a:t>
            </a:r>
            <a:r>
              <a:rPr lang="ru-RU" dirty="0"/>
              <a:t>— тот, кто наносит вред </a:t>
            </a:r>
            <a:r>
              <a:rPr lang="ru-RU" dirty="0" smtClean="0"/>
              <a:t>герою;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отправитель </a:t>
            </a:r>
            <a:r>
              <a:rPr lang="ru-RU" dirty="0"/>
              <a:t>— тот, кто отправляет героя на </a:t>
            </a:r>
            <a:r>
              <a:rPr lang="ru-RU" dirty="0" smtClean="0"/>
              <a:t>испытания;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ложный </a:t>
            </a:r>
            <a:r>
              <a:rPr lang="ru-RU" dirty="0"/>
              <a:t>герой — тот, кто претендует на победу в испытаниях и на звание героя (борьба с ложным героем происходит, как правило, в конце сказки, когда герой возвращается домой).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42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5361" y="1405581"/>
            <a:ext cx="869327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Дорогой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ученик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Сегодня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ты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тоже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попробуешь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себя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роли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исследователя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сказок. Тебе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нужно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будет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найти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общее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различное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сказках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похожим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сюжетом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найти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сказочные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функции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выделить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типы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персонажей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Ух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непростая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задача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Но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уверена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что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ты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справишься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Желаю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удачи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1479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90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512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Lucida Calligraphy</vt:lpstr>
      <vt:lpstr>Times New Roman</vt:lpstr>
      <vt:lpstr>Wingdings</vt:lpstr>
      <vt:lpstr>Office Theme</vt:lpstr>
      <vt:lpstr>Сказка </vt:lpstr>
      <vt:lpstr>Презентация PowerPoint</vt:lpstr>
      <vt:lpstr>Презентация PowerPoint</vt:lpstr>
      <vt:lpstr>Знакомство с учёными.</vt:lpstr>
      <vt:lpstr>Сказочные функции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Сергей Ляшенко</cp:lastModifiedBy>
  <cp:revision>45</cp:revision>
  <dcterms:created xsi:type="dcterms:W3CDTF">2016-11-18T14:12:19Z</dcterms:created>
  <dcterms:modified xsi:type="dcterms:W3CDTF">2023-09-22T13:18:28Z</dcterms:modified>
</cp:coreProperties>
</file>