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2" autoAdjust="0"/>
  </p:normalViewPr>
  <p:slideViewPr>
    <p:cSldViewPr>
      <p:cViewPr>
        <p:scale>
          <a:sx n="100" d="100"/>
          <a:sy n="100" d="100"/>
        </p:scale>
        <p:origin x="-115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9123-7D21-47CE-B27B-16233A1830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AFE7F-B7A7-4B3F-ACEB-D2D125AD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1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9FD39C-56B7-4AD2-AC44-A1C15EFE4107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iccancity.net.ru/images/forarticles/Artemis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letopisi.ru/images/archive/a/a7/20100427092838!%d0%a5%d1%80%d0%b0%d0%bc_%d0%b2_%d0%ad%d1%84%d0%b5%d1%81%d0%b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a010203b/3/35/1-web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9/97/Parnassus,_Andrea_Appiani_(1811)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7/79/Juno_sospita_pushki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Мифы Древней Греции Подвиги Геракла</a:t>
            </a:r>
            <a:br>
              <a:rPr lang="ru-RU" dirty="0" smtClean="0"/>
            </a:br>
            <a:r>
              <a:rPr lang="ru-RU" dirty="0" smtClean="0"/>
              <a:t>«Скотный двор царя</a:t>
            </a:r>
            <a:br>
              <a:rPr lang="ru-RU" dirty="0" smtClean="0"/>
            </a:br>
            <a:r>
              <a:rPr lang="ru-RU" dirty="0" smtClean="0"/>
              <a:t>Авгия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509120"/>
            <a:ext cx="6048672" cy="1752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Глубокое проникновение в культуру прошлого и культуры других народов сближает времена и страны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14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1820" y="548680"/>
            <a:ext cx="4712483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Афина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80870" y="1052736"/>
            <a:ext cx="5096888" cy="251841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Афина- богиня-воительница , богиня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мудрости, «умной» войны и покровительница ремёсел. Прозвище Афины — Паллада, получено в честь её подруги, которая погибла по недосмотру тогда еще девочки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Афины.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очь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Зевса и его первой жены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Метиды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богини мудрости, которая, по предсказанию Урана, должна была родить сына, а тот в свою очередь вскоре свергнет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отца-громовержца. Узнав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беременности супруги, Зевс проглотил её целиком, однако вскоре почувствовал дикие боли в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голове. К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счастью, на Олимпе в то время находился бог Гефест, который, по просьбе царственного отца, ударил его по больной части тела своим молотом, расколов тому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череп. Из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головы Зевса вышла женщина в полном боевом облачении, которая соединила мудрость своей матери и таланты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отца.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4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67841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3 из 522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9840"/>
            <a:ext cx="2664420" cy="45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Картинка 136 из 5225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3212975"/>
            <a:ext cx="4679950" cy="30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635374" y="404664"/>
            <a:ext cx="49688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АРТЕМИДА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юная Богиня охоты.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Дочь Зевса и богини Лето, сестра-близнец Аполлона. Богиня охоты, покровительница животных, всего живого на Земле. В честь неё воздвигнут храм в Эфесе.</a:t>
            </a:r>
          </a:p>
        </p:txBody>
      </p:sp>
    </p:spTree>
    <p:extLst>
      <p:ext uri="{BB962C8B-B14F-4D97-AF65-F5344CB8AC3E}">
        <p14:creationId xmlns:p14="http://schemas.microsoft.com/office/powerpoint/2010/main" val="29647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Мифы «греч.»-предания, сказания.</a:t>
            </a:r>
          </a:p>
          <a:p>
            <a:r>
              <a:rPr lang="ru-RU" sz="4000" dirty="0" smtClean="0"/>
              <a:t>Мифология- совокупность мифов и мифологических представлений.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54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68052"/>
              </p:ext>
            </p:extLst>
          </p:nvPr>
        </p:nvGraphicFramePr>
        <p:xfrm>
          <a:off x="1331640" y="1196752"/>
          <a:ext cx="7272808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565"/>
                <a:gridCol w="5985613"/>
                <a:gridCol w="895630"/>
              </a:tblGrid>
              <a:tr h="26397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Каковы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причины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возникновения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мифов</a:t>
                      </a:r>
                      <a:r>
                        <a:rPr lang="uk-UA" sz="1800" dirty="0">
                          <a:effectLst/>
                        </a:rPr>
                        <a:t>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Желание</a:t>
                      </a:r>
                      <a:r>
                        <a:rPr lang="uk-UA" sz="1800" dirty="0">
                          <a:effectLst/>
                        </a:rPr>
                        <a:t> людей понять </a:t>
                      </a:r>
                      <a:r>
                        <a:rPr lang="uk-UA" sz="1800" dirty="0" err="1">
                          <a:effectLst/>
                        </a:rPr>
                        <a:t>явления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природы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</a:tr>
              <a:tr h="5595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Стремление</a:t>
                      </a:r>
                      <a:r>
                        <a:rPr lang="uk-UA" sz="1800" dirty="0">
                          <a:effectLst/>
                        </a:rPr>
                        <a:t> уяснить </a:t>
                      </a:r>
                      <a:r>
                        <a:rPr lang="uk-UA" sz="1800" dirty="0" err="1">
                          <a:effectLst/>
                        </a:rPr>
                        <a:t>причины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войн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</a:tr>
              <a:tr h="8229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Занятие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охотой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</a:tr>
              <a:tr h="5595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Вера</a:t>
                      </a:r>
                      <a:r>
                        <a:rPr lang="uk-UA" sz="1800" dirty="0">
                          <a:effectLst/>
                        </a:rPr>
                        <a:t>, </a:t>
                      </a:r>
                      <a:r>
                        <a:rPr lang="uk-UA" sz="1800" dirty="0" err="1">
                          <a:effectLst/>
                        </a:rPr>
                        <a:t>что</a:t>
                      </a:r>
                      <a:r>
                        <a:rPr lang="uk-UA" sz="1800" dirty="0">
                          <a:effectLst/>
                        </a:rPr>
                        <a:t> у </a:t>
                      </a:r>
                      <a:r>
                        <a:rPr lang="uk-UA" sz="1800" dirty="0" err="1">
                          <a:effectLst/>
                        </a:rPr>
                        <a:t>каждого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явления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природы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существует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свой</a:t>
                      </a:r>
                      <a:r>
                        <a:rPr lang="uk-UA" sz="1800" dirty="0">
                          <a:effectLst/>
                        </a:rPr>
                        <a:t> бог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</a:tr>
              <a:tr h="5595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Вера</a:t>
                      </a:r>
                      <a:r>
                        <a:rPr lang="uk-UA" sz="1800" dirty="0">
                          <a:effectLst/>
                        </a:rPr>
                        <a:t> в </a:t>
                      </a:r>
                      <a:r>
                        <a:rPr lang="uk-UA" sz="1800" dirty="0" err="1">
                          <a:effectLst/>
                        </a:rPr>
                        <a:t>единого</a:t>
                      </a:r>
                      <a:r>
                        <a:rPr lang="uk-UA" sz="1800" dirty="0">
                          <a:effectLst/>
                        </a:rPr>
                        <a:t> Бога.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-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</a:tr>
              <a:tr h="5595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Беспомощность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человека</a:t>
                      </a:r>
                      <a:r>
                        <a:rPr lang="uk-UA" sz="1800" dirty="0">
                          <a:effectLst/>
                        </a:rPr>
                        <a:t> перед </a:t>
                      </a:r>
                      <a:r>
                        <a:rPr lang="uk-UA" sz="1800" dirty="0" err="1">
                          <a:effectLst/>
                        </a:rPr>
                        <a:t>явлениями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природы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4" marR="452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700808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 Древней Элладе родился герой, </a:t>
            </a:r>
          </a:p>
          <a:p>
            <a:r>
              <a:rPr lang="ru-RU" sz="4000" i="1" dirty="0" smtClean="0"/>
              <a:t>Путь его труден и сложен порой</a:t>
            </a:r>
          </a:p>
          <a:p>
            <a:r>
              <a:rPr lang="ru-RU" sz="4000" i="1" dirty="0" smtClean="0"/>
              <a:t>Но лишь в настоящей нелегкой борьбе</a:t>
            </a:r>
          </a:p>
          <a:p>
            <a:r>
              <a:rPr lang="ru-RU" sz="4000" i="1" dirty="0" smtClean="0"/>
              <a:t>Он славы добыл и богам, и себе.</a:t>
            </a:r>
          </a:p>
        </p:txBody>
      </p:sp>
    </p:spTree>
    <p:extLst>
      <p:ext uri="{BB962C8B-B14F-4D97-AF65-F5344CB8AC3E}">
        <p14:creationId xmlns:p14="http://schemas.microsoft.com/office/powerpoint/2010/main" val="5086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34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500188"/>
            <a:ext cx="4143375" cy="5000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Геракл (Геркулес)- один величайших героев Эллады. </a:t>
            </a:r>
          </a:p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Сын Зевса и смертной женщины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Алкмены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365760" indent="-283464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Выполняя приказы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Эврисфея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Геракл совершил 12 великих подвигов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500063"/>
            <a:ext cx="82867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Геракл  (Геркулес) 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500188"/>
            <a:ext cx="4143375" cy="5000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0" name="Picture 7" descr="C:\Documents and Settings\Ирина Алексеевна\Мои документы\Мои рисунки\Геракл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201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500063"/>
            <a:ext cx="8143875" cy="1000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Первый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Немейский лев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714500"/>
            <a:ext cx="4000500" cy="4500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лев был чудовищной величины. Он жил около города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Немеи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опустошал все окрестности.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выследил его и ударил палицей.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Лев упал на землю, оглушенный страшным ударом; Геракл бросился на льва, обхватил его своими могучими руками и задушил.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Убитого им льва Геракл принес в Микены.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714500"/>
            <a:ext cx="4000500" cy="4500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3" name="Picture 2" descr="C:\Documents and Settings\Ирина Алексеевна\Мои документы\Мои рисунки\Геракл подвиги\Геракл и лев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624"/>
          <a:stretch>
            <a:fillRect/>
          </a:stretch>
        </p:blipFill>
        <p:spPr bwMode="auto">
          <a:xfrm>
            <a:off x="4714875" y="1857375"/>
            <a:ext cx="3857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71500"/>
            <a:ext cx="828675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Второй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Лернейская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гидра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928813"/>
            <a:ext cx="3857625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Геракл начал срубать головы гидре, но у неё вырастали новые. 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Иолай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зажёг часть ближней рощи и горящими стволами деревьев прижигал гидре шеи, с которых Геракл сбивал своей палицей головы.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Новые головы перестали вырастать у гидры.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Наконец и бессмертная голова слетела у гидры. Чудовищная гидра была побеждена и рухнула мертвой на землю.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Затем рассёк великий герой тело гидры и погрузил в ее ядовитую желчь свои стрелы, чтобы они стали отравленными.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928813"/>
            <a:ext cx="4143375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7" name="Picture 2" descr="C:\Documents and Settings\Ирина Алексеевна\Мои документы\Мои рисунки\Геракл и гидра 2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/>
          <a:stretch>
            <a:fillRect/>
          </a:stretch>
        </p:blipFill>
        <p:spPr bwMode="auto">
          <a:xfrm>
            <a:off x="4572000" y="2143125"/>
            <a:ext cx="404336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500063"/>
            <a:ext cx="8215313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Третий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птицы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785938"/>
            <a:ext cx="4000500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Взойдя на холм, герой ударил в тимпаны, и поднялся такой оглушительный звон, что птицы громадной стаей взлетели над лесом.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Они дождем сыпали свои острые, как стрелы, перья на землю, но не попадали перья Геракла.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Схватил свой лук герой и стал разить птиц смертоносными стрелами.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страхе взвились за облака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стимфалийские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птицы и скрылись из глаз Геракла.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1785938"/>
            <a:ext cx="4214813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Picture 2" descr="C:\Documents and Settings\Ирина Алексеевна\Мои документы\Мои рисунки\геракл стимфал. птицы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75"/>
            <a:ext cx="4038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98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Четвёртый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Керинейская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лань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14500"/>
            <a:ext cx="4214812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Гераклу удалось только в Аркадии настигнуть лань. Даже после столь долгой погони не потеряла она сил.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Отчаявшись поймать лань, Геракл прибег к своим не знающим промаха стрелам.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 ранил златорогую лань стрелой в ногу, и только тогда удалось ему поймать ее.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Артемида простила Гераклу его вину.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Великий герой принес живой в Микены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керинейскую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лань и отдал ее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1714500"/>
            <a:ext cx="3929063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5" name="Picture 2" descr="C:\Documents and Settings\Ирина Алексеевна\Мои документы\Мои рисунки\Геракл подвиги\Геракл керинейская лань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4480"/>
          <a:stretch>
            <a:fillRect/>
          </a:stretch>
        </p:blipFill>
        <p:spPr bwMode="auto">
          <a:xfrm>
            <a:off x="4786313" y="1785938"/>
            <a:ext cx="371475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Древней Греции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50" y="1600200"/>
            <a:ext cx="4842099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3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Пятый подвиг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Эриманфский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кабан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85938"/>
            <a:ext cx="4143375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Кабан, обладавший чудовищной силой, жил на горе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Эриманфе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опустошал окрестности города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Псофиса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Долго преследовал кабана Геракл, и, наконец, загнал его в глубокий снег на вершине горы.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Кабан увяз в снегу, а Геракл, бросившись на него, связал его и отнес живым в Микены.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Когда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увидал чудовищного кабана, то от страха спрятался в большой бронзовый сосуд.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785938"/>
            <a:ext cx="4071937" cy="450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9" name="Picture 2" descr="C:\Documents and Settings\Ирина Алексеевна\Мои документы\Мои рисунки\Геракл и эриманский вепрь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3183" r="565" b="16087"/>
          <a:stretch>
            <a:fillRect/>
          </a:stretch>
        </p:blipFill>
        <p:spPr bwMode="auto">
          <a:xfrm>
            <a:off x="4714875" y="2643188"/>
            <a:ext cx="396716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Шестой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Скотный двор царя Авгия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4214812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 сломал с двух противоположных сторон стену, окружавшую скотный двор, и отвел в него воду двух рек,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Алфея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Пенея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Вода этих рек в один день унесла весь навоз со скотного двора, а Геракл опять сложил стены.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Выражение </a:t>
            </a:r>
            <a:r>
              <a:rPr lang="ru-RU" b="1" dirty="0">
                <a:solidFill>
                  <a:srgbClr val="FF0000"/>
                </a:solidFill>
              </a:rPr>
              <a:t>«авгиевы конюшни»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означает запущенное, неубранное место.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1928813"/>
            <a:ext cx="4000500" cy="4357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3" name="Picture 2" descr="C:\Documents and Settings\Ирина Алексеевна\Мои документы\Мои рисунки\мифы Др. Греции\авгиевы конюшни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23780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олилиния 3"/>
          <p:cNvSpPr/>
          <p:nvPr/>
        </p:nvSpPr>
        <p:spPr>
          <a:xfrm>
            <a:off x="4054475" y="989013"/>
            <a:ext cx="350838" cy="128587"/>
          </a:xfrm>
          <a:custGeom>
            <a:avLst/>
            <a:gdLst>
              <a:gd name="connsiteX0" fmla="*/ 350981 w 350981"/>
              <a:gd name="connsiteY0" fmla="*/ 0 h 129309"/>
              <a:gd name="connsiteX1" fmla="*/ 0 w 350981"/>
              <a:gd name="connsiteY1" fmla="*/ 129309 h 129309"/>
              <a:gd name="connsiteX2" fmla="*/ 350981 w 350981"/>
              <a:gd name="connsiteY2" fmla="*/ 0 h 12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981" h="129309">
                <a:moveTo>
                  <a:pt x="350981" y="0"/>
                </a:moveTo>
                <a:lnTo>
                  <a:pt x="0" y="129309"/>
                </a:lnTo>
                <a:lnTo>
                  <a:pt x="35098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Седьмой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Критский бык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928813"/>
            <a:ext cx="4000500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Этого быка царю Крита Миносу послал Посейдон, чтобы тот принёсти быка ему в жертву.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Но Минос оставил его в своем стаде, а в жертву Посейдону принес одного из своих быков.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Посейдон разгневался и наслал на быка бешенство.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всему острову носился бык и уничтожал все на своем пути.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Великий  Геракл поймал быка и укротил. Он сел на широкую спину быка и переплыл на нём через море с Крита на Пелопоннес.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1928813"/>
            <a:ext cx="4286250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8" name="Picture 3" descr="C:\Documents and Settings\Ирина Алексеевна\Мои документы\Мои рисунки\Геракл подвиги\Геракл и критский бык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" b="13268"/>
          <a:stretch>
            <a:fillRect/>
          </a:stretch>
        </p:blipFill>
        <p:spPr bwMode="auto">
          <a:xfrm>
            <a:off x="4500563" y="2143125"/>
            <a:ext cx="4038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Восьмой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Кони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Диомеда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928813"/>
            <a:ext cx="4143375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 царя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были дивной красоты и силы кони.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Они были прикованы железными цепями в стойлах, так как никакие путы не могли удержать их.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Герой завладел конями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увел их на свой корабль.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Затем он вступил в бой 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Побежден был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Диомед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пал в битве.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Коней же Геракл привел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тот велел выпустить их на волю.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8813"/>
            <a:ext cx="4071938" cy="464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7" name="Picture 2" descr="C:\Documents and Settings\Ирина Алексеевна\Мои документы\Мои рисунки\Геракл подвиги\Геракл кони Диомеда .jpg"/>
          <p:cNvPicPr>
            <a:picLocks noChangeAspect="1" noChangeArrowheads="1"/>
          </p:cNvPicPr>
          <p:nvPr/>
        </p:nvPicPr>
        <p:blipFill>
          <a:blip r:embed="rId2"/>
          <a:srcRect r="2094" b="30054"/>
          <a:stretch>
            <a:fillRect/>
          </a:stretch>
        </p:blipFill>
        <p:spPr bwMode="auto">
          <a:xfrm>
            <a:off x="4643438" y="2143125"/>
            <a:ext cx="3990975" cy="3998913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2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15312" cy="1200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Девятый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Пояс Ипполиты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928813"/>
            <a:ext cx="4143375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Напали амазонки на Геракла и его спутников, завязался бой, и многие воины были убиты.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 Геракл отразил нападение амазонок. 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Побеждены были грозные воительницы, их войско обратилось в бегство, многие из них пали от рук преследовавших их героев.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Заключили мир амазонки с Гераклом.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928813"/>
            <a:ext cx="4071937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5" name="Picture 6" descr="C:\Documents and Settings\Ирина Алексеевна\Мои документы\Мои рисунки\амазонки и геракл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" b="5057"/>
          <a:stretch>
            <a:fillRect/>
          </a:stretch>
        </p:blipFill>
        <p:spPr bwMode="auto">
          <a:xfrm>
            <a:off x="4714875" y="2571750"/>
            <a:ext cx="392906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8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Десятый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Коровы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Гериона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85938"/>
            <a:ext cx="4429125" cy="471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Герион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был чудовищным великаном: он имел три туловища, три головы, шесть рук и шесть ног. Тремя щитами прикрывался он во время боя, три громадных копья бросал он сразу в противника.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Гераклу помогла великая воительница Афина-Паллада.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Грозно взмахнул Геракл своей всесокрушающей палицей, как молнией, поразил ею герой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Гериона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и бездыханным трупом упал на землю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трехтелый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великан.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большим трудом Геракл пригнал коров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Микены.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0" y="1785938"/>
            <a:ext cx="3857625" cy="4714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9" name="Picture 2" descr="C:\Documents and Settings\Ирина Алексеевна\Мои документы\Мои рисунки\Геракл подвиги\Геракл и Герион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6248" b="6276"/>
          <a:stretch>
            <a:fillRect/>
          </a:stretch>
        </p:blipFill>
        <p:spPr bwMode="auto">
          <a:xfrm>
            <a:off x="4929188" y="1928813"/>
            <a:ext cx="36131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500063"/>
            <a:ext cx="8286750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Одиннадцатый подвиг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Цербер (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Кербер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785938"/>
            <a:ext cx="4500563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Геракл должен был спуститься в мрачное царство Аида и привести 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Эврисфею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стража подземного царства, ужасного адского пса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Три головы было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Кербера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на шее у него извивались змеи.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Много ужасов видел на пути Геракл; наконец, он предстал пред троном Аида. 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восторгом смотрели властитель царства умерших и жена его Персефона на великого сына громовержца Зевса, спустившегося в царство мрака и печалей.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1785938"/>
            <a:ext cx="3786187" cy="4786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3" name="Picture 2" descr="C:\Documents and Settings\Ирина Алексеевна\Мои документы\Мои рисунки\аид и персефон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86250"/>
            <a:ext cx="17256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C:\Documents and Settings\Ирина Алексеевна\Мои документы\Мои рисунки\мифы Др. Греции\кербер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57375"/>
            <a:ext cx="23653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9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500063"/>
            <a:ext cx="8215312" cy="1214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Двенадцатый подвиг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Яблоки Гесперид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1928813"/>
            <a:ext cx="4357688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Геракл  должен был отправиться к великому титану Атласу, который держит на плечах небесный свод, и достать из его садов, за которыми смотрели дочери Атласа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геспериды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три золотых яблока.</a:t>
            </a:r>
          </a:p>
          <a:p>
            <a:pPr marL="365760" indent="-283464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Атлас предложил герою встать на его место, пока тот ходит за яблоками.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1928813"/>
            <a:ext cx="4000500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7" name="Picture 2" descr="C:\Documents and Settings\Ирина Алексеевна\Мои документы\Мои рисунки\Атлас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 r="1608"/>
          <a:stretch>
            <a:fillRect/>
          </a:stretch>
        </p:blipFill>
        <p:spPr bwMode="auto">
          <a:xfrm>
            <a:off x="4857750" y="2000250"/>
            <a:ext cx="378618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ШЕСТОЙ ПОДВИГ ГЕРАКЛА</a:t>
            </a:r>
            <a:br>
              <a:rPr lang="ru-RU" dirty="0" smtClean="0"/>
            </a:br>
            <a:r>
              <a:rPr lang="ru-RU" dirty="0" smtClean="0"/>
              <a:t>СКОТНЫЙ ДВОР ЦАРЯ АВГИЯ</a:t>
            </a:r>
            <a:br>
              <a:rPr lang="ru-RU" dirty="0" smtClean="0"/>
            </a:br>
            <a:r>
              <a:rPr lang="ru-RU" dirty="0" smtClean="0"/>
              <a:t>читает </a:t>
            </a:r>
            <a:r>
              <a:rPr lang="ru-RU" dirty="0" err="1" smtClean="0"/>
              <a:t>Н.Караченцев</a:t>
            </a:r>
            <a:endParaRPr lang="ru-RU" dirty="0"/>
          </a:p>
        </p:txBody>
      </p:sp>
      <p:pic>
        <p:nvPicPr>
          <p:cNvPr id="4" name="N._Karachentsov_Skotnyiy_dvor_.. (qmusic.me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4966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455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207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«Олимпийское спокойствие». Вряд ли в нашем мире найдется человек, который хотя бы раз в жизни не произнес или не слышал этой фразы. Как правило, она используется для характеристики уверенного в себе хладнокровного человека либо может выражать иронию по отношению к абсолютно равнодушному ко всему происходящему вокруг субъекту. А в древние античные времена эти слова символизировали могущество Олимпийских идолов, в силу этого никогда не испытывающих проявления волнения или гнева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«Троянский конь».</a:t>
            </a:r>
            <a:r>
              <a:rPr lang="ru-RU" sz="2400" dirty="0"/>
              <a:t> Имеет то же значение и корни происхождение, как дары данайцев.</a:t>
            </a:r>
            <a:br>
              <a:rPr lang="ru-RU" sz="2400" dirty="0"/>
            </a:br>
            <a:r>
              <a:rPr lang="ru-RU" sz="2400" dirty="0"/>
              <a:t>Ахиллесова пята. Уже несколько тысячелетий олицетворяет наиболее уязвимое место. Нереида, решив огородить своего сына Ахилла от смертоносных ранений, которые воины получают в битве, погрузила ребенка в священную воду. Чудо свершилось, его тело было способно противостоять ударам меча, копья и стрелы, только пятка, за которую мать держала маленького Ахилла время обряда, не была защищена волшебными силами.</a:t>
            </a:r>
            <a:br>
              <a:rPr lang="ru-RU" sz="2400" dirty="0"/>
            </a:br>
            <a:r>
              <a:rPr lang="ru-RU" sz="2400" b="1" dirty="0"/>
              <a:t>«Авгиевы конюшни»</a:t>
            </a:r>
            <a:r>
              <a:rPr lang="ru-RU" sz="2400" dirty="0"/>
              <a:t>. </a:t>
            </a:r>
            <a:r>
              <a:rPr lang="ru-RU" sz="2400" b="1" dirty="0"/>
              <a:t>Крылатое выражение из мифов древней Греции</a:t>
            </a:r>
            <a:r>
              <a:rPr lang="ru-RU" sz="2400" dirty="0"/>
              <a:t>, которое дошло до нашего времени и символизирует грязное и зловонное место. В основу положена легенда о подвигах Геракла, когда мифический богатырь перегородил русло реки </a:t>
            </a:r>
            <a:r>
              <a:rPr lang="ru-RU" sz="2400" dirty="0" err="1"/>
              <a:t>Алфей</a:t>
            </a:r>
            <a:r>
              <a:rPr lang="ru-RU" sz="2400" dirty="0"/>
              <a:t> и ее водами очистил конюшни царя Авгия.</a:t>
            </a:r>
          </a:p>
        </p:txBody>
      </p:sp>
    </p:spTree>
    <p:extLst>
      <p:ext uri="{BB962C8B-B14F-4D97-AF65-F5344CB8AC3E}">
        <p14:creationId xmlns:p14="http://schemas.microsoft.com/office/powerpoint/2010/main" val="33198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6" y="34575"/>
            <a:ext cx="8462336" cy="634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Герой-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сын или потомок божества и смертного человека, полубог.</a:t>
            </a:r>
          </a:p>
          <a:p>
            <a:r>
              <a:rPr lang="ru-RU" dirty="0"/>
              <a:t>                                        (М.Л. </a:t>
            </a:r>
            <a:r>
              <a:rPr lang="ru-RU" dirty="0" err="1"/>
              <a:t>Гаспаров</a:t>
            </a:r>
            <a:r>
              <a:rPr lang="ru-RU" dirty="0"/>
              <a:t>)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Тест</a:t>
            </a:r>
          </a:p>
          <a:p>
            <a:r>
              <a:rPr lang="ru-RU" dirty="0"/>
              <a:t>Шестой подвиг Геракла.</a:t>
            </a:r>
          </a:p>
          <a:p>
            <a:r>
              <a:rPr lang="ru-RU" dirty="0"/>
              <a:t>1.	Авгий был сыном Гелиоса, бога</a:t>
            </a:r>
          </a:p>
          <a:p>
            <a:r>
              <a:rPr lang="ru-RU" dirty="0"/>
              <a:t>А) воды; </a:t>
            </a:r>
            <a:r>
              <a:rPr lang="ru-RU" u="sng" dirty="0"/>
              <a:t>Б) солнца</a:t>
            </a:r>
            <a:r>
              <a:rPr lang="ru-RU" dirty="0"/>
              <a:t>; В) огня.</a:t>
            </a:r>
          </a:p>
          <a:p>
            <a:r>
              <a:rPr lang="ru-RU" dirty="0"/>
              <a:t>2.	Среди стад Авгия  было</a:t>
            </a:r>
          </a:p>
          <a:p>
            <a:r>
              <a:rPr lang="ru-RU" dirty="0"/>
              <a:t>А) 15; </a:t>
            </a:r>
            <a:r>
              <a:rPr lang="ru-RU" u="sng" dirty="0"/>
              <a:t>Б) 12;</a:t>
            </a:r>
            <a:r>
              <a:rPr lang="ru-RU" dirty="0"/>
              <a:t> В) 18 быков, посвящённых богу Гелиосу.</a:t>
            </a:r>
          </a:p>
          <a:p>
            <a:r>
              <a:rPr lang="ru-RU" dirty="0"/>
              <a:t>3.	А один из быков Авгия отличался необыкновенной красотой и сиял подобно</a:t>
            </a:r>
          </a:p>
          <a:p>
            <a:r>
              <a:rPr lang="ru-RU" dirty="0"/>
              <a:t>А) солнцу; Б) звезде; </a:t>
            </a:r>
            <a:r>
              <a:rPr lang="ru-RU" u="sng" dirty="0"/>
              <a:t>В) луне.</a:t>
            </a:r>
          </a:p>
          <a:p>
            <a:r>
              <a:rPr lang="ru-RU" dirty="0"/>
              <a:t>4.	Геракл предложил Авгию очистить в один день  скотный двор, если он согласится отдать</a:t>
            </a:r>
          </a:p>
          <a:p>
            <a:r>
              <a:rPr lang="ru-RU" dirty="0"/>
              <a:t>А) пятую; Б) третью; </a:t>
            </a:r>
            <a:r>
              <a:rPr lang="ru-RU" u="sng" dirty="0"/>
              <a:t>В) десятую часть своих стад.</a:t>
            </a:r>
          </a:p>
          <a:p>
            <a:r>
              <a:rPr lang="ru-RU" dirty="0"/>
              <a:t>5.	Геракл отомстил Авгию за обман, убив его в бою</a:t>
            </a:r>
          </a:p>
          <a:p>
            <a:r>
              <a:rPr lang="ru-RU" dirty="0"/>
              <a:t>А) мячом; Б) стрелой; В) пикой.</a:t>
            </a:r>
          </a:p>
          <a:p>
            <a:r>
              <a:rPr lang="ru-RU" dirty="0"/>
              <a:t>6.	В честь своей победы Геракл учредил Олимпийские игры, которые стали проводиться раз в</a:t>
            </a:r>
          </a:p>
          <a:p>
            <a:r>
              <a:rPr lang="ru-RU" u="sng" dirty="0"/>
              <a:t>А) 4; </a:t>
            </a:r>
            <a:r>
              <a:rPr lang="ru-RU" dirty="0"/>
              <a:t>Б) 2; В) 3 года.</a:t>
            </a:r>
          </a:p>
          <a:p>
            <a:r>
              <a:rPr lang="ru-RU" dirty="0"/>
              <a:t>7.	Олимпийские игры стали проводиться на равнине, обсаженной</a:t>
            </a:r>
          </a:p>
          <a:p>
            <a:r>
              <a:rPr lang="ru-RU" dirty="0"/>
              <a:t>А) лавром; </a:t>
            </a:r>
            <a:r>
              <a:rPr lang="ru-RU" u="sng" dirty="0"/>
              <a:t>б) оливами</a:t>
            </a:r>
            <a:r>
              <a:rPr lang="ru-RU" dirty="0"/>
              <a:t>; В) миртом.</a:t>
            </a:r>
          </a:p>
          <a:p>
            <a:r>
              <a:rPr lang="ru-RU" dirty="0"/>
              <a:t>8.	В городе </a:t>
            </a:r>
            <a:r>
              <a:rPr lang="ru-RU" dirty="0" err="1"/>
              <a:t>Пилос</a:t>
            </a:r>
            <a:r>
              <a:rPr lang="ru-RU" dirty="0"/>
              <a:t> Геракл убил союзника Авгия </a:t>
            </a:r>
            <a:r>
              <a:rPr lang="ru-RU" dirty="0" err="1"/>
              <a:t>Нелея</a:t>
            </a:r>
            <a:r>
              <a:rPr lang="ru-RU" dirty="0"/>
              <a:t> и его</a:t>
            </a:r>
          </a:p>
          <a:p>
            <a:r>
              <a:rPr lang="ru-RU" dirty="0"/>
              <a:t>А) 8; Б) 13; </a:t>
            </a:r>
            <a:r>
              <a:rPr lang="ru-RU" u="sng" dirty="0"/>
              <a:t>В) 11 сыновей.</a:t>
            </a:r>
          </a:p>
          <a:p>
            <a:r>
              <a:rPr lang="ru-RU" dirty="0"/>
              <a:t>9.	Геракл убил сына </a:t>
            </a:r>
            <a:r>
              <a:rPr lang="ru-RU" dirty="0" err="1"/>
              <a:t>Нелея</a:t>
            </a:r>
            <a:r>
              <a:rPr lang="ru-RU" dirty="0"/>
              <a:t>  </a:t>
            </a:r>
            <a:r>
              <a:rPr lang="ru-RU" dirty="0" err="1"/>
              <a:t>Периклимена</a:t>
            </a:r>
            <a:r>
              <a:rPr lang="ru-RU" dirty="0"/>
              <a:t>, когда тот обратился в</a:t>
            </a:r>
          </a:p>
          <a:p>
            <a:r>
              <a:rPr lang="ru-RU" dirty="0"/>
              <a:t>А) змею; </a:t>
            </a:r>
            <a:r>
              <a:rPr lang="ru-RU" u="sng" dirty="0"/>
              <a:t>Б) пчелу</a:t>
            </a:r>
            <a:r>
              <a:rPr lang="ru-RU" dirty="0"/>
              <a:t>; В) льва.</a:t>
            </a:r>
          </a:p>
          <a:p>
            <a:r>
              <a:rPr lang="ru-RU" dirty="0"/>
              <a:t>10.	Оставшийся в живых сын </a:t>
            </a:r>
            <a:r>
              <a:rPr lang="ru-RU" dirty="0" err="1"/>
              <a:t>Нелея</a:t>
            </a:r>
            <a:r>
              <a:rPr lang="ru-RU" dirty="0"/>
              <a:t> Нестор впоследствии прославился своими подвигами и великой</a:t>
            </a:r>
          </a:p>
          <a:p>
            <a:r>
              <a:rPr lang="ru-RU" u="sng" dirty="0"/>
              <a:t>А) мудростью</a:t>
            </a:r>
            <a:r>
              <a:rPr lang="ru-RU" dirty="0"/>
              <a:t>; Б) силой; В) смекалкой.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Синквейн</a:t>
            </a:r>
            <a:r>
              <a:rPr lang="ru-RU" sz="3600" dirty="0" smtClean="0"/>
              <a:t>                    Геракл</a:t>
            </a:r>
          </a:p>
          <a:p>
            <a:r>
              <a:rPr lang="ru-RU" sz="3600" dirty="0" smtClean="0"/>
              <a:t>-одно существительное (название темы)</a:t>
            </a:r>
          </a:p>
          <a:p>
            <a:r>
              <a:rPr lang="ru-RU" sz="3600" dirty="0" smtClean="0"/>
              <a:t>-два прилагательных (описание темы)</a:t>
            </a:r>
          </a:p>
          <a:p>
            <a:r>
              <a:rPr lang="ru-RU" sz="3600" dirty="0" smtClean="0"/>
              <a:t>-три глагола (описание действия)</a:t>
            </a:r>
          </a:p>
          <a:p>
            <a:r>
              <a:rPr lang="ru-RU" sz="3600" dirty="0" smtClean="0"/>
              <a:t>-четыре слова (отношение к теме)</a:t>
            </a:r>
          </a:p>
          <a:p>
            <a:r>
              <a:rPr lang="ru-RU" sz="3600" dirty="0" smtClean="0"/>
              <a:t>-одно слово (суть темы)</a:t>
            </a:r>
          </a:p>
        </p:txBody>
      </p:sp>
    </p:spTree>
    <p:extLst>
      <p:ext uri="{BB962C8B-B14F-4D97-AF65-F5344CB8AC3E}">
        <p14:creationId xmlns:p14="http://schemas.microsoft.com/office/powerpoint/2010/main" val="33107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Самостоятельно прочитать все подвиги Геракла.</a:t>
            </a:r>
          </a:p>
          <a:p>
            <a:r>
              <a:rPr lang="ru-RU" dirty="0" smtClean="0"/>
              <a:t>Нарисовать иллюстрации к мифам.</a:t>
            </a:r>
          </a:p>
        </p:txBody>
      </p:sp>
    </p:spTree>
    <p:extLst>
      <p:ext uri="{BB962C8B-B14F-4D97-AF65-F5344CB8AC3E}">
        <p14:creationId xmlns:p14="http://schemas.microsoft.com/office/powerpoint/2010/main" val="16370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2400"/>
            <a:ext cx="7704856" cy="23404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Зевс — верховный бог, царь богов и людей.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Зевс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в древнегреческой мифологии бог неба, грома и молний, ведающий всем миром. Главный из богов-олимпийцев, третий сын титана Кроноса и Реи (согласно Гомеру, старший сын). Брат Аида,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Гестии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Деметры и Посейдона. Жена Зевса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богиня Гера(она же его сестра).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МУ\ПРЕДМЕТЫ\3 - ий курс!\культурология\Греция\зе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46490" cy="3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42794"/>
      </p:ext>
    </p:extLst>
  </p:cSld>
  <p:clrMapOvr>
    <a:masterClrMapping/>
  </p:clrMapOvr>
  <p:transition advTm="1734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704850"/>
            <a:ext cx="3024336" cy="510041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Посейдон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Посейдон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один из богов-олимпийцев, брат Зевса и Аида, властвующий над морской стихией. Посейдону были также подвластны земные недра, он повелевал бурями и землетрясениями.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МУ\ПРЕДМЕТЫ\3 - ий курс!\культурология\Греция\посейд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508">
            <a:off x="305871" y="1246415"/>
            <a:ext cx="3067687" cy="40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ПМУ\ПРЕДМЕТЫ\3 - ий курс!\культурология\Греция\посейдон 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981">
            <a:off x="6472537" y="1211229"/>
            <a:ext cx="2532643" cy="39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1013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02105"/>
      </p:ext>
    </p:extLst>
  </p:cSld>
  <p:clrMapOvr>
    <a:masterClrMapping/>
  </p:clrMapOvr>
  <p:transition advTm="15937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480720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Аид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ПМУ\ПРЕДМЕТЫ\3 - ий курс!\культурология\Греция\аи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6" y="908720"/>
            <a:ext cx="3316138" cy="53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427984" y="1196751"/>
            <a:ext cx="3888432" cy="5085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Аид </a:t>
            </a:r>
            <a:r>
              <a:rPr lang="ru-RU" sz="2400" dirty="0" smtClean="0">
                <a:solidFill>
                  <a:srgbClr val="0070C0"/>
                </a:solidFill>
              </a:rPr>
              <a:t>– бог – владыка царства мертвых.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После раздела мира между тремя братьями (Зевс , Посейдон и Аид), после одержанной победы над титанами Аиду досталось в удел подземное царство и власть над тенями умерших. Аид считался божеством подземных богатств и плодородия, дарующих урожай из недр земли.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184669"/>
      </p:ext>
    </p:extLst>
  </p:cSld>
  <p:clrMapOvr>
    <a:masterClrMapping/>
  </p:clrMapOvr>
  <p:transition advTm="1696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04856" cy="1162388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Аполло́н</a:t>
            </a:r>
            <a:r>
              <a:rPr lang="ru-RU" sz="36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Аполло́н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в греческой мифологии</a:t>
            </a:r>
            <a:r>
              <a:rPr lang="ru-RU" sz="2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златокудрый,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сребролукий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бог- охранитель стад, света (солнечный свет символизировался его золотыми стрелами), наук и искусств, бог-врачеватель, предводитель и покровитель муз, предсказатель будущего, дорог, путников и мореходов. Олицетворял Солнце (а его сестра-близнец Артемида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Луну).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Атрибуты Аполлона — серебряный лук и золотые стрелы, золотая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кифара.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Картинка 26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1972251" cy="33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Файл:Parnassus, Andrea Appiani (1811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68688"/>
            <a:ext cx="48069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793410"/>
      </p:ext>
    </p:extLst>
  </p:cSld>
  <p:clrMapOvr>
    <a:masterClrMapping/>
  </p:clrMapOvr>
  <p:transition advTm="151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404665"/>
            <a:ext cx="384830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Гера-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29110" y="1484784"/>
            <a:ext cx="4559314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богиня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древней Греции, высшая среди равных и номинальная мать практически всех прочих богинь Олимпа из четвертого поколения (первое поколение – творцы мира, второе – титаны, третье – первые боги).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Она хранительница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домашнего очага и семьи, помогает брошенным женам, карает неверных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мужей.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Гера — покровительница домашнего очага и семейной жизни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Файл:Juno sospita pushki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4863" r="13253"/>
          <a:stretch/>
        </p:blipFill>
        <p:spPr bwMode="auto">
          <a:xfrm>
            <a:off x="755575" y="1268760"/>
            <a:ext cx="307353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Афродита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19257"/>
            <a:ext cx="5040561" cy="36038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Афродита 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богиня любви в древней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Греции. Благодаря 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хитрому плану Геры, Афродита вышла замуж за могучего, но некрасивого Гефеста. И пока тот трудился в своей мастерской, богиня либо нежилась на Олимпе, общаясь с богами, либо же путешествовала по миру, влюбляя в себя богов и людей, и влюбляясь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сама. Она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несмотря на свой юный облик, является самой старшей богиней на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Олимпе. Также 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Афродита считается богиней плодородия, а еще – одной из морских богинь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6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3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1443</Words>
  <Application>Microsoft Office PowerPoint</Application>
  <PresentationFormat>Экран (4:3)</PresentationFormat>
  <Paragraphs>146</Paragraphs>
  <Slides>33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    Мифы Древней Греции Подвиги Геракла «Скотный двор царя Авгия»</vt:lpstr>
      <vt:lpstr>Карта Древней Греции</vt:lpstr>
      <vt:lpstr>Презентация PowerPoint</vt:lpstr>
      <vt:lpstr>Зевс — верховный бог, царь богов и людей. Зевс — в древнегреческой мифологии бог неба, грома и молний, ведающий всем миром. Главный из богов-олимпийцев, третий сын титана Кроноса и Реи (согласно Гомеру, старший сын). Брат Аида, Гестии, Деметры и Посейдона. Жена Зевса — богиня Гера(она же его сестра).</vt:lpstr>
      <vt:lpstr>Посейдон  Посейдон — один из богов-олимпийцев, брат Зевса и Аида, властвующий над морской стихией. Посейдону были также подвластны земные недра, он повелевал бурями и землетрясениями.</vt:lpstr>
      <vt:lpstr>Аид </vt:lpstr>
      <vt:lpstr>  Аполло́н    Аполло́н - в греческой мифологии  златокудрый, сребролукий бог- охранитель стад, света (солнечный свет символизировался его золотыми стрелами), наук и искусств, бог-врачеватель, предводитель и покровитель муз, предсказатель будущего, дорог, путников и мореходов. Олицетворял Солнце (а его сестра-близнец Артемида - Луну). Атрибуты Аполлона — серебряный лук и золотые стрелы, золотая кифара.  </vt:lpstr>
      <vt:lpstr>                      Гера-</vt:lpstr>
      <vt:lpstr>Афродита</vt:lpstr>
      <vt:lpstr>Афина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ШЕСТОЙ ПОДВИГ ГЕРАКЛА СКОТНЫЙ ДВОР ЦАРЯ АВГИЯ читает Н.Караченцев</vt:lpstr>
      <vt:lpstr>Презентация PowerPoint</vt:lpstr>
      <vt:lpstr>Герой-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Мифы Древней Греции Подвиги Геракла «Скотный двор царя Авгия»</dc:title>
  <dc:creator>Азиз</dc:creator>
  <cp:lastModifiedBy>Азиз</cp:lastModifiedBy>
  <cp:revision>10</cp:revision>
  <dcterms:created xsi:type="dcterms:W3CDTF">2019-04-11T16:04:36Z</dcterms:created>
  <dcterms:modified xsi:type="dcterms:W3CDTF">2019-04-12T12:58:49Z</dcterms:modified>
</cp:coreProperties>
</file>