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8" r:id="rId2"/>
    <p:sldId id="279" r:id="rId3"/>
    <p:sldId id="280" r:id="rId4"/>
    <p:sldId id="281" r:id="rId5"/>
    <p:sldId id="256" r:id="rId6"/>
    <p:sldId id="263" r:id="rId7"/>
    <p:sldId id="264" r:id="rId8"/>
    <p:sldId id="268" r:id="rId9"/>
    <p:sldId id="267" r:id="rId10"/>
    <p:sldId id="266" r:id="rId11"/>
    <p:sldId id="265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8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68D7-1BC2-4321-8961-8D6F8F70340C}" type="datetimeFigureOut">
              <a:rPr lang="en-US" smtClean="0"/>
              <a:pPr/>
              <a:t>9/3/2023</a:t>
            </a:fld>
            <a:endParaRPr lang="en-I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2C8CD-3B67-4B7D-AC7C-9811ADF6992E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08683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68D7-1BC2-4321-8961-8D6F8F70340C}" type="datetimeFigureOut">
              <a:rPr lang="en-US" smtClean="0"/>
              <a:pPr/>
              <a:t>9/3/2023</a:t>
            </a:fld>
            <a:endParaRPr lang="en-I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2C8CD-3B67-4B7D-AC7C-9811ADF6992E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53426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68D7-1BC2-4321-8961-8D6F8F70340C}" type="datetimeFigureOut">
              <a:rPr lang="en-US" smtClean="0"/>
              <a:pPr/>
              <a:t>9/3/2023</a:t>
            </a:fld>
            <a:endParaRPr lang="en-I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2C8CD-3B67-4B7D-AC7C-9811ADF6992E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50128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68D7-1BC2-4321-8961-8D6F8F70340C}" type="datetimeFigureOut">
              <a:rPr lang="en-US" smtClean="0"/>
              <a:pPr/>
              <a:t>9/3/2023</a:t>
            </a:fld>
            <a:endParaRPr lang="en-I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2C8CD-3B67-4B7D-AC7C-9811ADF6992E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8775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68D7-1BC2-4321-8961-8D6F8F70340C}" type="datetimeFigureOut">
              <a:rPr lang="en-US" smtClean="0"/>
              <a:pPr/>
              <a:t>9/3/2023</a:t>
            </a:fld>
            <a:endParaRPr lang="en-I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2C8CD-3B67-4B7D-AC7C-9811ADF6992E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7534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68D7-1BC2-4321-8961-8D6F8F70340C}" type="datetimeFigureOut">
              <a:rPr lang="en-US" smtClean="0"/>
              <a:pPr/>
              <a:t>9/3/2023</a:t>
            </a:fld>
            <a:endParaRPr lang="en-I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2C8CD-3B67-4B7D-AC7C-9811ADF6992E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41065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68D7-1BC2-4321-8961-8D6F8F70340C}" type="datetimeFigureOut">
              <a:rPr lang="en-US" smtClean="0"/>
              <a:pPr/>
              <a:t>9/3/2023</a:t>
            </a:fld>
            <a:endParaRPr lang="en-IE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2C8CD-3B67-4B7D-AC7C-9811ADF6992E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12752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68D7-1BC2-4321-8961-8D6F8F70340C}" type="datetimeFigureOut">
              <a:rPr lang="en-US" smtClean="0"/>
              <a:pPr/>
              <a:t>9/3/2023</a:t>
            </a:fld>
            <a:endParaRPr lang="en-IE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2C8CD-3B67-4B7D-AC7C-9811ADF6992E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88331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68D7-1BC2-4321-8961-8D6F8F70340C}" type="datetimeFigureOut">
              <a:rPr lang="en-US" smtClean="0"/>
              <a:pPr/>
              <a:t>9/3/2023</a:t>
            </a:fld>
            <a:endParaRPr lang="en-IE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2C8CD-3B67-4B7D-AC7C-9811ADF6992E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05687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68D7-1BC2-4321-8961-8D6F8F70340C}" type="datetimeFigureOut">
              <a:rPr lang="en-US" smtClean="0"/>
              <a:pPr/>
              <a:t>9/3/2023</a:t>
            </a:fld>
            <a:endParaRPr lang="en-I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2C8CD-3B67-4B7D-AC7C-9811ADF6992E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95783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68D7-1BC2-4321-8961-8D6F8F70340C}" type="datetimeFigureOut">
              <a:rPr lang="en-US" smtClean="0"/>
              <a:pPr/>
              <a:t>9/3/2023</a:t>
            </a:fld>
            <a:endParaRPr lang="en-I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2C8CD-3B67-4B7D-AC7C-9811ADF6992E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02394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F68D7-1BC2-4321-8961-8D6F8F70340C}" type="datetimeFigureOut">
              <a:rPr lang="en-US" smtClean="0"/>
              <a:pPr/>
              <a:t>9/3/2023</a:t>
            </a:fld>
            <a:endParaRPr lang="en-I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2C8CD-3B67-4B7D-AC7C-9811ADF6992E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39242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c813_s"/>
          <p:cNvPicPr>
            <a:picLocks noChangeAspect="1" noChangeArrowheads="1"/>
          </p:cNvPicPr>
          <p:nvPr/>
        </p:nvPicPr>
        <p:blipFill>
          <a:blip r:embed="rId2"/>
          <a:srcRect t="22234" b="22234"/>
          <a:stretch>
            <a:fillRect/>
          </a:stretch>
        </p:blipFill>
        <p:spPr bwMode="auto">
          <a:xfrm>
            <a:off x="0" y="0"/>
            <a:ext cx="27114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4" descr="c813_s"/>
          <p:cNvPicPr>
            <a:picLocks noChangeAspect="1" noChangeArrowheads="1"/>
          </p:cNvPicPr>
          <p:nvPr/>
        </p:nvPicPr>
        <p:blipFill>
          <a:blip r:embed="rId2"/>
          <a:srcRect t="22234" b="22234"/>
          <a:stretch>
            <a:fillRect/>
          </a:stretch>
        </p:blipFill>
        <p:spPr bwMode="auto">
          <a:xfrm>
            <a:off x="4932040" y="0"/>
            <a:ext cx="27114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4" descr="c813_s"/>
          <p:cNvPicPr>
            <a:picLocks noChangeAspect="1" noChangeArrowheads="1"/>
          </p:cNvPicPr>
          <p:nvPr/>
        </p:nvPicPr>
        <p:blipFill>
          <a:blip r:embed="rId2"/>
          <a:srcRect t="22234" b="22234"/>
          <a:stretch>
            <a:fillRect/>
          </a:stretch>
        </p:blipFill>
        <p:spPr bwMode="auto">
          <a:xfrm>
            <a:off x="2505018" y="0"/>
            <a:ext cx="27114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72765" y="2060848"/>
            <a:ext cx="8229600" cy="3240360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Mincho" panose="02020600040205080304" pitchFamily="18" charset="-128"/>
                <a:ea typeface="MS PMincho" panose="02020600040205080304" pitchFamily="18" charset="-128"/>
              </a:rPr>
              <a:t>МИФЫ ДРЕВНЕЙ ГРЕЦИИ</a:t>
            </a:r>
            <a:endParaRPr lang="ru-RU" sz="7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PMincho" panose="02020600040205080304" pitchFamily="18" charset="-128"/>
              <a:ea typeface="MS PMincho" panose="02020600040205080304" pitchFamily="18" charset="-128"/>
            </a:endParaRPr>
          </a:p>
        </p:txBody>
      </p:sp>
      <p:pic>
        <p:nvPicPr>
          <p:cNvPr id="7" name="Picture 14" descr="c813_s"/>
          <p:cNvPicPr>
            <a:picLocks noChangeAspect="1" noChangeArrowheads="1"/>
          </p:cNvPicPr>
          <p:nvPr/>
        </p:nvPicPr>
        <p:blipFill>
          <a:blip r:embed="rId2"/>
          <a:srcRect t="22234" b="22234"/>
          <a:stretch>
            <a:fillRect/>
          </a:stretch>
        </p:blipFill>
        <p:spPr bwMode="auto">
          <a:xfrm>
            <a:off x="6432550" y="-1"/>
            <a:ext cx="27114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4151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72066" y="142852"/>
            <a:ext cx="3571900" cy="1228748"/>
          </a:xfrm>
          <a:ln cap="flat" cmpd="dbl">
            <a:solidFill>
              <a:srgbClr val="FF0000"/>
            </a:solidFill>
            <a:prstDash val="lgDash"/>
            <a:bevel/>
          </a:ln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 anchor="ctr">
            <a:normAutofit fontScale="90000"/>
          </a:bodyPr>
          <a:lstStyle/>
          <a:p>
            <a:pPr algn="ctr"/>
            <a:r>
              <a:rPr lang="ru-RU" sz="107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Афина </a:t>
            </a:r>
            <a:endParaRPr lang="en-IE" b="1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072066" y="1428736"/>
            <a:ext cx="3543296" cy="5143536"/>
          </a:xfrm>
          <a:ln>
            <a:solidFill>
              <a:srgbClr val="FFFF00"/>
            </a:solidFill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Дочь Зевса, богиня мудрости и справедливости, лучезарная дева-воительница. Афина всегда помогает победить достойным.</a:t>
            </a:r>
          </a:p>
          <a:p>
            <a:pPr>
              <a:buNone/>
            </a:pPr>
            <a:endParaRPr lang="en-I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6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AE1B9"/>
              </a:clrFrom>
              <a:clrTo>
                <a:srgbClr val="FAE1B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0"/>
            <a:ext cx="4337050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72066" y="142852"/>
            <a:ext cx="3571900" cy="1228748"/>
          </a:xfrm>
          <a:ln cap="flat" cmpd="dbl">
            <a:solidFill>
              <a:srgbClr val="FF0000"/>
            </a:solidFill>
            <a:prstDash val="lgDash"/>
            <a:bevel/>
          </a:ln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 anchor="ctr">
            <a:normAutofit fontScale="90000"/>
          </a:bodyPr>
          <a:lstStyle/>
          <a:p>
            <a:pPr algn="ctr"/>
            <a:r>
              <a:rPr lang="ru-RU" sz="107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А</a:t>
            </a:r>
            <a:r>
              <a:rPr lang="ru-RU" sz="67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фродита</a:t>
            </a:r>
            <a:r>
              <a:rPr lang="ru-RU" sz="107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 </a:t>
            </a:r>
            <a:endParaRPr lang="en-IE" b="1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072066" y="1428736"/>
            <a:ext cx="3543296" cy="5143536"/>
          </a:xfrm>
          <a:ln>
            <a:solidFill>
              <a:srgbClr val="FFFF00"/>
            </a:solidFill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Прекраснейшая из богинь. Богиня любви и красоты, ей подвластны сердца и смертных, и богов. Сын Афродиты – шаловливый Эрот – летает на белых крылышках и, забавляясь, из маленького лука стреляет по сердцам людей.</a:t>
            </a:r>
          </a:p>
          <a:p>
            <a:pPr>
              <a:buNone/>
            </a:pPr>
            <a:endParaRPr lang="en-I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6"/>
          <p:cNvSpPr txBox="1">
            <a:spLocks/>
          </p:cNvSpPr>
          <p:nvPr/>
        </p:nvSpPr>
        <p:spPr>
          <a:xfrm>
            <a:off x="428596" y="142852"/>
            <a:ext cx="3929090" cy="6500858"/>
          </a:xfrm>
          <a:prstGeom prst="rect">
            <a:avLst/>
          </a:prstGeom>
          <a:ln/>
          <a:effectLst>
            <a:softEdge rad="317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en-IE" sz="26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Picture 3" descr="7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8DFB7"/>
              </a:clrFrom>
              <a:clrTo>
                <a:srgbClr val="F8DFB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85728"/>
            <a:ext cx="3883002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build="p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72066" y="142852"/>
            <a:ext cx="3571900" cy="1228748"/>
          </a:xfrm>
          <a:ln cap="flat" cmpd="dbl">
            <a:solidFill>
              <a:srgbClr val="FF0000"/>
            </a:solidFill>
            <a:prstDash val="lgDash"/>
            <a:bevel/>
          </a:ln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 anchor="ctr">
            <a:normAutofit fontScale="90000"/>
          </a:bodyPr>
          <a:lstStyle/>
          <a:p>
            <a:pPr algn="ctr"/>
            <a:r>
              <a:rPr lang="ru-RU" sz="107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Арес </a:t>
            </a:r>
            <a:endParaRPr lang="en-IE" b="1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072066" y="1428736"/>
            <a:ext cx="3543296" cy="5143536"/>
          </a:xfrm>
          <a:ln>
            <a:solidFill>
              <a:srgbClr val="FFFF00"/>
            </a:solidFill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Жестокий и беспощадный бог войны. Звон оружия и крики раненых – лучший звук для Ареса. Он появляется на поле боя и губит всех на своем пути. Ни люди, ни боги не любят Ареса.</a:t>
            </a:r>
            <a:endParaRPr lang="en-IE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8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1DAB1"/>
              </a:clrFrom>
              <a:clrTo>
                <a:srgbClr val="F1DAB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333375"/>
            <a:ext cx="4030662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628" y="142852"/>
            <a:ext cx="3571900" cy="1228748"/>
          </a:xfrm>
          <a:ln cap="flat" cmpd="dbl">
            <a:solidFill>
              <a:srgbClr val="FF0000"/>
            </a:solidFill>
            <a:prstDash val="lgDash"/>
            <a:bevel/>
          </a:ln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 anchor="ctr">
            <a:normAutofit fontScale="90000"/>
          </a:bodyPr>
          <a:lstStyle/>
          <a:p>
            <a:pPr algn="ctr"/>
            <a:r>
              <a:rPr lang="ru-RU" sz="80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Деметра</a:t>
            </a:r>
            <a:r>
              <a:rPr lang="ru-RU" sz="107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 </a:t>
            </a:r>
            <a:endParaRPr lang="en-IE" b="1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000628" y="1428736"/>
            <a:ext cx="3543296" cy="5143536"/>
          </a:xfrm>
          <a:ln>
            <a:solidFill>
              <a:srgbClr val="FFFF00"/>
            </a:solidFill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Величественная и почитаемая богиня плодородия. Все цветет и плодоносит там, где появляется Деметра. Весна и лето радуют людей, когда гостит у матери прекрасная Персефона. Суровая зима настает, когда дочь отбывает к мужу – подземному царю Аиду.</a:t>
            </a:r>
          </a:p>
          <a:p>
            <a:pPr>
              <a:buNone/>
            </a:pPr>
            <a:endParaRPr lang="en-I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713" y="493713"/>
            <a:ext cx="3998912" cy="601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72066" y="142852"/>
            <a:ext cx="3571900" cy="1228748"/>
          </a:xfrm>
          <a:ln cap="flat" cmpd="dbl">
            <a:solidFill>
              <a:srgbClr val="FF0000"/>
            </a:solidFill>
            <a:prstDash val="lgDash"/>
            <a:bevel/>
          </a:ln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 anchor="ctr">
            <a:normAutofit fontScale="90000"/>
          </a:bodyPr>
          <a:lstStyle/>
          <a:p>
            <a:pPr algn="ctr"/>
            <a:r>
              <a:rPr lang="ru-RU" sz="89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Гефест</a:t>
            </a:r>
            <a:r>
              <a:rPr lang="ru-RU" sz="107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 </a:t>
            </a:r>
            <a:endParaRPr lang="en-IE" b="1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072066" y="1428736"/>
            <a:ext cx="3543296" cy="5143536"/>
          </a:xfrm>
          <a:ln>
            <a:solidFill>
              <a:srgbClr val="FFFF00"/>
            </a:solidFill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Могучий бог огня и кузнечного ремесла. Его искусными руками выкован трон его матери Геры, но богиня не слишком жалует своего некрасивого сына. Гефест не живет на Олимпе: большую часть времени он проводит в своей кузнице.</a:t>
            </a:r>
          </a:p>
          <a:p>
            <a:pPr>
              <a:buNone/>
            </a:pPr>
            <a:endParaRPr lang="en-I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356"/>
            <a:ext cx="4625975" cy="565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72066" y="142852"/>
            <a:ext cx="3571900" cy="1228748"/>
          </a:xfrm>
          <a:ln cap="flat" cmpd="dbl">
            <a:solidFill>
              <a:srgbClr val="FF0000"/>
            </a:solidFill>
            <a:prstDash val="lgDash"/>
            <a:bevel/>
          </a:ln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 anchor="ctr">
            <a:noAutofit/>
          </a:bodyPr>
          <a:lstStyle/>
          <a:p>
            <a:pPr algn="ctr"/>
            <a:r>
              <a:rPr lang="ru-RU" sz="80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Аполлон</a:t>
            </a:r>
            <a:endParaRPr lang="en-IE" sz="8000" b="1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072066" y="1428736"/>
            <a:ext cx="3543296" cy="5143536"/>
          </a:xfrm>
          <a:ln>
            <a:solidFill>
              <a:srgbClr val="FFFF00"/>
            </a:solidFill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>
              <a:buNone/>
            </a:pP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Златокудрый бог солнечного </a:t>
            </a: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света, Аполлон покровительствует искусствам. Прозвище бога Мусагет, ибо он везде появляется с музами – богинями искусства.  Аполлон и сам искусный музыкант и певец.</a:t>
            </a:r>
            <a:endParaRPr lang="ru-RU" sz="27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0688" y="280988"/>
            <a:ext cx="4095750" cy="615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72066" y="142852"/>
            <a:ext cx="3571900" cy="1228748"/>
          </a:xfrm>
          <a:ln cap="flat" cmpd="dbl">
            <a:solidFill>
              <a:srgbClr val="FF0000"/>
            </a:solidFill>
            <a:prstDash val="lgDash"/>
            <a:bevel/>
          </a:ln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 anchor="ctr">
            <a:noAutofit/>
          </a:bodyPr>
          <a:lstStyle/>
          <a:p>
            <a:pPr algn="ctr"/>
            <a:r>
              <a:rPr lang="ru-RU" sz="66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Артемида</a:t>
            </a:r>
            <a:r>
              <a:rPr lang="ru-RU" sz="72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 </a:t>
            </a:r>
            <a:endParaRPr lang="en-IE" sz="7200" b="1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072066" y="1428736"/>
            <a:ext cx="3543296" cy="5143536"/>
          </a:xfrm>
          <a:ln>
            <a:solidFill>
              <a:srgbClr val="FFFF00"/>
            </a:solidFill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Юная Артемида – родная сестра Аполлона. Богиня живой природы, она любит обходить леса и поля. Всякое живое существо найдет в ней свою заступницу.</a:t>
            </a:r>
          </a:p>
          <a:p>
            <a:pPr>
              <a:buNone/>
            </a:pPr>
            <a:endParaRPr lang="en-I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1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3DDB8"/>
              </a:clrFrom>
              <a:clrTo>
                <a:srgbClr val="F3DDB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-79376"/>
            <a:ext cx="4586287" cy="6937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72066" y="142852"/>
            <a:ext cx="3571900" cy="1228748"/>
          </a:xfrm>
          <a:ln cap="flat" cmpd="dbl">
            <a:solidFill>
              <a:srgbClr val="FF0000"/>
            </a:solidFill>
            <a:prstDash val="lgDash"/>
            <a:bevel/>
          </a:ln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 anchor="ctr">
            <a:normAutofit fontScale="90000"/>
          </a:bodyPr>
          <a:lstStyle/>
          <a:p>
            <a:pPr algn="ctr"/>
            <a:r>
              <a:rPr lang="ru-RU" sz="107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Гермес </a:t>
            </a:r>
            <a:endParaRPr lang="en-IE" b="1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Содержимое 6"/>
          <p:cNvSpPr txBox="1">
            <a:spLocks/>
          </p:cNvSpPr>
          <p:nvPr/>
        </p:nvSpPr>
        <p:spPr>
          <a:xfrm>
            <a:off x="214282" y="0"/>
            <a:ext cx="4143404" cy="6715124"/>
          </a:xfrm>
          <a:prstGeom prst="rect">
            <a:avLst/>
          </a:prstGeom>
          <a:ln/>
          <a:effectLst>
            <a:softEdge rad="317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ru-RU" sz="2700" b="0" i="0" u="none" strike="noStrike" kern="120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en-IE" sz="26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Picture 4" descr="1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3D8B5"/>
              </a:clrFrom>
              <a:clrTo>
                <a:srgbClr val="F3D8B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0"/>
            <a:ext cx="4102100" cy="622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6"/>
          <p:cNvSpPr txBox="1">
            <a:spLocks/>
          </p:cNvSpPr>
          <p:nvPr/>
        </p:nvSpPr>
        <p:spPr>
          <a:xfrm>
            <a:off x="5072066" y="1500174"/>
            <a:ext cx="3695696" cy="5224498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vert="horz">
            <a:normAutofit fontScale="92500" lnSpcReduction="20000"/>
          </a:bodyPr>
          <a:lstStyle/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ru-RU" sz="3200" dirty="0" smtClean="0"/>
              <a:t>Бог торговли, гимнастики и  красноречия успевает повсюду на крылатых сандалиях. Часто олимпийцы отправляют Гермеса по разным поручениям на землю – быстрее молнии  мчится юный бог. </a:t>
            </a:r>
            <a:endParaRPr lang="en-IE" sz="32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en-IE" sz="26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9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72066" y="142852"/>
            <a:ext cx="3571900" cy="1228748"/>
          </a:xfrm>
          <a:ln cap="flat" cmpd="dbl">
            <a:solidFill>
              <a:srgbClr val="FF0000"/>
            </a:solidFill>
            <a:prstDash val="lgDash"/>
            <a:bevel/>
          </a:ln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 anchor="ctr">
            <a:normAutofit fontScale="90000"/>
          </a:bodyPr>
          <a:lstStyle/>
          <a:p>
            <a:pPr algn="ctr"/>
            <a:r>
              <a:rPr lang="ru-RU" sz="98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Дионис</a:t>
            </a:r>
            <a:r>
              <a:rPr lang="ru-RU" sz="107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 </a:t>
            </a:r>
            <a:endParaRPr lang="en-IE" b="1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072066" y="1428736"/>
            <a:ext cx="3543296" cy="5143536"/>
          </a:xfrm>
          <a:ln>
            <a:solidFill>
              <a:srgbClr val="FFFF00"/>
            </a:solidFill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Сын бога Зевса Дионис покровительствует виноделию. Там, где он, всегда весело. Прекрасные нимфы сопровождают Диониса, они поют хвалебные песни в честь юного бога</a:t>
            </a: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endParaRPr lang="en-I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713" y="280988"/>
            <a:ext cx="3444875" cy="639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3999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9210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МИФ</a:t>
            </a:r>
            <a:endParaRPr lang="ru-RU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4400" dirty="0" smtClean="0"/>
          </a:p>
          <a:p>
            <a:pPr marL="0" indent="0" algn="ctr">
              <a:buNone/>
            </a:pPr>
            <a:r>
              <a:rPr lang="ru-RU" sz="4800" dirty="0" smtClean="0"/>
              <a:t>это </a:t>
            </a:r>
            <a:r>
              <a:rPr lang="ru-RU" sz="4800" dirty="0"/>
              <a:t>придуманные нашими предками поэтическая картина мира, в которой отразились их взгляды на жизнь. </a:t>
            </a:r>
          </a:p>
        </p:txBody>
      </p:sp>
    </p:spTree>
    <p:extLst>
      <p:ext uri="{BB962C8B-B14F-4D97-AF65-F5344CB8AC3E}">
        <p14:creationId xmlns:p14="http://schemas.microsoft.com/office/powerpoint/2010/main" val="2156078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4659947" cy="65239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7" name="Прямоугольник 6"/>
          <p:cNvSpPr/>
          <p:nvPr/>
        </p:nvSpPr>
        <p:spPr>
          <a:xfrm>
            <a:off x="5255568" y="836712"/>
            <a:ext cx="356490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Это литературная обработка древнегреческих мифов. Здесь рассказывается о происхождении богов, о подвигах древнегреческих </a:t>
            </a:r>
            <a:r>
              <a:rPr lang="ru-RU" sz="3200" dirty="0" smtClean="0"/>
              <a:t>героев. </a:t>
            </a:r>
            <a:r>
              <a:rPr lang="ru-RU" sz="3200" dirty="0"/>
              <a:t>Написана она почти 100 лет назад </a:t>
            </a:r>
          </a:p>
        </p:txBody>
      </p:sp>
    </p:spTree>
    <p:extLst>
      <p:ext uri="{BB962C8B-B14F-4D97-AF65-F5344CB8AC3E}">
        <p14:creationId xmlns:p14="http://schemas.microsoft.com/office/powerpoint/2010/main" val="3859193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Гора Олимп 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453079"/>
            <a:ext cx="4040188" cy="3394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4320480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79547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714356"/>
            <a:ext cx="8115328" cy="4857784"/>
          </a:xfrm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S Mincho" pitchFamily="49" charset="-128"/>
                <a:ea typeface="MS Mincho" pitchFamily="49" charset="-128"/>
              </a:rPr>
              <a:t>БОГИ</a:t>
            </a:r>
            <a:r>
              <a:rPr lang="ru-RU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S Mincho" pitchFamily="49" charset="-128"/>
                <a:ea typeface="MS Mincho" pitchFamily="49" charset="-128"/>
              </a:rPr>
              <a:t> </a:t>
            </a:r>
            <a:r>
              <a:rPr lang="ru-RU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S Mincho" pitchFamily="49" charset="-128"/>
                <a:ea typeface="MS Mincho" pitchFamily="49" charset="-128"/>
              </a:rPr>
              <a:t> </a:t>
            </a:r>
            <a:r>
              <a:rPr lang="ru-RU" sz="54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S Mincho" pitchFamily="49" charset="-128"/>
                <a:ea typeface="MS Mincho" pitchFamily="49" charset="-128"/>
              </a:rPr>
              <a:t>ДР</a:t>
            </a:r>
            <a:r>
              <a:rPr lang="ru-RU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S Mincho" pitchFamily="49" charset="-128"/>
                <a:ea typeface="MS Mincho" pitchFamily="49" charset="-128"/>
              </a:rPr>
              <a:t>∑</a:t>
            </a:r>
            <a:r>
              <a:rPr lang="ru-RU" sz="54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S Mincho" pitchFamily="49" charset="-128"/>
                <a:ea typeface="MS Mincho" pitchFamily="49" charset="-128"/>
              </a:rPr>
              <a:t>ВН</a:t>
            </a:r>
            <a:r>
              <a:rPr lang="ru-RU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S Mincho" pitchFamily="49" charset="-128"/>
                <a:ea typeface="MS Mincho" pitchFamily="49" charset="-128"/>
              </a:rPr>
              <a:t>∑Й </a:t>
            </a:r>
            <a:r>
              <a:rPr lang="ru-RU" sz="54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S Mincho" pitchFamily="49" charset="-128"/>
                <a:ea typeface="MS Mincho" pitchFamily="49" charset="-128"/>
              </a:rPr>
              <a:t>ГР</a:t>
            </a:r>
            <a:r>
              <a:rPr lang="ru-RU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S Mincho" pitchFamily="49" charset="-128"/>
                <a:ea typeface="MS Mincho" pitchFamily="49" charset="-128"/>
              </a:rPr>
              <a:t>∑</a:t>
            </a:r>
            <a:r>
              <a:rPr lang="ru-RU" sz="54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S Mincho" pitchFamily="49" charset="-128"/>
                <a:ea typeface="MS Mincho" pitchFamily="49" charset="-128"/>
              </a:rPr>
              <a:t>ЦИИ</a:t>
            </a:r>
            <a:endParaRPr lang="en-IE" sz="5400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3" name="Содержимое 1"/>
          <p:cNvSpPr txBox="1">
            <a:spLocks/>
          </p:cNvSpPr>
          <p:nvPr/>
        </p:nvSpPr>
        <p:spPr>
          <a:xfrm>
            <a:off x="1214414" y="4857760"/>
            <a:ext cx="7758138" cy="200024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en-IE" sz="2400" b="0" i="0" u="none" strike="noStrike" kern="1200" cap="none" spc="10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14" descr="c813_s"/>
          <p:cNvPicPr>
            <a:picLocks noChangeAspect="1" noChangeArrowheads="1"/>
          </p:cNvPicPr>
          <p:nvPr/>
        </p:nvPicPr>
        <p:blipFill>
          <a:blip r:embed="rId2"/>
          <a:srcRect t="22234" b="22234"/>
          <a:stretch>
            <a:fillRect/>
          </a:stretch>
        </p:blipFill>
        <p:spPr bwMode="auto">
          <a:xfrm>
            <a:off x="0" y="0"/>
            <a:ext cx="27114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c813_s"/>
          <p:cNvPicPr>
            <a:picLocks noChangeAspect="1" noChangeArrowheads="1"/>
          </p:cNvPicPr>
          <p:nvPr/>
        </p:nvPicPr>
        <p:blipFill>
          <a:blip r:embed="rId2"/>
          <a:srcRect t="22234" b="22234"/>
          <a:stretch>
            <a:fillRect/>
          </a:stretch>
        </p:blipFill>
        <p:spPr bwMode="auto">
          <a:xfrm>
            <a:off x="6432550" y="0"/>
            <a:ext cx="27114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c813_s"/>
          <p:cNvPicPr>
            <a:picLocks noChangeAspect="1" noChangeArrowheads="1"/>
          </p:cNvPicPr>
          <p:nvPr/>
        </p:nvPicPr>
        <p:blipFill>
          <a:blip r:embed="rId2"/>
          <a:srcRect t="22234" b="22234"/>
          <a:stretch>
            <a:fillRect/>
          </a:stretch>
        </p:blipFill>
        <p:spPr bwMode="auto">
          <a:xfrm>
            <a:off x="5357818" y="0"/>
            <a:ext cx="27114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c813_s"/>
          <p:cNvPicPr>
            <a:picLocks noChangeAspect="1" noChangeArrowheads="1"/>
          </p:cNvPicPr>
          <p:nvPr/>
        </p:nvPicPr>
        <p:blipFill>
          <a:blip r:embed="rId2"/>
          <a:srcRect t="22234" b="22234"/>
          <a:stretch>
            <a:fillRect/>
          </a:stretch>
        </p:blipFill>
        <p:spPr bwMode="auto">
          <a:xfrm>
            <a:off x="2643174" y="0"/>
            <a:ext cx="27114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6" presetClass="entr" presetSubtype="0" fill="hold" grpId="0" nodeType="after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72066" y="142852"/>
            <a:ext cx="3571900" cy="1228748"/>
          </a:xfrm>
          <a:ln cap="flat" cmpd="dbl">
            <a:solidFill>
              <a:srgbClr val="FF0000"/>
            </a:solidFill>
            <a:prstDash val="lgDash"/>
            <a:bevel/>
          </a:ln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 anchor="ctr">
            <a:normAutofit fontScale="90000"/>
          </a:bodyPr>
          <a:lstStyle/>
          <a:p>
            <a:pPr algn="ctr"/>
            <a:r>
              <a:rPr lang="ru-RU" sz="107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Зевс</a:t>
            </a:r>
            <a:r>
              <a:rPr lang="ru-RU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  </a:t>
            </a:r>
            <a:endParaRPr lang="en-IE" b="1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072066" y="1428736"/>
            <a:ext cx="3543296" cy="5143536"/>
          </a:xfrm>
          <a:ln>
            <a:solidFill>
              <a:srgbClr val="FFFF00"/>
            </a:solidFill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Верховный бог древних греков. Зевс дал людям законы и строго следит за их исполнением. Преступающих закон Зевс поражает молниями, за что ему дано прозвище       Громовержец. В одной руке у Зевса волшебный посох – скипетр. Ударяя им, он обрушивает громы и сотрясает землю. Другой рукой мечет Громовержец молнии.</a:t>
            </a:r>
          </a:p>
          <a:p>
            <a:pPr>
              <a:buNone/>
            </a:pPr>
            <a:endParaRPr lang="en-I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4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4729162" cy="587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72066" y="142852"/>
            <a:ext cx="3571900" cy="1228748"/>
          </a:xfrm>
          <a:ln cap="flat" cmpd="dbl">
            <a:solidFill>
              <a:srgbClr val="FF0000"/>
            </a:solidFill>
            <a:prstDash val="lgDash"/>
            <a:bevel/>
          </a:ln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 anchor="ctr">
            <a:normAutofit fontScale="90000"/>
          </a:bodyPr>
          <a:lstStyle/>
          <a:p>
            <a:pPr algn="ctr"/>
            <a:r>
              <a:rPr lang="ru-RU" sz="107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Гера</a:t>
            </a:r>
            <a:endParaRPr lang="en-IE" b="1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072066" y="1428736"/>
            <a:ext cx="3543296" cy="5143536"/>
          </a:xfrm>
          <a:ln>
            <a:solidFill>
              <a:srgbClr val="FFFF00"/>
            </a:solidFill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>
              <a:buNone/>
            </a:pP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Жена Зевса. Верховная богиня Олимпа. Гера – богиня брака. Перед свадьбой древнегреческие девушки молились ей о счастливой семейной жизни. В руке у Геры гранат – символ верности </a:t>
            </a:r>
          </a:p>
          <a:p>
            <a:pPr>
              <a:buNone/>
            </a:pPr>
            <a:endParaRPr lang="en-I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33375"/>
            <a:ext cx="4095750" cy="614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72066" y="142852"/>
            <a:ext cx="3571900" cy="1228748"/>
          </a:xfrm>
          <a:ln cap="flat" cmpd="dbl">
            <a:solidFill>
              <a:srgbClr val="FF0000"/>
            </a:solidFill>
            <a:prstDash val="lgDash"/>
            <a:bevel/>
          </a:ln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 anchor="ctr">
            <a:normAutofit fontScale="90000"/>
          </a:bodyPr>
          <a:lstStyle/>
          <a:p>
            <a:pPr algn="ctr"/>
            <a:r>
              <a:rPr lang="ru-RU" sz="80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Посейдон</a:t>
            </a:r>
            <a:r>
              <a:rPr lang="ru-RU" sz="107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 </a:t>
            </a:r>
            <a:endParaRPr lang="en-IE" b="1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072066" y="1428736"/>
            <a:ext cx="3543296" cy="5143536"/>
          </a:xfrm>
          <a:ln>
            <a:solidFill>
              <a:srgbClr val="FFFF00"/>
            </a:solidFill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>
              <a:buNone/>
            </a:pP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Бог всех морей и океанов. Вместе с супругой – прекрасной </a:t>
            </a:r>
            <a:r>
              <a:rPr lang="ru-RU" sz="2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Амфитритой</a:t>
            </a: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и сыном Тритоном он объезжает свои владения на колеснице. Он может наслать бурю или усмирить море.</a:t>
            </a:r>
          </a:p>
          <a:p>
            <a:pPr>
              <a:buNone/>
            </a:pPr>
            <a:endParaRPr lang="en-I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6"/>
          <p:cNvSpPr txBox="1">
            <a:spLocks/>
          </p:cNvSpPr>
          <p:nvPr/>
        </p:nvSpPr>
        <p:spPr>
          <a:xfrm>
            <a:off x="0" y="142852"/>
            <a:ext cx="5000628" cy="6500858"/>
          </a:xfrm>
          <a:prstGeom prst="rect">
            <a:avLst/>
          </a:prstGeom>
          <a:ln/>
          <a:effectLst>
            <a:softEdge rad="317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en-IE" sz="26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Рисунок 5" descr="3"/>
          <p:cNvPicPr/>
          <p:nvPr/>
        </p:nvPicPr>
        <p:blipFill>
          <a:blip r:embed="rId2" cstate="email">
            <a:clrChange>
              <a:clrFrom>
                <a:srgbClr val="EED5AC"/>
              </a:clrFrom>
              <a:clrTo>
                <a:srgbClr val="EED5A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5143536" cy="735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build="p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5500587" cy="4912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72066" y="142852"/>
            <a:ext cx="3571900" cy="1228748"/>
          </a:xfrm>
          <a:ln cap="flat" cmpd="dbl">
            <a:solidFill>
              <a:srgbClr val="FF0000"/>
            </a:solidFill>
            <a:prstDash val="lgDash"/>
            <a:bevel/>
          </a:ln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 anchor="ctr">
            <a:normAutofit fontScale="90000"/>
          </a:bodyPr>
          <a:lstStyle/>
          <a:p>
            <a:pPr algn="ctr"/>
            <a:r>
              <a:rPr lang="ru-RU" sz="107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Аид </a:t>
            </a:r>
            <a:endParaRPr lang="en-IE" b="1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072066" y="1428736"/>
            <a:ext cx="3543296" cy="5143536"/>
          </a:xfrm>
          <a:ln>
            <a:solidFill>
              <a:srgbClr val="FFFF00"/>
            </a:solidFill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Суровый бог подземного мира. Всякий земной герой находит последнее пристанище в царстве мрачного Аида. Лишь прекрасная Персефона, дочь богини Деметры, способна усмирить его суровый нрав.</a:t>
            </a:r>
          </a:p>
          <a:p>
            <a:pPr>
              <a:buNone/>
            </a:pPr>
            <a:endParaRPr lang="en-I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build="p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</TotalTime>
  <Words>506</Words>
  <Application>Microsoft Office PowerPoint</Application>
  <PresentationFormat>Экран (4:3)</PresentationFormat>
  <Paragraphs>33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МИФЫ ДРЕВНЕЙ ГРЕЦИИ</vt:lpstr>
      <vt:lpstr>МИФ</vt:lpstr>
      <vt:lpstr>Презентация PowerPoint</vt:lpstr>
      <vt:lpstr>Гора Олимп </vt:lpstr>
      <vt:lpstr>БОГИ  ДР∑ВН∑Й ГР∑ЦИИ</vt:lpstr>
      <vt:lpstr>Зевс  </vt:lpstr>
      <vt:lpstr>Гера</vt:lpstr>
      <vt:lpstr>Посейдон </vt:lpstr>
      <vt:lpstr>Аид </vt:lpstr>
      <vt:lpstr>Афина </vt:lpstr>
      <vt:lpstr>Афродита </vt:lpstr>
      <vt:lpstr>Арес </vt:lpstr>
      <vt:lpstr>Деметра </vt:lpstr>
      <vt:lpstr>Гефест </vt:lpstr>
      <vt:lpstr>Аполлон</vt:lpstr>
      <vt:lpstr>Артемида </vt:lpstr>
      <vt:lpstr>Гермес </vt:lpstr>
      <vt:lpstr>Дионис 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БОГИ МИФОВ ДР∑ВН∑Й ГР∑ЦИИ</dc:title>
  <dc:creator>USER</dc:creator>
  <cp:lastModifiedBy>Илона</cp:lastModifiedBy>
  <cp:revision>24</cp:revision>
  <dcterms:created xsi:type="dcterms:W3CDTF">2011-07-29T16:00:11Z</dcterms:created>
  <dcterms:modified xsi:type="dcterms:W3CDTF">2023-09-03T13:07:34Z</dcterms:modified>
</cp:coreProperties>
</file>