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34D5-0037-4B68-BAE9-02807DEF4894}" type="datetimeFigureOut">
              <a:rPr lang="ru-RU" smtClean="0"/>
              <a:pPr/>
              <a:t>08.06.2025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D5A87-3228-47E8-9A0D-2F6733B4DE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34D5-0037-4B68-BAE9-02807DEF4894}" type="datetimeFigureOut">
              <a:rPr lang="ru-RU" smtClean="0"/>
              <a:pPr/>
              <a:t>08.06.2025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D5A87-3228-47E8-9A0D-2F6733B4DE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34D5-0037-4B68-BAE9-02807DEF4894}" type="datetimeFigureOut">
              <a:rPr lang="ru-RU" smtClean="0"/>
              <a:pPr/>
              <a:t>08.06.2025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D5A87-3228-47E8-9A0D-2F6733B4DE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34D5-0037-4B68-BAE9-02807DEF4894}" type="datetimeFigureOut">
              <a:rPr lang="ru-RU" smtClean="0"/>
              <a:pPr/>
              <a:t>08.06.2025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D5A87-3228-47E8-9A0D-2F6733B4DE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34D5-0037-4B68-BAE9-02807DEF4894}" type="datetimeFigureOut">
              <a:rPr lang="ru-RU" smtClean="0"/>
              <a:pPr/>
              <a:t>08.06.2025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D5A87-3228-47E8-9A0D-2F6733B4DE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34D5-0037-4B68-BAE9-02807DEF4894}" type="datetimeFigureOut">
              <a:rPr lang="ru-RU" smtClean="0"/>
              <a:pPr/>
              <a:t>08.06.2025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D5A87-3228-47E8-9A0D-2F6733B4DE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34D5-0037-4B68-BAE9-02807DEF4894}" type="datetimeFigureOut">
              <a:rPr lang="ru-RU" smtClean="0"/>
              <a:pPr/>
              <a:t>08.06.2025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D5A87-3228-47E8-9A0D-2F6733B4DE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34D5-0037-4B68-BAE9-02807DEF4894}" type="datetimeFigureOut">
              <a:rPr lang="ru-RU" smtClean="0"/>
              <a:pPr/>
              <a:t>08.06.2025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D5A87-3228-47E8-9A0D-2F6733B4DE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34D5-0037-4B68-BAE9-02807DEF4894}" type="datetimeFigureOut">
              <a:rPr lang="ru-RU" smtClean="0"/>
              <a:pPr/>
              <a:t>08.06.2025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D5A87-3228-47E8-9A0D-2F6733B4DE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34D5-0037-4B68-BAE9-02807DEF4894}" type="datetimeFigureOut">
              <a:rPr lang="ru-RU" smtClean="0"/>
              <a:pPr/>
              <a:t>08.06.2025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D5A87-3228-47E8-9A0D-2F6733B4DE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34D5-0037-4B68-BAE9-02807DEF4894}" type="datetimeFigureOut">
              <a:rPr lang="ru-RU" smtClean="0"/>
              <a:pPr/>
              <a:t>08.06.2025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D5A87-3228-47E8-9A0D-2F6733B4DE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734D5-0037-4B68-BAE9-02807DEF4894}" type="datetimeFigureOut">
              <a:rPr lang="ru-RU" smtClean="0"/>
              <a:pPr/>
              <a:t>08.06.2025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D5A87-3228-47E8-9A0D-2F6733B4DE0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Тест.</a:t>
            </a:r>
            <a:br>
              <a:rPr lang="ru-RU" dirty="0" smtClean="0"/>
            </a:br>
            <a:r>
              <a:rPr lang="ru-RU" b="1" dirty="0"/>
              <a:t>М.В.Ломоносов. «Ода на день восшествия на престол императрицы </a:t>
            </a:r>
            <a:r>
              <a:rPr lang="ru-RU" b="1" dirty="0" err="1"/>
              <a:t>Елисаветы</a:t>
            </a:r>
            <a:r>
              <a:rPr lang="ru-RU" b="1" dirty="0"/>
              <a:t> Петровны, 1747 г.»?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14282" y="357166"/>
            <a:ext cx="8715436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9. «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Roboto" charset="0"/>
                <a:ea typeface="Times New Roman" pitchFamily="18" charset="0"/>
                <a:cs typeface="Times New Roman" pitchFamily="18" charset="0"/>
              </a:rPr>
              <a:t>Вихри, не дерзайте реветь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Roboto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Roboto" charset="0"/>
                <a:ea typeface="Times New Roman" pitchFamily="18" charset="0"/>
                <a:cs typeface="Times New Roman" pitchFamily="18" charset="0"/>
              </a:rPr>
              <a:t> это:</a:t>
            </a:r>
            <a:endParaRPr kumimoji="0" lang="ru-RU" sz="6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 charset="0"/>
                <a:ea typeface="Times New Roman" pitchFamily="18" charset="0"/>
                <a:cs typeface="Times New Roman" pitchFamily="18" charset="0"/>
              </a:rPr>
              <a:t>1) олицетворение;</a:t>
            </a:r>
            <a:endParaRPr kumimoji="0" lang="ru-RU" sz="6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 charset="0"/>
                <a:ea typeface="Times New Roman" pitchFamily="18" charset="0"/>
                <a:cs typeface="Times New Roman" pitchFamily="18" charset="0"/>
              </a:rPr>
              <a:t>2) метафора;</a:t>
            </a:r>
            <a:endParaRPr kumimoji="0" lang="ru-RU" sz="6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 charset="0"/>
                <a:ea typeface="Times New Roman" pitchFamily="18" charset="0"/>
                <a:cs typeface="Times New Roman" pitchFamily="18" charset="0"/>
              </a:rPr>
              <a:t>3) гипербола;</a:t>
            </a:r>
            <a:endParaRPr kumimoji="0" lang="ru-RU" sz="6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 charset="0"/>
                <a:ea typeface="Times New Roman" pitchFamily="18" charset="0"/>
                <a:cs typeface="Times New Roman" pitchFamily="18" charset="0"/>
              </a:rPr>
              <a:t>4) славянизм.</a:t>
            </a:r>
            <a:endParaRPr kumimoji="0" lang="ru-RU" sz="6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142852"/>
            <a:ext cx="871543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/>
              <a:t>10. Какие </a:t>
            </a:r>
            <a:r>
              <a:rPr lang="ru-RU" sz="4000" b="1" dirty="0"/>
              <a:t>основные идеи можно выделить в «Оде на день восшествия на престол императрицы </a:t>
            </a:r>
            <a:r>
              <a:rPr lang="ru-RU" sz="4000" b="1" dirty="0" err="1"/>
              <a:t>Елисаветы</a:t>
            </a:r>
            <a:r>
              <a:rPr lang="ru-RU" sz="4000" b="1" dirty="0"/>
              <a:t> Петровны, 1747 г.»?</a:t>
            </a:r>
          </a:p>
          <a:p>
            <a:r>
              <a:rPr lang="ru-RU" sz="4000" b="1" dirty="0" smtClean="0"/>
              <a:t>1) </a:t>
            </a:r>
            <a:r>
              <a:rPr lang="ru-RU" sz="4000" b="1" dirty="0"/>
              <a:t>значение поэтического </a:t>
            </a:r>
            <a:r>
              <a:rPr lang="ru-RU" sz="4000" b="1" dirty="0" smtClean="0"/>
              <a:t>творчества;</a:t>
            </a:r>
            <a:endParaRPr lang="ru-RU" sz="4000" b="1" dirty="0"/>
          </a:p>
          <a:p>
            <a:r>
              <a:rPr lang="ru-RU" sz="4000" b="1" dirty="0" smtClean="0"/>
              <a:t>2) </a:t>
            </a:r>
            <a:r>
              <a:rPr lang="ru-RU" sz="4000" b="1" dirty="0"/>
              <a:t>уверенность в великом будущем российской </a:t>
            </a:r>
            <a:r>
              <a:rPr lang="ru-RU" sz="4000" b="1" dirty="0" smtClean="0"/>
              <a:t>науки;</a:t>
            </a:r>
            <a:endParaRPr lang="ru-RU" sz="4000" b="1" dirty="0"/>
          </a:p>
          <a:p>
            <a:r>
              <a:rPr lang="ru-RU" sz="4000" b="1" dirty="0" smtClean="0"/>
              <a:t>3) </a:t>
            </a:r>
            <a:r>
              <a:rPr lang="ru-RU" sz="4000" b="1" dirty="0"/>
              <a:t>свободолюбивые </a:t>
            </a:r>
            <a:r>
              <a:rPr lang="ru-RU" sz="4000" b="1" dirty="0" smtClean="0"/>
              <a:t>идеи;</a:t>
            </a:r>
            <a:endParaRPr lang="ru-RU" sz="4000" b="1" dirty="0"/>
          </a:p>
          <a:p>
            <a:r>
              <a:rPr lang="ru-RU" sz="4000" b="1" dirty="0" smtClean="0"/>
              <a:t>4) </a:t>
            </a:r>
            <a:r>
              <a:rPr lang="ru-RU" sz="4000" b="1" dirty="0"/>
              <a:t>доблесть и слава русского </a:t>
            </a:r>
            <a:r>
              <a:rPr lang="ru-RU" sz="4000" b="1" dirty="0" smtClean="0"/>
              <a:t>оружия.</a:t>
            </a:r>
            <a:endParaRPr lang="ru-RU" sz="40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14414" y="428604"/>
            <a:ext cx="72866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303030"/>
                </a:solidFill>
                <a:cs typeface="Times New Roman" pitchFamily="18" charset="0"/>
              </a:rPr>
              <a:t>Ответы.</a:t>
            </a:r>
          </a:p>
          <a:p>
            <a:r>
              <a:rPr lang="ru-RU" b="1" dirty="0" smtClean="0">
                <a:solidFill>
                  <a:srgbClr val="303030"/>
                </a:solidFill>
                <a:cs typeface="Times New Roman" pitchFamily="18" charset="0"/>
              </a:rPr>
              <a:t>1-1</a:t>
            </a:r>
          </a:p>
          <a:p>
            <a:r>
              <a:rPr lang="ru-RU" b="1" dirty="0" smtClean="0">
                <a:solidFill>
                  <a:srgbClr val="303030"/>
                </a:solidFill>
                <a:cs typeface="Times New Roman" pitchFamily="18" charset="0"/>
              </a:rPr>
              <a:t>2-2</a:t>
            </a:r>
          </a:p>
          <a:p>
            <a:r>
              <a:rPr lang="ru-RU" b="1" dirty="0" smtClean="0">
                <a:solidFill>
                  <a:srgbClr val="303030"/>
                </a:solidFill>
                <a:cs typeface="Times New Roman" pitchFamily="18" charset="0"/>
              </a:rPr>
              <a:t>3-1</a:t>
            </a:r>
          </a:p>
          <a:p>
            <a:r>
              <a:rPr lang="ru-RU" b="1" dirty="0" smtClean="0">
                <a:solidFill>
                  <a:srgbClr val="303030"/>
                </a:solidFill>
                <a:cs typeface="Times New Roman" pitchFamily="18" charset="0"/>
              </a:rPr>
              <a:t>4-2</a:t>
            </a:r>
          </a:p>
          <a:p>
            <a:r>
              <a:rPr lang="ru-RU" b="1" dirty="0" smtClean="0">
                <a:solidFill>
                  <a:srgbClr val="303030"/>
                </a:solidFill>
                <a:cs typeface="Times New Roman" pitchFamily="18" charset="0"/>
              </a:rPr>
              <a:t>5-4</a:t>
            </a:r>
          </a:p>
          <a:p>
            <a:r>
              <a:rPr lang="ru-RU" b="1" dirty="0" smtClean="0">
                <a:solidFill>
                  <a:srgbClr val="303030"/>
                </a:solidFill>
                <a:cs typeface="Times New Roman" pitchFamily="18" charset="0"/>
              </a:rPr>
              <a:t>6-3</a:t>
            </a:r>
          </a:p>
          <a:p>
            <a:r>
              <a:rPr lang="ru-RU" b="1" dirty="0" smtClean="0">
                <a:solidFill>
                  <a:srgbClr val="303030"/>
                </a:solidFill>
                <a:cs typeface="Times New Roman" pitchFamily="18" charset="0"/>
              </a:rPr>
              <a:t>7-3</a:t>
            </a:r>
          </a:p>
          <a:p>
            <a:r>
              <a:rPr lang="ru-RU" b="1" dirty="0" smtClean="0">
                <a:solidFill>
                  <a:srgbClr val="303030"/>
                </a:solidFill>
                <a:cs typeface="Times New Roman" pitchFamily="18" charset="0"/>
              </a:rPr>
              <a:t>8-2</a:t>
            </a:r>
          </a:p>
          <a:p>
            <a:r>
              <a:rPr lang="ru-RU" b="1" dirty="0" smtClean="0">
                <a:solidFill>
                  <a:srgbClr val="303030"/>
                </a:solidFill>
                <a:cs typeface="Times New Roman" pitchFamily="18" charset="0"/>
              </a:rPr>
              <a:t>9-1</a:t>
            </a:r>
          </a:p>
          <a:p>
            <a:r>
              <a:rPr lang="ru-RU" b="1" smtClean="0">
                <a:solidFill>
                  <a:srgbClr val="303030"/>
                </a:solidFill>
                <a:cs typeface="Times New Roman" pitchFamily="18" charset="0"/>
              </a:rPr>
              <a:t>10-2</a:t>
            </a:r>
            <a:endParaRPr lang="ru-RU" b="1" dirty="0" smtClean="0">
              <a:solidFill>
                <a:srgbClr val="303030"/>
              </a:solidFill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500034" y="428604"/>
            <a:ext cx="8501122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1.  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Какое литературное направление было основным в 30-е годы XVIII века?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1) сентиментализм;</a:t>
            </a:r>
            <a:b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</a:b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2) классицизм;</a:t>
            </a:r>
            <a:b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</a:b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3) реализм;</a:t>
            </a:r>
            <a:b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</a:b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4) романтизм.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214282" y="214290"/>
            <a:ext cx="8643998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5400" b="1" dirty="0" smtClean="0">
                <a:solidFill>
                  <a:srgbClr val="555555"/>
                </a:solidFill>
                <a:latin typeface="Segoe UI" pitchFamily="34" charset="0"/>
                <a:ea typeface="Times New Roman" pitchFamily="18" charset="0"/>
                <a:cs typeface="Segoe UI" pitchFamily="34" charset="0"/>
              </a:rPr>
              <a:t>2.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Segoe UI" pitchFamily="34" charset="0"/>
                <a:ea typeface="Times New Roman" pitchFamily="18" charset="0"/>
                <a:cs typeface="Segoe UI" pitchFamily="34" charset="0"/>
              </a:rPr>
              <a:t> Какие жанры классицисты относили к высоким?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Segoe UI" pitchFamily="34" charset="0"/>
                <a:ea typeface="Times New Roman" pitchFamily="18" charset="0"/>
                <a:cs typeface="Segoe UI" pitchFamily="34" charset="0"/>
              </a:rPr>
              <a:t>1) сатиру, комедию;</a:t>
            </a:r>
            <a:b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Segoe UI" pitchFamily="34" charset="0"/>
                <a:ea typeface="Times New Roman" pitchFamily="18" charset="0"/>
                <a:cs typeface="Segoe UI" pitchFamily="34" charset="0"/>
              </a:rPr>
            </a:b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Segoe UI" pitchFamily="34" charset="0"/>
                <a:ea typeface="Times New Roman" pitchFamily="18" charset="0"/>
                <a:cs typeface="Segoe UI" pitchFamily="34" charset="0"/>
              </a:rPr>
              <a:t>2) оду, трагедию;</a:t>
            </a:r>
            <a:b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Segoe UI" pitchFamily="34" charset="0"/>
                <a:ea typeface="Times New Roman" pitchFamily="18" charset="0"/>
                <a:cs typeface="Segoe UI" pitchFamily="34" charset="0"/>
              </a:rPr>
            </a:b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Segoe UI" pitchFamily="34" charset="0"/>
                <a:ea typeface="Times New Roman" pitchFamily="18" charset="0"/>
                <a:cs typeface="Segoe UI" pitchFamily="34" charset="0"/>
              </a:rPr>
              <a:t>3) сатиру, оду;</a:t>
            </a:r>
            <a:b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Segoe UI" pitchFamily="34" charset="0"/>
                <a:ea typeface="Times New Roman" pitchFamily="18" charset="0"/>
                <a:cs typeface="Segoe UI" pitchFamily="34" charset="0"/>
              </a:rPr>
            </a:b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Segoe UI" pitchFamily="34" charset="0"/>
                <a:ea typeface="Times New Roman" pitchFamily="18" charset="0"/>
                <a:cs typeface="Segoe UI" pitchFamily="34" charset="0"/>
              </a:rPr>
              <a:t>4) комедию, басню.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214282" y="357166"/>
            <a:ext cx="8501122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 charset="0"/>
                <a:ea typeface="Times New Roman" pitchFamily="18" charset="0"/>
                <a:cs typeface="Times New Roman" pitchFamily="18" charset="0"/>
              </a:rPr>
              <a:t>3. В каком году М. В. Ломоносов написал стихотворение 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 charset="0"/>
                <a:ea typeface="Times New Roman" pitchFamily="18" charset="0"/>
                <a:cs typeface="Times New Roman" pitchFamily="18" charset="0"/>
              </a:rPr>
              <a:t>Ода на день восшествия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…»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 charset="0"/>
                <a:ea typeface="Times New Roman" pitchFamily="18" charset="0"/>
                <a:cs typeface="Times New Roman" pitchFamily="18" charset="0"/>
              </a:rPr>
              <a:t>?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 charset="0"/>
                <a:ea typeface="Times New Roman" pitchFamily="18" charset="0"/>
                <a:cs typeface="Times New Roman" pitchFamily="18" charset="0"/>
              </a:rPr>
              <a:t>1) 1747 г.;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 charset="0"/>
                <a:ea typeface="Times New Roman" pitchFamily="18" charset="0"/>
                <a:cs typeface="Times New Roman" pitchFamily="18" charset="0"/>
              </a:rPr>
              <a:t>2) 1749 г.;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 charset="0"/>
                <a:ea typeface="Times New Roman" pitchFamily="18" charset="0"/>
                <a:cs typeface="Times New Roman" pitchFamily="18" charset="0"/>
              </a:rPr>
              <a:t>3) 1750 г.;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 charset="0"/>
                <a:ea typeface="Times New Roman" pitchFamily="18" charset="0"/>
                <a:cs typeface="Times New Roman" pitchFamily="18" charset="0"/>
              </a:rPr>
              <a:t>4) 1752 г.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214282" y="142852"/>
            <a:ext cx="857256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6000" b="1" dirty="0" smtClean="0">
                <a:solidFill>
                  <a:srgbClr val="30303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4. 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 charset="0"/>
                <a:ea typeface="Times New Roman" pitchFamily="18" charset="0"/>
                <a:cs typeface="Times New Roman" pitchFamily="18" charset="0"/>
              </a:rPr>
              <a:t>Душа ее зефира тише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 charset="0"/>
                <a:ea typeface="Times New Roman" pitchFamily="18" charset="0"/>
                <a:cs typeface="Times New Roman" pitchFamily="18" charset="0"/>
              </a:rPr>
              <a:t> это:</a:t>
            </a:r>
            <a:endParaRPr kumimoji="0" lang="ru-RU" sz="6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 charset="0"/>
                <a:ea typeface="Times New Roman" pitchFamily="18" charset="0"/>
                <a:cs typeface="Times New Roman" pitchFamily="18" charset="0"/>
              </a:rPr>
              <a:t>1) эпитет;</a:t>
            </a:r>
            <a:endParaRPr kumimoji="0" lang="ru-RU" sz="6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 charset="0"/>
                <a:ea typeface="Times New Roman" pitchFamily="18" charset="0"/>
                <a:cs typeface="Times New Roman" pitchFamily="18" charset="0"/>
              </a:rPr>
              <a:t>2) сравнение</a:t>
            </a:r>
            <a:r>
              <a:rPr lang="ru-RU" sz="6000" b="1" dirty="0">
                <a:solidFill>
                  <a:srgbClr val="303030"/>
                </a:solidFill>
                <a:latin typeface="inherit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6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 charset="0"/>
                <a:ea typeface="Times New Roman" pitchFamily="18" charset="0"/>
                <a:cs typeface="Times New Roman" pitchFamily="18" charset="0"/>
              </a:rPr>
              <a:t>3) олицетворение;</a:t>
            </a:r>
            <a:endParaRPr kumimoji="0" lang="ru-RU" sz="6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 charset="0"/>
                <a:ea typeface="Times New Roman" pitchFamily="18" charset="0"/>
                <a:cs typeface="Times New Roman" pitchFamily="18" charset="0"/>
              </a:rPr>
              <a:t>4) метафора</a:t>
            </a:r>
            <a:r>
              <a:rPr lang="ru-RU" sz="6000" b="1" dirty="0">
                <a:solidFill>
                  <a:srgbClr val="303030"/>
                </a:solidFill>
                <a:latin typeface="inherit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6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214282" y="357166"/>
            <a:ext cx="8429684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Roboto"/>
                <a:ea typeface="Times New Roman" pitchFamily="18" charset="0"/>
                <a:cs typeface="Times New Roman" pitchFamily="18" charset="0"/>
              </a:rPr>
              <a:t>5. В чем поэт видел будущее России?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 charset="0"/>
                <a:ea typeface="Times New Roman" pitchFamily="18" charset="0"/>
                <a:cs typeface="Times New Roman" pitchFamily="18" charset="0"/>
              </a:rPr>
              <a:t>1) захватнические войны;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 charset="0"/>
                <a:ea typeface="Times New Roman" pitchFamily="18" charset="0"/>
                <a:cs typeface="Times New Roman" pitchFamily="18" charset="0"/>
              </a:rPr>
              <a:t>2) развитие земледелия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 charset="0"/>
                <a:ea typeface="Times New Roman" pitchFamily="18" charset="0"/>
                <a:cs typeface="Times New Roman" pitchFamily="18" charset="0"/>
              </a:rPr>
              <a:t>3) расширение границ;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 charset="0"/>
                <a:ea typeface="Times New Roman" pitchFamily="18" charset="0"/>
                <a:cs typeface="Times New Roman" pitchFamily="18" charset="0"/>
              </a:rPr>
              <a:t>4) </a:t>
            </a:r>
            <a:r>
              <a:rPr lang="ru-RU" sz="5400" b="1" dirty="0" smtClean="0">
                <a:solidFill>
                  <a:srgbClr val="303030"/>
                </a:solidFill>
                <a:latin typeface="inherit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 charset="0"/>
                <a:ea typeface="Times New Roman" pitchFamily="18" charset="0"/>
                <a:cs typeface="Times New Roman" pitchFamily="18" charset="0"/>
              </a:rPr>
              <a:t>росвещение</a:t>
            </a:r>
            <a:r>
              <a:rPr lang="ru-RU" sz="5400" b="1" dirty="0">
                <a:solidFill>
                  <a:srgbClr val="303030"/>
                </a:solidFill>
                <a:latin typeface="inherit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214282" y="285728"/>
            <a:ext cx="8929718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5400" b="1" dirty="0">
                <a:solidFill>
                  <a:srgbClr val="303030"/>
                </a:solidFill>
                <a:latin typeface="Roboto" charset="0"/>
                <a:ea typeface="Times New Roman" pitchFamily="18" charset="0"/>
                <a:cs typeface="Times New Roman" pitchFamily="18" charset="0"/>
              </a:rPr>
              <a:t>6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Roboto" charset="0"/>
                <a:ea typeface="Times New Roman" pitchFamily="18" charset="0"/>
                <a:cs typeface="Times New Roman" pitchFamily="18" charset="0"/>
              </a:rPr>
              <a:t>. В каком жанре написано стихотворение?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 charset="0"/>
                <a:ea typeface="Times New Roman" pitchFamily="18" charset="0"/>
                <a:cs typeface="Times New Roman" pitchFamily="18" charset="0"/>
              </a:rPr>
              <a:t>1) элегия;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 charset="0"/>
                <a:ea typeface="Times New Roman" pitchFamily="18" charset="0"/>
                <a:cs typeface="Times New Roman" pitchFamily="18" charset="0"/>
              </a:rPr>
              <a:t>2) поэма;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 charset="0"/>
                <a:ea typeface="Times New Roman" pitchFamily="18" charset="0"/>
                <a:cs typeface="Times New Roman" pitchFamily="18" charset="0"/>
              </a:rPr>
              <a:t>3) </a:t>
            </a:r>
            <a:r>
              <a:rPr lang="ru-RU" sz="5400" b="1" dirty="0" smtClean="0">
                <a:solidFill>
                  <a:srgbClr val="303030"/>
                </a:solidFill>
                <a:latin typeface="inherit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 charset="0"/>
                <a:ea typeface="Times New Roman" pitchFamily="18" charset="0"/>
                <a:cs typeface="Times New Roman" pitchFamily="18" charset="0"/>
              </a:rPr>
              <a:t>да</a:t>
            </a:r>
            <a:r>
              <a:rPr lang="ru-RU" sz="5400" b="1" dirty="0">
                <a:solidFill>
                  <a:srgbClr val="303030"/>
                </a:solidFill>
                <a:latin typeface="inherit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5400" b="1" dirty="0" smtClean="0">
                <a:solidFill>
                  <a:srgbClr val="303030"/>
                </a:solidFill>
                <a:latin typeface="inherit" charset="0"/>
                <a:ea typeface="Times New Roman" pitchFamily="18" charset="0"/>
                <a:cs typeface="Times New Roman" pitchFamily="18" charset="0"/>
              </a:rPr>
              <a:t>4) р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 charset="0"/>
                <a:ea typeface="Times New Roman" pitchFamily="18" charset="0"/>
                <a:cs typeface="Times New Roman" pitchFamily="18" charset="0"/>
              </a:rPr>
              <a:t>оман в стихах.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214282" y="214290"/>
            <a:ext cx="8143932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Roboto" charset="0"/>
                <a:ea typeface="Times New Roman" pitchFamily="18" charset="0"/>
                <a:cs typeface="Times New Roman" pitchFamily="18" charset="0"/>
              </a:rPr>
              <a:t>7. Кому посвящено произведение?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 charset="0"/>
                <a:ea typeface="Times New Roman" pitchFamily="18" charset="0"/>
                <a:cs typeface="Times New Roman" pitchFamily="18" charset="0"/>
              </a:rPr>
              <a:t>1) Петру I;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 charset="0"/>
                <a:ea typeface="Times New Roman" pitchFamily="18" charset="0"/>
                <a:cs typeface="Times New Roman" pitchFamily="18" charset="0"/>
              </a:rPr>
              <a:t>2) Анне Иоанновне;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 charset="0"/>
                <a:ea typeface="Times New Roman" pitchFamily="18" charset="0"/>
                <a:cs typeface="Times New Roman" pitchFamily="18" charset="0"/>
              </a:rPr>
              <a:t>3) Елизавете Петровне;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 charset="0"/>
                <a:ea typeface="Times New Roman" pitchFamily="18" charset="0"/>
                <a:cs typeface="Times New Roman" pitchFamily="18" charset="0"/>
              </a:rPr>
              <a:t>4) Екатерине II.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214282" y="285728"/>
            <a:ext cx="8643998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Roboto" charset="0"/>
                <a:ea typeface="Times New Roman" pitchFamily="18" charset="0"/>
                <a:cs typeface="Times New Roman" pitchFamily="18" charset="0"/>
              </a:rPr>
              <a:t>8. Какой стихотворный размер соответствует произведению?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 charset="0"/>
                <a:ea typeface="Times New Roman" pitchFamily="18" charset="0"/>
                <a:cs typeface="Times New Roman" pitchFamily="18" charset="0"/>
              </a:rPr>
              <a:t>1)гекзаметр;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 charset="0"/>
                <a:ea typeface="Times New Roman" pitchFamily="18" charset="0"/>
                <a:cs typeface="Times New Roman" pitchFamily="18" charset="0"/>
              </a:rPr>
              <a:t>2) четырехстопный ямб;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 charset="0"/>
                <a:ea typeface="Times New Roman" pitchFamily="18" charset="0"/>
                <a:cs typeface="Times New Roman" pitchFamily="18" charset="0"/>
              </a:rPr>
              <a:t>3)хорей;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 charset="0"/>
                <a:ea typeface="Times New Roman" pitchFamily="18" charset="0"/>
                <a:cs typeface="Times New Roman" pitchFamily="18" charset="0"/>
              </a:rPr>
              <a:t>4)</a:t>
            </a:r>
            <a:r>
              <a:rPr lang="ru-RU" sz="4800" b="1" dirty="0" smtClean="0">
                <a:solidFill>
                  <a:srgbClr val="303030"/>
                </a:solidFill>
                <a:latin typeface="inherit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303030"/>
                </a:solidFill>
                <a:effectLst/>
                <a:latin typeface="inherit" charset="0"/>
                <a:ea typeface="Times New Roman" pitchFamily="18" charset="0"/>
                <a:cs typeface="Times New Roman" pitchFamily="18" charset="0"/>
              </a:rPr>
              <a:t>напест.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259</Words>
  <Application>Microsoft Office PowerPoint</Application>
  <PresentationFormat>Экран (4:3)</PresentationFormat>
  <Paragraphs>56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Тест. М.В.Ломоносов. «Ода на день восшествия на престол императрицы Елисаветы Петровны, 1747 г.»?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Тест. М.В.Ломоносов. «Ода на день восшествия на престол императрицы Елисаветы Петровны, 1747 г.»?</dc:title>
  <dc:creator>Наталья</dc:creator>
  <cp:lastModifiedBy>Наталья</cp:lastModifiedBy>
  <cp:revision>3</cp:revision>
  <dcterms:created xsi:type="dcterms:W3CDTF">2023-09-18T16:00:22Z</dcterms:created>
  <dcterms:modified xsi:type="dcterms:W3CDTF">2025-06-08T08:34:31Z</dcterms:modified>
</cp:coreProperties>
</file>