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7" r:id="rId2"/>
    <p:sldId id="276" r:id="rId3"/>
    <p:sldId id="302" r:id="rId4"/>
    <p:sldId id="304" r:id="rId5"/>
    <p:sldId id="291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03" r:id="rId25"/>
    <p:sldId id="325" r:id="rId26"/>
    <p:sldId id="326" r:id="rId27"/>
    <p:sldId id="327" r:id="rId28"/>
    <p:sldId id="328" r:id="rId29"/>
    <p:sldId id="329" r:id="rId30"/>
    <p:sldId id="334" r:id="rId31"/>
    <p:sldId id="335" r:id="rId32"/>
    <p:sldId id="272" r:id="rId33"/>
    <p:sldId id="295" r:id="rId34"/>
    <p:sldId id="273" r:id="rId35"/>
    <p:sldId id="305" r:id="rId36"/>
    <p:sldId id="290" r:id="rId37"/>
    <p:sldId id="330" r:id="rId38"/>
    <p:sldId id="332" r:id="rId39"/>
    <p:sldId id="33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0AE"/>
    <a:srgbClr val="EFB663"/>
    <a:srgbClr val="E6EDF6"/>
    <a:srgbClr val="6BBC46"/>
    <a:srgbClr val="7CBF33"/>
    <a:srgbClr val="FAE5F0"/>
    <a:srgbClr val="FFFAFA"/>
    <a:srgbClr val="FAF5F5"/>
    <a:srgbClr val="F0DCE6"/>
    <a:srgbClr val="F0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50017-838D-455F-B030-5C0377B70E5E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C26B6-C52D-43A4-A5AA-20D3A3747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38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0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Оформим информацию, содержащуюся в данном тексте, в виде таблицы. Ответьте, пожалуйста, на следующие вопросы.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4F43A-1FEF-4726-B19A-9160CB870586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8088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00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9D4DF-947E-491C-AD05-99FA515361B7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6309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253638-726F-4EDD-8BC4-0DE0103E0F8E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8729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231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84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C26B6-C52D-43A4-A5AA-20D3A3747C22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8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0" y="6648"/>
            <a:ext cx="9132540" cy="614040"/>
          </a:xfrm>
        </p:spPr>
        <p:txBody>
          <a:bodyPr>
            <a:normAutofit/>
          </a:bodyPr>
          <a:lstStyle>
            <a:lvl1pPr algn="l">
              <a:defRPr sz="2800"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47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8C47F-8185-4863-84F1-B07FF1B09AFF}" type="datetime1">
              <a:rPr lang="ru-RU"/>
              <a:pPr>
                <a:defRPr/>
              </a:pPr>
              <a:t>09.09.2023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27721-3419-4203-A22B-C2FEAAB2C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0669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B323-CE50-457D-B051-047A37B0A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0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eninvg07.narod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15.radikal.ru/i188/1002/21/86b67ef4a45b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troitskwool.com/files/forum/2200/2226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pc\Desktop\&#1040;&#1090;&#1090;&#1077;&#1089;&#1090;&#1072;&#1094;&#1080;&#1103;-%20&#1058;.&#1040;%202%20,%20&#1089;%20&#1088;&#1077;&#1077;&#1089;&#1090;&#1088;&#1072;&#1084;&#1080;\&#1059;&#1088;&#1086;&#1082;%20&#1055;&#1088;&#1077;&#1076;&#1089;&#1090;&#1072;&#1074;&#1083;&#1077;&#1085;&#1080;&#1077;%20&#1080;&#1085;&#1092;&#1086;&#1088;&#1084;&#1072;&#1094;&#1080;&#1080;%20&#1074;%20&#1074;&#1080;&#1076;&#1077;%20&#1090;&#1072;&#1073;&#1083;&#1080;&#1094;\&#1060;&#1080;&#1083;&#1100;&#1084;_0001.wm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4.gif"/><Relationship Id="rId5" Type="http://schemas.openxmlformats.org/officeDocument/2006/relationships/image" Target="../media/image28.gif"/><Relationship Id="rId10" Type="http://schemas.openxmlformats.org/officeDocument/2006/relationships/image" Target="../media/image33.gif"/><Relationship Id="rId4" Type="http://schemas.openxmlformats.org/officeDocument/2006/relationships/image" Target="../media/image27.gif"/><Relationship Id="rId9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edia/sekund.exe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3.png"/><Relationship Id="rId4" Type="http://schemas.openxmlformats.org/officeDocument/2006/relationships/hyperlink" Target="media/tabl.sw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61456"/>
            <a:ext cx="9180000" cy="2890543"/>
          </a:xfrm>
          <a:prstGeom prst="rect">
            <a:avLst/>
          </a:prstGeom>
          <a:solidFill>
            <a:schemeClr val="accent3">
              <a:lumMod val="60000"/>
              <a:lumOff val="40000"/>
              <a:alpha val="45000"/>
            </a:schemeClr>
          </a:solidFill>
          <a:ln w="31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116000" y="4320000"/>
            <a:ext cx="7618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НАТУРАЛЬНЫЕ ЧИСЛА И НУЛЬ. ШКАЛЫ</a:t>
            </a:r>
            <a:endParaRPr lang="ru-RU" sz="2000" b="1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772" y="2517736"/>
            <a:ext cx="5508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Представление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числовой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информации</a:t>
            </a:r>
          </a:p>
          <a:p>
            <a:pPr algn="r"/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в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таблицах. Часть 1</a:t>
            </a:r>
            <a:endParaRPr lang="ru-RU" sz="2800" dirty="0"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52000"/>
            <a:ext cx="9144000" cy="307777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метапредмет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знание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580000" y="1080000"/>
            <a:ext cx="2952440" cy="3152466"/>
            <a:chOff x="971600" y="108736"/>
            <a:chExt cx="2952440" cy="3152466"/>
          </a:xfrm>
          <a:blipFill>
            <a:blip r:embed="rId2"/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71600" y="108736"/>
              <a:ext cx="2952440" cy="1460466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972000" y="1800736"/>
              <a:ext cx="2952040" cy="1460466"/>
            </a:xfrm>
            <a:prstGeom prst="round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71600" y="1296736"/>
              <a:ext cx="2952440" cy="15841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Скругленный прямоугольник 2">
            <a:hlinkClick r:id="rId3"/>
          </p:cNvPr>
          <p:cNvSpPr/>
          <p:nvPr/>
        </p:nvSpPr>
        <p:spPr>
          <a:xfrm>
            <a:off x="5782837" y="5895961"/>
            <a:ext cx="2952040" cy="39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88900" dist="381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http://seninvg07.narod.ru/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8690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«Математику </a:t>
            </a:r>
            <a:r>
              <a:rPr lang="ru-RU" dirty="0"/>
              <a:t>уже затем </a:t>
            </a:r>
            <a:r>
              <a:rPr lang="ru-RU" dirty="0" smtClean="0"/>
              <a:t>учить надо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она ум в порядок </a:t>
            </a:r>
            <a:r>
              <a:rPr lang="ru-RU" dirty="0" smtClean="0"/>
              <a:t>приводит».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М. В. Ломоносов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0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Оценки за год</a:t>
            </a:r>
          </a:p>
        </p:txBody>
      </p:sp>
      <p:graphicFrame>
        <p:nvGraphicFramePr>
          <p:cNvPr id="4176" name="Group 80"/>
          <p:cNvGraphicFramePr>
            <a:graphicFrameLocks noGrp="1"/>
          </p:cNvGraphicFramePr>
          <p:nvPr>
            <p:ph type="tbl" idx="1"/>
          </p:nvPr>
        </p:nvGraphicFramePr>
        <p:xfrm>
          <a:off x="611188" y="1200150"/>
          <a:ext cx="8247091" cy="4519836"/>
        </p:xfrm>
        <a:graphic>
          <a:graphicData uri="http://schemas.openxmlformats.org/drawingml/2006/table">
            <a:tbl>
              <a:tblPr/>
              <a:tblGrid>
                <a:gridCol w="1649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4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1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Фамилия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Русский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язык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Литература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Алексеева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Галкин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Дроздов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Мухин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Прозорова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Радугина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874172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8832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b="1" dirty="0" smtClean="0">
                <a:latin typeface="Calibri Light" pitchFamily="34" charset="0"/>
              </a:rPr>
              <a:t>Как вы думаете, какую форму представления информации мы будем изучать на этом уроке?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6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2492896"/>
            <a:ext cx="7772400" cy="2232248"/>
          </a:xfrm>
        </p:spPr>
        <p:txBody>
          <a:bodyPr/>
          <a:lstStyle/>
          <a:p>
            <a:pPr algn="ctr"/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Табличную форму представления информации</a:t>
            </a:r>
            <a:endParaRPr lang="ru-RU" sz="3600" dirty="0"/>
          </a:p>
        </p:txBody>
      </p:sp>
      <p:pic>
        <p:nvPicPr>
          <p:cNvPr id="25605" name="Picture 8" descr="http://informatique.org.ru/book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625752"/>
            <a:ext cx="254473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16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smtClean="0">
                <a:solidFill>
                  <a:srgbClr val="A50021"/>
                </a:solidFill>
                <a:latin typeface="Comic Sans MS" pitchFamily="66" charset="0"/>
              </a:rPr>
              <a:t>Давайте обсудим</a:t>
            </a:r>
            <a:r>
              <a:rPr lang="en-US" smtClean="0"/>
              <a:t>:</a:t>
            </a:r>
            <a:endParaRPr lang="ru-RU" smtClean="0"/>
          </a:p>
        </p:txBody>
      </p:sp>
      <p:sp>
        <p:nvSpPr>
          <p:cNvPr id="26627" name="Содержимое 3"/>
          <p:cNvSpPr>
            <a:spLocks noGrp="1"/>
          </p:cNvSpPr>
          <p:nvPr>
            <p:ph idx="1"/>
          </p:nvPr>
        </p:nvSpPr>
        <p:spPr>
          <a:xfrm>
            <a:off x="468313" y="1773238"/>
            <a:ext cx="7848600" cy="4394200"/>
          </a:xfrm>
        </p:spPr>
        <p:txBody>
          <a:bodyPr/>
          <a:lstStyle/>
          <a:p>
            <a:pPr eaLnBrk="1" hangingPunct="1"/>
            <a:r>
              <a:rPr lang="en-US" sz="4400" smtClean="0"/>
              <a:t>1. </a:t>
            </a:r>
            <a:r>
              <a:rPr lang="ru-RU" sz="4400" smtClean="0"/>
              <a:t>В каких ситуациях удобно представлять информацию в виде таблицы?</a:t>
            </a:r>
          </a:p>
          <a:p>
            <a:pPr eaLnBrk="1" hangingPunct="1"/>
            <a:r>
              <a:rPr lang="ru-RU" sz="4400" smtClean="0"/>
              <a:t>2. Где вы сталкиваетесь с таблицами в жизни?</a:t>
            </a:r>
          </a:p>
          <a:p>
            <a:pPr eaLnBrk="1" hangingPunct="1">
              <a:buFontTx/>
              <a:buNone/>
            </a:pPr>
            <a:endParaRPr lang="ru-RU" sz="4000" smtClean="0"/>
          </a:p>
        </p:txBody>
      </p:sp>
      <p:pic>
        <p:nvPicPr>
          <p:cNvPr id="26628" name="Picture 5" descr="http://www.bno.ru/images/qu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8013" y="4724400"/>
            <a:ext cx="19939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523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Рисунок 5" descr="Расписани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90550"/>
            <a:ext cx="76200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1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Картинка 11 из 59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738" y="781050"/>
            <a:ext cx="6826250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68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210FD-59D3-4B6F-9D6E-CB42CD122E87}" type="slidenum">
              <a:rPr lang="ru-RU" sz="1400" smtClean="0">
                <a:solidFill>
                  <a:schemeClr val="bg1"/>
                </a:solidFill>
              </a:rPr>
              <a:pPr/>
              <a:t>15</a:t>
            </a:fld>
            <a:endParaRPr lang="ru-RU" sz="1400" smtClean="0">
              <a:solidFill>
                <a:schemeClr val="bg1"/>
              </a:solidFill>
            </a:endParaRPr>
          </a:p>
        </p:txBody>
      </p:sp>
      <p:pic>
        <p:nvPicPr>
          <p:cNvPr id="23554" name="Picture 2" descr="https://fs00.infourok.ru/images/doc/224/24207/3/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83785" cy="628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6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6AD5A3-C156-459E-BAE1-C963B1CF834F}" type="slidenum">
              <a:rPr lang="ru-RU" sz="1400" smtClean="0">
                <a:solidFill>
                  <a:schemeClr val="bg1"/>
                </a:solidFill>
              </a:rPr>
              <a:pPr/>
              <a:t>16</a:t>
            </a:fld>
            <a:endParaRPr lang="ru-RU" sz="1400" smtClean="0">
              <a:solidFill>
                <a:schemeClr val="bg1"/>
              </a:solidFill>
            </a:endParaRPr>
          </a:p>
        </p:txBody>
      </p:sp>
      <p:pic>
        <p:nvPicPr>
          <p:cNvPr id="30723" name="Picture 4" descr="http://www.troitskwool.com/files/forum/2200/2226.jpg"/>
          <p:cNvPicPr>
            <a:picLocks noChangeAspect="1" noChangeArrowheads="1"/>
          </p:cNvPicPr>
          <p:nvPr/>
        </p:nvPicPr>
        <p:blipFill>
          <a:blip r:embed="rId2" r:link="rId3" cstate="print">
            <a:lum bright="-12000"/>
          </a:blip>
          <a:srcRect/>
          <a:stretch>
            <a:fillRect/>
          </a:stretch>
        </p:blipFill>
        <p:spPr bwMode="auto">
          <a:xfrm>
            <a:off x="0" y="0"/>
            <a:ext cx="6011863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33525" y="18526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0725" name="Rectangle 8"/>
          <p:cNvSpPr>
            <a:spLocks noChangeArrowheads="1"/>
          </p:cNvSpPr>
          <p:nvPr/>
        </p:nvSpPr>
        <p:spPr bwMode="auto">
          <a:xfrm>
            <a:off x="1533525" y="1852613"/>
            <a:ext cx="30384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0726" name="Picture 5" descr="http://www.troitskwool.com/files/forum/2200/2226.jpg"/>
          <p:cNvPicPr>
            <a:picLocks noChangeAspect="1" noChangeArrowheads="1"/>
          </p:cNvPicPr>
          <p:nvPr/>
        </p:nvPicPr>
        <p:blipFill>
          <a:blip r:embed="rId4" r:link="rId3" cstate="print">
            <a:lum bright="-24000"/>
          </a:blip>
          <a:srcRect/>
          <a:stretch>
            <a:fillRect/>
          </a:stretch>
        </p:blipFill>
        <p:spPr bwMode="auto">
          <a:xfrm>
            <a:off x="3348038" y="1376363"/>
            <a:ext cx="5795962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WordArt 24"/>
          <p:cNvSpPr>
            <a:spLocks noChangeArrowheads="1" noChangeShapeType="1" noTextEdit="1"/>
          </p:cNvSpPr>
          <p:nvPr/>
        </p:nvSpPr>
        <p:spPr bwMode="auto">
          <a:xfrm>
            <a:off x="179388" y="5805488"/>
            <a:ext cx="28797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Вязание</a:t>
            </a:r>
          </a:p>
        </p:txBody>
      </p:sp>
    </p:spTree>
    <p:extLst>
      <p:ext uri="{BB962C8B-B14F-4D97-AF65-F5344CB8AC3E}">
        <p14:creationId xmlns:p14="http://schemas.microsoft.com/office/powerpoint/2010/main" val="11117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0BAB88-E192-4353-9B9B-EA8ED1441382}" type="slidenum">
              <a:rPr lang="ru-RU" sz="1400" smtClean="0">
                <a:solidFill>
                  <a:schemeClr val="bg1"/>
                </a:solidFill>
              </a:rPr>
              <a:pPr/>
              <a:t>17</a:t>
            </a:fld>
            <a:endParaRPr lang="ru-RU" sz="1400" smtClean="0">
              <a:solidFill>
                <a:schemeClr val="bg1"/>
              </a:solidFill>
            </a:endParaRPr>
          </a:p>
        </p:txBody>
      </p:sp>
      <p:pic>
        <p:nvPicPr>
          <p:cNvPr id="31747" name="Picture 4" descr="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9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4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203575" y="965200"/>
            <a:ext cx="4681538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Group 23"/>
          <p:cNvGrpSpPr>
            <a:grpSpLocks/>
          </p:cNvGrpSpPr>
          <p:nvPr/>
        </p:nvGrpSpPr>
        <p:grpSpPr bwMode="auto">
          <a:xfrm>
            <a:off x="-290513" y="1557338"/>
            <a:ext cx="3638551" cy="2733675"/>
            <a:chOff x="-144" y="912"/>
            <a:chExt cx="2448" cy="1836"/>
          </a:xfrm>
        </p:grpSpPr>
        <p:pic>
          <p:nvPicPr>
            <p:cNvPr id="32773" name="Picture 17" descr="C:\Мои документы\Мои рисунки\дневник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44" y="912"/>
              <a:ext cx="2448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74" name="Group 22"/>
            <p:cNvGrpSpPr>
              <a:grpSpLocks/>
            </p:cNvGrpSpPr>
            <p:nvPr/>
          </p:nvGrpSpPr>
          <p:grpSpPr bwMode="auto">
            <a:xfrm>
              <a:off x="297" y="2016"/>
              <a:ext cx="1860" cy="288"/>
              <a:chOff x="297" y="2016"/>
              <a:chExt cx="1860" cy="288"/>
            </a:xfrm>
          </p:grpSpPr>
          <p:sp>
            <p:nvSpPr>
              <p:cNvPr id="32775" name="Rectangle 20"/>
              <p:cNvSpPr>
                <a:spLocks noChangeArrowheads="1"/>
              </p:cNvSpPr>
              <p:nvPr/>
            </p:nvSpPr>
            <p:spPr bwMode="auto">
              <a:xfrm>
                <a:off x="297" y="2073"/>
                <a:ext cx="1632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76" name="Rectangle 21"/>
              <p:cNvSpPr>
                <a:spLocks noChangeArrowheads="1"/>
              </p:cNvSpPr>
              <p:nvPr/>
            </p:nvSpPr>
            <p:spPr bwMode="auto">
              <a:xfrm>
                <a:off x="1869" y="2016"/>
                <a:ext cx="288" cy="288"/>
              </a:xfrm>
              <a:prstGeom prst="rect">
                <a:avLst/>
              </a:prstGeom>
              <a:solidFill>
                <a:srgbClr val="CC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85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Москва, 2006 г.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D204F6-62EA-4783-ABB8-E2883607FA2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3796" name="Picture 3" descr="C:\Documents and Settings\м\Рабочий стол\5 класс ФГОС БОСОВА 2015\Ур. 15 Представление информации в виде таблиц\Ima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32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6516000"/>
            <a:ext cx="9144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целеполагание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715504" y="2592000"/>
            <a:ext cx="4320496" cy="3499897"/>
            <a:chOff x="4716000" y="3022859"/>
            <a:chExt cx="4320496" cy="3499897"/>
          </a:xfrm>
        </p:grpSpPr>
        <p:sp>
          <p:nvSpPr>
            <p:cNvPr id="2" name="Прямоугольник с двумя скругленными соседними углами 1"/>
            <p:cNvSpPr/>
            <p:nvPr/>
          </p:nvSpPr>
          <p:spPr>
            <a:xfrm>
              <a:off x="4716000" y="3022859"/>
              <a:ext cx="4320000" cy="360000"/>
            </a:xfrm>
            <a:prstGeom prst="round2Same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16016" y="3384000"/>
              <a:ext cx="4320480" cy="313875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Знать строение таблицы,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Уметь извлекать </a:t>
              </a:r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информацию из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таблиц,</a:t>
              </a:r>
            </a:p>
            <a:p>
              <a:pPr marL="342900" indent="-342900"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Выполнять  </a:t>
              </a:r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вычисления по табличным данным, </a:t>
              </a: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Сравнивать   величины</a:t>
              </a:r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находить </a:t>
              </a:r>
              <a:r>
                <a: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наибольшее и наименьшее </a:t>
              </a:r>
              <a:r>
                <a:rPr lang="ru-RU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значения,</a:t>
              </a:r>
            </a:p>
            <a:p>
              <a:pPr marL="342900" indent="-342900">
                <a:buFont typeface="Arial" pitchFamily="34" charset="0"/>
                <a:buChar char="•"/>
              </a:pPr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54" y="1693758"/>
            <a:ext cx="2190750" cy="952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000" y="2592000"/>
            <a:ext cx="4247984" cy="38660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0000" y="3006000"/>
            <a:ext cx="3167864" cy="3085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0000" y="2700000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55920" y="2700000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87824" y="2700000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68012" y="2808000"/>
            <a:ext cx="0" cy="29695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764000" y="2808000"/>
            <a:ext cx="0" cy="29695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096000" y="2808000"/>
            <a:ext cx="0" cy="29695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24000" y="3933056"/>
            <a:ext cx="2879848" cy="207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Таблица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Столбец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Ячейка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Головка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Боковик</a:t>
            </a:r>
          </a:p>
          <a:p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8000" y="3264195"/>
            <a:ext cx="2687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КЛЮЧЕВЫЕ  СЛОВА</a:t>
            </a:r>
            <a:endParaRPr lang="ru-RU" sz="20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4" name="Рисунок 23"/>
          <p:cNvPicPr>
            <a:picLocks/>
          </p:cNvPicPr>
          <p:nvPr/>
        </p:nvPicPr>
        <p:blipFill>
          <a:blip r:embed="rId4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496" cy="396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84000" y="72000"/>
            <a:ext cx="178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Задачи урока</a:t>
            </a:r>
            <a:endParaRPr lang="ru-RU" sz="20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72000" y="72000"/>
            <a:ext cx="523948" cy="419159"/>
            <a:chOff x="360000" y="5688000"/>
            <a:chExt cx="523948" cy="41915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lumMod val="20000"/>
                  <a:lumOff val="80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688000"/>
              <a:ext cx="523948" cy="41915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14000" y="5688000"/>
              <a:ext cx="335348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2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ctrTitle"/>
          </p:nvPr>
        </p:nvSpPr>
        <p:spPr>
          <a:xfrm>
            <a:off x="685800" y="981075"/>
            <a:ext cx="7772400" cy="143986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  <a:latin typeface="Comic Sans MS" pitchFamily="66" charset="0"/>
              </a:rPr>
              <a:t>Таблица - </a:t>
            </a:r>
          </a:p>
        </p:txBody>
      </p:sp>
      <p:sp>
        <p:nvSpPr>
          <p:cNvPr id="1126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088" y="2276475"/>
            <a:ext cx="7489825" cy="3362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 </a:t>
            </a:r>
            <a:r>
              <a:rPr lang="ru-RU" sz="4800" dirty="0" smtClean="0">
                <a:solidFill>
                  <a:schemeClr val="accent5">
                    <a:lumMod val="50000"/>
                  </a:schemeClr>
                </a:solidFill>
              </a:rPr>
              <a:t>простая и удобная форма представления однотипной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3196746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ильм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786" y="696495"/>
            <a:ext cx="7602638" cy="55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928688" y="285750"/>
            <a:ext cx="6929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Как правило, любая таблица состоит из следующих частей: головки,  боковика и прографки.</a:t>
            </a:r>
          </a:p>
          <a:p>
            <a:endParaRPr lang="ru-RU" sz="2000"/>
          </a:p>
          <a:p>
            <a:r>
              <a:rPr lang="ru-RU" sz="2000"/>
              <a:t>Таблица простая и удобная форма представления однотипных данных.</a:t>
            </a:r>
          </a:p>
        </p:txBody>
      </p:sp>
      <p:graphicFrame>
        <p:nvGraphicFramePr>
          <p:cNvPr id="5491" name="Group 371"/>
          <p:cNvGraphicFramePr>
            <a:graphicFrameLocks noGrp="1"/>
          </p:cNvGraphicFramePr>
          <p:nvPr/>
        </p:nvGraphicFramePr>
        <p:xfrm>
          <a:off x="395288" y="2060575"/>
          <a:ext cx="6840537" cy="2590800"/>
        </p:xfrm>
        <a:graphic>
          <a:graphicData uri="http://schemas.openxmlformats.org/drawingml/2006/table">
            <a:tbl>
              <a:tblPr/>
              <a:tblGrid>
                <a:gridCol w="76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4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04825"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Головка таблицы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0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918" name="Text Box 280"/>
          <p:cNvSpPr txBox="1">
            <a:spLocks noChangeArrowheads="1"/>
          </p:cNvSpPr>
          <p:nvPr/>
        </p:nvSpPr>
        <p:spPr bwMode="auto">
          <a:xfrm>
            <a:off x="2266950" y="2997200"/>
            <a:ext cx="4176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П р о г р а ф к а</a:t>
            </a:r>
          </a:p>
        </p:txBody>
      </p:sp>
      <p:sp>
        <p:nvSpPr>
          <p:cNvPr id="36919" name="Line 357"/>
          <p:cNvSpPr>
            <a:spLocks noChangeShapeType="1"/>
          </p:cNvSpPr>
          <p:nvPr/>
        </p:nvSpPr>
        <p:spPr bwMode="auto">
          <a:xfrm flipV="1">
            <a:off x="1547813" y="47244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20" name="Line 358"/>
          <p:cNvSpPr>
            <a:spLocks noChangeShapeType="1"/>
          </p:cNvSpPr>
          <p:nvPr/>
        </p:nvSpPr>
        <p:spPr bwMode="auto">
          <a:xfrm flipV="1">
            <a:off x="2266950" y="47244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21" name="Line 359"/>
          <p:cNvSpPr>
            <a:spLocks noChangeShapeType="1"/>
          </p:cNvSpPr>
          <p:nvPr/>
        </p:nvSpPr>
        <p:spPr bwMode="auto">
          <a:xfrm flipV="1">
            <a:off x="3132138" y="47244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22" name="Line 360"/>
          <p:cNvSpPr>
            <a:spLocks noChangeShapeType="1"/>
          </p:cNvSpPr>
          <p:nvPr/>
        </p:nvSpPr>
        <p:spPr bwMode="auto">
          <a:xfrm flipV="1">
            <a:off x="3851275" y="47244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23" name="Line 361"/>
          <p:cNvSpPr>
            <a:spLocks noChangeShapeType="1"/>
          </p:cNvSpPr>
          <p:nvPr/>
        </p:nvSpPr>
        <p:spPr bwMode="auto">
          <a:xfrm flipV="1">
            <a:off x="4643438" y="47244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24" name="Line 362"/>
          <p:cNvSpPr>
            <a:spLocks noChangeShapeType="1"/>
          </p:cNvSpPr>
          <p:nvPr/>
        </p:nvSpPr>
        <p:spPr bwMode="auto">
          <a:xfrm flipV="1">
            <a:off x="5435600" y="47244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25" name="Line 363"/>
          <p:cNvSpPr>
            <a:spLocks noChangeShapeType="1"/>
          </p:cNvSpPr>
          <p:nvPr/>
        </p:nvSpPr>
        <p:spPr bwMode="auto">
          <a:xfrm flipV="1">
            <a:off x="6083300" y="47244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26" name="Line 364"/>
          <p:cNvSpPr>
            <a:spLocks noChangeShapeType="1"/>
          </p:cNvSpPr>
          <p:nvPr/>
        </p:nvSpPr>
        <p:spPr bwMode="auto">
          <a:xfrm flipV="1">
            <a:off x="6875463" y="47244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27" name="Line 365"/>
          <p:cNvSpPr>
            <a:spLocks noChangeShapeType="1"/>
          </p:cNvSpPr>
          <p:nvPr/>
        </p:nvSpPr>
        <p:spPr bwMode="auto">
          <a:xfrm flipH="1" flipV="1">
            <a:off x="7308850" y="2852738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28" name="Line 366"/>
          <p:cNvSpPr>
            <a:spLocks noChangeShapeType="1"/>
          </p:cNvSpPr>
          <p:nvPr/>
        </p:nvSpPr>
        <p:spPr bwMode="auto">
          <a:xfrm flipH="1" flipV="1">
            <a:off x="7308850" y="3357563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29" name="Line 367"/>
          <p:cNvSpPr>
            <a:spLocks noChangeShapeType="1"/>
          </p:cNvSpPr>
          <p:nvPr/>
        </p:nvSpPr>
        <p:spPr bwMode="auto">
          <a:xfrm flipH="1" flipV="1">
            <a:off x="7308850" y="3860800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30" name="Line 368"/>
          <p:cNvSpPr>
            <a:spLocks noChangeShapeType="1"/>
          </p:cNvSpPr>
          <p:nvPr/>
        </p:nvSpPr>
        <p:spPr bwMode="auto">
          <a:xfrm flipH="1" flipV="1">
            <a:off x="7308850" y="4365625"/>
            <a:ext cx="504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931" name="Text Box 369"/>
          <p:cNvSpPr txBox="1">
            <a:spLocks noChangeArrowheads="1"/>
          </p:cNvSpPr>
          <p:nvPr/>
        </p:nvSpPr>
        <p:spPr bwMode="auto">
          <a:xfrm>
            <a:off x="3348038" y="522922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графы</a:t>
            </a:r>
          </a:p>
        </p:txBody>
      </p:sp>
      <p:sp>
        <p:nvSpPr>
          <p:cNvPr id="36932" name="Text Box 370"/>
          <p:cNvSpPr txBox="1">
            <a:spLocks noChangeArrowheads="1"/>
          </p:cNvSpPr>
          <p:nvPr/>
        </p:nvSpPr>
        <p:spPr bwMode="auto">
          <a:xfrm>
            <a:off x="7885113" y="34290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строки</a:t>
            </a:r>
          </a:p>
        </p:txBody>
      </p:sp>
      <p:sp>
        <p:nvSpPr>
          <p:cNvPr id="36933" name="Text Box 372"/>
          <p:cNvSpPr txBox="1">
            <a:spLocks noChangeArrowheads="1"/>
          </p:cNvSpPr>
          <p:nvPr/>
        </p:nvSpPr>
        <p:spPr bwMode="auto">
          <a:xfrm rot="-5400000">
            <a:off x="-173037" y="3349625"/>
            <a:ext cx="1944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800"/>
              <a:t>боковик</a:t>
            </a:r>
          </a:p>
        </p:txBody>
      </p:sp>
    </p:spTree>
    <p:extLst>
      <p:ext uri="{BB962C8B-B14F-4D97-AF65-F5344CB8AC3E}">
        <p14:creationId xmlns:p14="http://schemas.microsoft.com/office/powerpoint/2010/main" val="13860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/>
          <p:cNvPicPr>
            <a:picLocks noChangeAspect="1" noChangeArrowheads="1"/>
          </p:cNvPicPr>
          <p:nvPr/>
        </p:nvPicPr>
        <p:blipFill>
          <a:blip r:embed="rId2" cstate="print"/>
          <a:srcRect l="3241" t="20943" r="28143" b="61794"/>
          <a:stretch>
            <a:fillRect/>
          </a:stretch>
        </p:blipFill>
        <p:spPr bwMode="auto">
          <a:xfrm>
            <a:off x="1000100" y="1714488"/>
            <a:ext cx="6792913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24" y="1857364"/>
            <a:ext cx="6480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ГОЛОВКА  ТАБЛИЦЫ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5400000">
            <a:off x="205581" y="3301207"/>
            <a:ext cx="2160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БОКОВИК</a:t>
            </a:r>
            <a:endParaRPr lang="ru-RU" sz="140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435600" y="2097088"/>
            <a:ext cx="3168650" cy="6842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19475" y="2438400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ПРОГРАФКА</a:t>
            </a:r>
          </a:p>
        </p:txBody>
      </p:sp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7423150" y="2781300"/>
            <a:ext cx="576263" cy="1584325"/>
            <a:chOff x="7805679" y="2780928"/>
            <a:chExt cx="576061" cy="1584176"/>
          </a:xfrm>
        </p:grpSpPr>
        <p:cxnSp>
          <p:nvCxnSpPr>
            <p:cNvPr id="12" name="Прямая со стрелкой 11"/>
            <p:cNvCxnSpPr/>
            <p:nvPr/>
          </p:nvCxnSpPr>
          <p:spPr>
            <a:xfrm flipH="1">
              <a:off x="7805679" y="2780928"/>
              <a:ext cx="57606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flipH="1">
              <a:off x="7805679" y="3357137"/>
              <a:ext cx="57606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7805679" y="3860326"/>
              <a:ext cx="57606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 flipH="1">
              <a:off x="7805679" y="4365104"/>
              <a:ext cx="57606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 rot="-5400000">
            <a:off x="7627144" y="3361532"/>
            <a:ext cx="158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СТРОКИ</a:t>
            </a:r>
          </a:p>
        </p:txBody>
      </p:sp>
      <p:grpSp>
        <p:nvGrpSpPr>
          <p:cNvPr id="3" name="Группа 21"/>
          <p:cNvGrpSpPr>
            <a:grpSpLocks/>
          </p:cNvGrpSpPr>
          <p:nvPr/>
        </p:nvGrpSpPr>
        <p:grpSpPr bwMode="auto">
          <a:xfrm rot="5400000">
            <a:off x="4355307" y="2629694"/>
            <a:ext cx="576262" cy="4248150"/>
            <a:chOff x="7805679" y="2780928"/>
            <a:chExt cx="576061" cy="1584176"/>
          </a:xfrm>
        </p:grpSpPr>
        <p:cxnSp>
          <p:nvCxnSpPr>
            <p:cNvPr id="23" name="Прямая со стрелкой 22"/>
            <p:cNvCxnSpPr/>
            <p:nvPr/>
          </p:nvCxnSpPr>
          <p:spPr>
            <a:xfrm flipH="1">
              <a:off x="7805679" y="2780928"/>
              <a:ext cx="57606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7805679" y="3356938"/>
              <a:ext cx="57606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>
              <a:off x="7805679" y="3861317"/>
              <a:ext cx="57606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>
              <a:off x="7805679" y="4365104"/>
              <a:ext cx="576061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832225" y="5464175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ГРАФЫ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5838825" y="1212850"/>
            <a:ext cx="3168650" cy="6842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6738" y="2638425"/>
            <a:ext cx="454025" cy="5238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1" name="Заголовок 1"/>
          <p:cNvSpPr txBox="1">
            <a:spLocks/>
          </p:cNvSpPr>
          <p:nvPr/>
        </p:nvSpPr>
        <p:spPr bwMode="auto">
          <a:xfrm>
            <a:off x="838200" y="188640"/>
            <a:ext cx="8305800" cy="71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5000" dirty="0">
                <a:solidFill>
                  <a:schemeClr val="tx2"/>
                </a:solidFill>
                <a:latin typeface="Calibri" pitchFamily="34" charset="0"/>
              </a:rPr>
              <a:t>Изучение нового </a:t>
            </a:r>
          </a:p>
        </p:txBody>
      </p:sp>
    </p:spTree>
    <p:extLst>
      <p:ext uri="{BB962C8B-B14F-4D97-AF65-F5344CB8AC3E}">
        <p14:creationId xmlns:p14="http://schemas.microsoft.com/office/powerpoint/2010/main" val="33776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21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хождение в тему урока и создание условий для осознанного восприятия нового материала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56992"/>
            <a:ext cx="1905000" cy="197167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65746073"/>
              </p:ext>
            </p:extLst>
          </p:nvPr>
        </p:nvGraphicFramePr>
        <p:xfrm>
          <a:off x="222375" y="1169776"/>
          <a:ext cx="3255884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3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8135" y="836712"/>
            <a:ext cx="1849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Название таблицы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6135" y="2492712"/>
            <a:ext cx="979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Боковик 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56404" y="2492712"/>
            <a:ext cx="104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Столбцы  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22136" y="1664712"/>
            <a:ext cx="827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Ячейка  </a:t>
            </a:r>
            <a:endParaRPr lang="ru-RU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66135" y="1124712"/>
            <a:ext cx="973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Головка  </a:t>
            </a:r>
            <a:endParaRPr lang="ru-RU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766135" y="1681889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Строки   </a:t>
            </a:r>
            <a:endParaRPr lang="ru-RU" sz="16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55852" y="231271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425783" y="231271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45968" y="231271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081967" y="231271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-5400000">
            <a:off x="3658135" y="119671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-5400000">
            <a:off x="3658135" y="148471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-5400000">
            <a:off x="3658135" y="175471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-5400000">
            <a:off x="3658135" y="2024712"/>
            <a:ext cx="0" cy="21600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-5400000">
            <a:off x="2253783" y="1700712"/>
            <a:ext cx="0" cy="1656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766135" y="1592712"/>
            <a:ext cx="0" cy="52200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Таблица 3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49483543"/>
              </p:ext>
            </p:extLst>
          </p:nvPr>
        </p:nvGraphicFramePr>
        <p:xfrm>
          <a:off x="5001563" y="2025617"/>
          <a:ext cx="3985060" cy="11348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6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28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Фамилия 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Математика 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Русск. </a:t>
                      </a:r>
                      <a:r>
                        <a:rPr lang="ru-RU" sz="1200" dirty="0" err="1" smtClean="0"/>
                        <a:t>яз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ИЗО</a:t>
                      </a:r>
                      <a:endParaRPr lang="ru-RU" sz="12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Иванов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5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Петров 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1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Сидоров </a:t>
                      </a:r>
                      <a:endParaRPr lang="ru-RU" sz="1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4429259" y="4166720"/>
            <a:ext cx="432048" cy="981280"/>
          </a:xfrm>
          <a:prstGeom prst="rightArrow">
            <a:avLst/>
          </a:prstGeom>
          <a:solidFill>
            <a:srgbClr val="EFB66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533979" y="3870008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EFB66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?</a:t>
            </a:r>
            <a:endParaRPr lang="ru-RU" sz="6000" dirty="0">
              <a:solidFill>
                <a:srgbClr val="EFB66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04048" y="3352206"/>
            <a:ext cx="1836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Извлекать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Анализировать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Сравнивать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Делать прогноз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/>
          </p:cNvPicPr>
          <p:nvPr/>
        </p:nvPicPr>
        <p:blipFill>
          <a:blip r:embed="rId4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72000"/>
            <a:ext cx="8388000" cy="396000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84000" y="72000"/>
            <a:ext cx="2388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Работаем с книгой</a:t>
            </a:r>
            <a:endParaRPr lang="ru-RU" sz="20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2000" y="72000"/>
            <a:ext cx="504056" cy="504056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39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Group 2"/>
          <p:cNvGraphicFramePr>
            <a:graphicFrameLocks noGrp="1"/>
          </p:cNvGraphicFramePr>
          <p:nvPr>
            <p:ph/>
          </p:nvPr>
        </p:nvGraphicFramePr>
        <p:xfrm>
          <a:off x="1979613" y="2133600"/>
          <a:ext cx="5761038" cy="3433763"/>
        </p:xfrm>
        <a:graphic>
          <a:graphicData uri="http://schemas.openxmlformats.org/drawingml/2006/table">
            <a:tbl>
              <a:tblPr/>
              <a:tblGrid>
                <a:gridCol w="144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98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0A082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20A082"/>
                        </a:gs>
                        <a:gs pos="100000">
                          <a:srgbClr val="20A082">
                            <a:gamma/>
                            <a:shade val="46275"/>
                            <a:invGamma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  1</a:t>
                      </a: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7F995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27F995"/>
                        </a:gs>
                        <a:gs pos="100000">
                          <a:srgbClr val="27F995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  2</a:t>
                      </a: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7F995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27F995"/>
                        </a:gs>
                        <a:gs pos="100000">
                          <a:srgbClr val="27F995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 3</a:t>
                      </a: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7F995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27F995"/>
                        </a:gs>
                        <a:gs pos="100000">
                          <a:srgbClr val="27F995">
                            <a:gamma/>
                            <a:shade val="4627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   1</a:t>
                      </a:r>
                    </a:p>
                  </a:txBody>
                  <a:tcPr marL="91445" marR="91445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AD8D8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1AD8D8"/>
                        </a:gs>
                        <a:gs pos="100000">
                          <a:srgbClr val="1AD8D8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   2</a:t>
                      </a:r>
                    </a:p>
                  </a:txBody>
                  <a:tcPr marL="91445" marR="91445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AD8D8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1AD8D8"/>
                        </a:gs>
                        <a:gs pos="100000">
                          <a:srgbClr val="1AD8D8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   3</a:t>
                      </a:r>
                    </a:p>
                  </a:txBody>
                  <a:tcPr marL="91445" marR="91445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AD8D8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1AD8D8"/>
                        </a:gs>
                        <a:gs pos="100000">
                          <a:srgbClr val="1AD8D8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0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   4</a:t>
                      </a:r>
                    </a:p>
                  </a:txBody>
                  <a:tcPr marL="91445" marR="91445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AD8D8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1AD8D8"/>
                        </a:gs>
                        <a:gs pos="100000">
                          <a:srgbClr val="1AD8D8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   5</a:t>
                      </a:r>
                    </a:p>
                  </a:txBody>
                  <a:tcPr marL="91445" marR="91445"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1AD8D8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1AD8D8"/>
                        </a:gs>
                        <a:gs pos="100000">
                          <a:srgbClr val="1AD8D8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5" marR="9144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8952" name="AutoShape 39"/>
          <p:cNvSpPr>
            <a:spLocks/>
          </p:cNvSpPr>
          <p:nvPr/>
        </p:nvSpPr>
        <p:spPr bwMode="auto">
          <a:xfrm>
            <a:off x="1620838" y="2203450"/>
            <a:ext cx="360362" cy="3240088"/>
          </a:xfrm>
          <a:prstGeom prst="leftBrace">
            <a:avLst>
              <a:gd name="adj1" fmla="val 74927"/>
              <a:gd name="adj2" fmla="val 50000"/>
            </a:avLst>
          </a:prstGeom>
          <a:noFill/>
          <a:ln w="254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53" name="AutoShape 40"/>
          <p:cNvSpPr>
            <a:spLocks/>
          </p:cNvSpPr>
          <p:nvPr/>
        </p:nvSpPr>
        <p:spPr bwMode="auto">
          <a:xfrm rot="5400000">
            <a:off x="5400675" y="-134937"/>
            <a:ext cx="358775" cy="4175125"/>
          </a:xfrm>
          <a:prstGeom prst="leftBrace">
            <a:avLst>
              <a:gd name="adj1" fmla="val 101987"/>
              <a:gd name="adj2" fmla="val 50000"/>
            </a:avLst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954" name="Text Box 41"/>
          <p:cNvSpPr txBox="1">
            <a:spLocks noChangeArrowheads="1"/>
          </p:cNvSpPr>
          <p:nvPr/>
        </p:nvSpPr>
        <p:spPr bwMode="auto">
          <a:xfrm>
            <a:off x="4787900" y="1412875"/>
            <a:ext cx="1728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Столбцы</a:t>
            </a:r>
          </a:p>
        </p:txBody>
      </p:sp>
      <p:sp>
        <p:nvSpPr>
          <p:cNvPr id="38955" name="Text Box 42"/>
          <p:cNvSpPr txBox="1">
            <a:spLocks noChangeArrowheads="1"/>
          </p:cNvSpPr>
          <p:nvPr/>
        </p:nvSpPr>
        <p:spPr bwMode="auto">
          <a:xfrm>
            <a:off x="179388" y="350043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99"/>
                </a:solidFill>
              </a:rPr>
              <a:t>Строки</a:t>
            </a:r>
          </a:p>
        </p:txBody>
      </p:sp>
      <p:sp>
        <p:nvSpPr>
          <p:cNvPr id="43051" name="AutoShape 43"/>
          <p:cNvSpPr>
            <a:spLocks noChangeArrowheads="1"/>
          </p:cNvSpPr>
          <p:nvPr/>
        </p:nvSpPr>
        <p:spPr bwMode="auto">
          <a:xfrm>
            <a:off x="5292725" y="2708275"/>
            <a:ext cx="360363" cy="108108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957" name="AutoShape 44"/>
          <p:cNvSpPr>
            <a:spLocks noChangeArrowheads="1"/>
          </p:cNvSpPr>
          <p:nvPr/>
        </p:nvSpPr>
        <p:spPr bwMode="auto">
          <a:xfrm>
            <a:off x="3421063" y="3933825"/>
            <a:ext cx="1512887" cy="431800"/>
          </a:xfrm>
          <a:prstGeom prst="rightArrow">
            <a:avLst>
              <a:gd name="adj1" fmla="val 50000"/>
              <a:gd name="adj2" fmla="val 87592"/>
            </a:avLst>
          </a:prstGeom>
          <a:gradFill rotWithShape="1">
            <a:gsLst>
              <a:gs pos="0">
                <a:srgbClr val="1AD8D8"/>
              </a:gs>
              <a:gs pos="100000">
                <a:srgbClr val="0C6464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54" name="Text Box 46"/>
          <p:cNvSpPr txBox="1">
            <a:spLocks noChangeArrowheads="1"/>
          </p:cNvSpPr>
          <p:nvPr/>
        </p:nvSpPr>
        <p:spPr bwMode="auto">
          <a:xfrm>
            <a:off x="5003800" y="3429000"/>
            <a:ext cx="15128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	 </a:t>
            </a:r>
            <a:r>
              <a:rPr lang="ru-RU" sz="2000">
                <a:latin typeface="Verdana" pitchFamily="34" charset="0"/>
              </a:rPr>
              <a:t>Адрес ячейки</a:t>
            </a:r>
          </a:p>
          <a:p>
            <a:r>
              <a:rPr lang="ru-RU">
                <a:latin typeface="Verdana" pitchFamily="34" charset="0"/>
              </a:rPr>
              <a:t>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9712" y="476672"/>
            <a:ext cx="50410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C00000"/>
                </a:solidFill>
                <a:latin typeface="Comic Sans MS" pitchFamily="66" charset="0"/>
              </a:rPr>
              <a:t>Структура таблицы</a:t>
            </a:r>
            <a:r>
              <a:rPr lang="en-US" sz="3200" dirty="0">
                <a:solidFill>
                  <a:srgbClr val="C00000"/>
                </a:solidFill>
                <a:latin typeface="Comic Sans MS" pitchFamily="66" charset="0"/>
              </a:rPr>
              <a:t>: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11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3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38" y="1285875"/>
          <a:ext cx="8143875" cy="4003675"/>
        </p:xfrm>
        <a:graphic>
          <a:graphicData uri="http://schemas.openxmlformats.org/drawingml/2006/table">
            <a:tbl>
              <a:tblPr/>
              <a:tblGrid>
                <a:gridCol w="1423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60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Отличительные признаки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волк</a:t>
                      </a: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рыжий</a:t>
                      </a: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маленький</a:t>
                      </a: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</a:txBody>
                  <a:tcPr marL="62630" marR="6263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9977" name="Рисунок 0" descr="мишка.jpg"/>
          <p:cNvPicPr>
            <a:picLocks noChangeAspect="1" noChangeArrowheads="1"/>
          </p:cNvPicPr>
          <p:nvPr/>
        </p:nvPicPr>
        <p:blipFill>
          <a:blip r:embed="rId2" cstate="print"/>
          <a:srcRect l="3125" r="13750"/>
          <a:stretch>
            <a:fillRect/>
          </a:stretch>
        </p:blipFill>
        <p:spPr bwMode="auto">
          <a:xfrm>
            <a:off x="2111375" y="1714500"/>
            <a:ext cx="1584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8" name="Рисунок 1" descr="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714500"/>
            <a:ext cx="132238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9" name="Рисунок 2" descr="зая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1782763"/>
            <a:ext cx="17145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80" name="Рисунок 3" descr="вол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1785938"/>
            <a:ext cx="144938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88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i="1" smtClean="0">
                <a:solidFill>
                  <a:srgbClr val="990000"/>
                </a:solidFill>
              </a:rPr>
              <a:t>Проверка: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643063"/>
          <a:ext cx="8786813" cy="3641725"/>
        </p:xfrm>
        <a:graphic>
          <a:graphicData uri="http://schemas.openxmlformats.org/drawingml/2006/table">
            <a:tbl>
              <a:tblPr/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7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Отличитель-ные признаки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Медведь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Лиса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Заяц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Волк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Окрас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Бурый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Рыжий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Белый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Серый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Большой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Маленький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Хвост</a:t>
                      </a: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711" marR="7871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772" name="Рисунок 0" descr="мишка.jpg"/>
          <p:cNvPicPr>
            <a:picLocks noChangeAspect="1" noChangeArrowheads="1"/>
          </p:cNvPicPr>
          <p:nvPr/>
        </p:nvPicPr>
        <p:blipFill>
          <a:blip r:embed="rId2" cstate="print"/>
          <a:srcRect l="3125" r="13750"/>
          <a:stretch>
            <a:fillRect/>
          </a:stretch>
        </p:blipFill>
        <p:spPr bwMode="auto">
          <a:xfrm>
            <a:off x="1928794" y="1785925"/>
            <a:ext cx="1583543" cy="1428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Рисунок 1" descr="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743829"/>
            <a:ext cx="1571636" cy="161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Рисунок 2" descr="заяц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14488"/>
            <a:ext cx="190052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69" name="Рисунок 3" descr="вол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1714488"/>
            <a:ext cx="167818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0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438" y="1341438"/>
            <a:ext cx="8569325" cy="3554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cs typeface="Times New Roman" pitchFamily="18" charset="0"/>
              </a:rPr>
              <a:t>Закончите предложения:</a:t>
            </a:r>
            <a:endParaRPr lang="ru-RU" sz="2800" b="1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cs typeface="Times New Roman" pitchFamily="18" charset="0"/>
              </a:rPr>
              <a:t>Для того, чтобы информация стала наглядной и с ней было удобно работать, ее представляют в виде … (шифра, рисунка,                  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900" dirty="0"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cs typeface="Times New Roman" pitchFamily="18" charset="0"/>
              </a:rPr>
              <a:t>Таблица состоит из … (                         , полосок и линеек, черточек и палочек)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dirty="0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71813" y="2643188"/>
            <a:ext cx="1489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таблицы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00500" y="3500438"/>
            <a:ext cx="20875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строк и граф</a:t>
            </a:r>
          </a:p>
        </p:txBody>
      </p:sp>
    </p:spTree>
    <p:extLst>
      <p:ext uri="{BB962C8B-B14F-4D97-AF65-F5344CB8AC3E}">
        <p14:creationId xmlns:p14="http://schemas.microsoft.com/office/powerpoint/2010/main" val="95797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Group 2"/>
          <p:cNvGraphicFramePr>
            <a:graphicFrameLocks noGrp="1"/>
          </p:cNvGraphicFramePr>
          <p:nvPr/>
        </p:nvGraphicFramePr>
        <p:xfrm>
          <a:off x="1258888" y="1628775"/>
          <a:ext cx="6635750" cy="3816351"/>
        </p:xfrm>
        <a:graphic>
          <a:graphicData uri="http://schemas.openxmlformats.org/drawingml/2006/table">
            <a:tbl>
              <a:tblPr/>
              <a:tblGrid>
                <a:gridCol w="94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7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6924" name="Picture 60" descr="улыбка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924175"/>
            <a:ext cx="5032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25" name="Text Box 61"/>
          <p:cNvSpPr txBox="1">
            <a:spLocks noChangeArrowheads="1"/>
          </p:cNvSpPr>
          <p:nvPr/>
        </p:nvSpPr>
        <p:spPr bwMode="auto">
          <a:xfrm>
            <a:off x="539552" y="188640"/>
            <a:ext cx="7921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C00000"/>
                </a:solidFill>
                <a:latin typeface="Verdana" pitchFamily="34" charset="0"/>
              </a:rPr>
              <a:t>Назовите адреса ячеек, в которых расположены смайлики</a:t>
            </a:r>
          </a:p>
        </p:txBody>
      </p:sp>
      <p:pic>
        <p:nvPicPr>
          <p:cNvPr id="36926" name="Picture 62" descr="цвето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573463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8" name="Picture 64" descr="привет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724400"/>
            <a:ext cx="6810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29" name="Picture 65" descr="муз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1989138"/>
            <a:ext cx="731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0" name="Picture 66" descr="жонглер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2133600"/>
            <a:ext cx="6556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2" name="Picture 68" descr="девочка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500438"/>
            <a:ext cx="6937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3" name="Picture 69" descr="гитарист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950" y="2924175"/>
            <a:ext cx="792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4" name="Picture 70" descr="веселье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1638" y="4221163"/>
            <a:ext cx="647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35" name="Picture 71" descr="пишу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9700" y="4797425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76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хождение в тему урока и создание условий для осознанного восприятия нового материала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50400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Сколько примеров ты сможешь решить за одну минуту?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987030"/>
            <a:ext cx="6048672" cy="4394298"/>
          </a:xfrm>
          <a:prstGeom prst="rect">
            <a:avLst/>
          </a:prstGeom>
          <a:solidFill>
            <a:srgbClr val="CCFF99">
              <a:alpha val="47000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08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48 + 7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62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 + 9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316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25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34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4000" y="370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52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+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49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424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 – 6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4000" y="478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23 –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532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32 – 8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2000" y="208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/>
                <a:ea typeface="Cambria Math"/>
              </a:rPr>
              <a:t>·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4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92000" y="262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/>
                <a:ea typeface="Cambria Math"/>
              </a:rPr>
              <a:t>·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20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2000" y="316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/>
                <a:ea typeface="Cambria Math"/>
              </a:rPr>
              <a:t>·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6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92000" y="370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 Math"/>
                <a:ea typeface="Cambria Math"/>
              </a:rPr>
              <a:t>·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100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92000" y="424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36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 Math"/>
                <a:ea typeface="Cambria Math"/>
              </a:rPr>
              <a:t>: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12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92000" y="478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55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11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2000" y="532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96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8 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Штриховая стрелка вправо 30"/>
          <p:cNvSpPr/>
          <p:nvPr/>
        </p:nvSpPr>
        <p:spPr>
          <a:xfrm rot="5400000">
            <a:off x="174174" y="1332000"/>
            <a:ext cx="730755" cy="720080"/>
          </a:xfrm>
          <a:prstGeom prst="stripedRightArrow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548000" y="2088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55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340000" y="208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8000" y="2628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25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340000" y="262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84000" y="3168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59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340000" y="316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48000" y="370800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101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40000" y="370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620000" y="424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8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340000" y="424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48000" y="4788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16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340000" y="4788429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84000" y="5328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24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340000" y="532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60000" y="2088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48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508000" y="208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16000" y="2628000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100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508000" y="262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52000" y="3168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78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08000" y="316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44000" y="3708000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1000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508000" y="370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6000" y="42474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508000" y="424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98756" y="478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5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508000" y="4788429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88000" y="5328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12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508000" y="532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0" name="Скругленный прямоугольник 59">
            <a:hlinkClick r:id="rId2" action="ppaction://hlinkfile"/>
          </p:cNvPr>
          <p:cNvSpPr/>
          <p:nvPr/>
        </p:nvSpPr>
        <p:spPr>
          <a:xfrm>
            <a:off x="6300000" y="684000"/>
            <a:ext cx="1800200" cy="360000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секундомер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46029" y="586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45 – 19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14029" y="586800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26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362029" y="586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480558" y="5868000"/>
            <a:ext cx="1872000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160 : 20  =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848558" y="5868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8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5496558" y="5868000"/>
            <a:ext cx="504056" cy="43204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?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" name="Рисунок 70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9" y="72000"/>
            <a:ext cx="8388000" cy="396000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684000" y="72000"/>
            <a:ext cx="3362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Математическая разминка</a:t>
            </a:r>
            <a:endParaRPr lang="ru-RU" sz="2000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72000" y="72000"/>
            <a:ext cx="523948" cy="419159"/>
            <a:chOff x="360000" y="5688000"/>
            <a:chExt cx="523948" cy="419159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688000"/>
              <a:ext cx="523948" cy="419159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414000" y="5688000"/>
              <a:ext cx="3097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?</a:t>
              </a:r>
              <a:endParaRPr lang="ru-RU" sz="16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49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8" grpId="0"/>
      <p:bldP spid="40" grpId="0"/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2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cf2.ppt-online.org/files2/slide/z/ZKQVHR4ynu9lewSmD3bYjqUGoCOLFtxMrg15cv/slide-1.jpg"/>
          <p:cNvPicPr>
            <a:picLocks noChangeAspect="1" noChangeArrowheads="1"/>
          </p:cNvPicPr>
          <p:nvPr/>
        </p:nvPicPr>
        <p:blipFill>
          <a:blip r:embed="rId2" cstate="print"/>
          <a:srcRect l="6991"/>
          <a:stretch>
            <a:fillRect/>
          </a:stretch>
        </p:blipFill>
        <p:spPr bwMode="auto">
          <a:xfrm>
            <a:off x="179512" y="29514"/>
            <a:ext cx="8507288" cy="6851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8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Информационные таблицы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30543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Информационные таблицы </a:t>
            </a:r>
            <a:r>
              <a:rPr lang="ru-RU" sz="2800" dirty="0" smtClean="0"/>
              <a:t>– таблицы, которые представлены</a:t>
            </a:r>
            <a:r>
              <a:rPr lang="ru-RU" sz="2800" dirty="0"/>
              <a:t> в виде сетки из ячеек, где каждая ячейка содержит отдельную информацию. Они используются для хранения, организации и анализа данных различного типа.</a:t>
            </a:r>
          </a:p>
        </p:txBody>
      </p:sp>
      <p:pic>
        <p:nvPicPr>
          <p:cNvPr id="4" name="Picture 2" descr="https://cf2.ppt-online.org/files2/slide/b/bJ0RrmgpiaQohItOMH46sAlwx1FBZfSYdTKX3ynvC/slide-3.jpg"/>
          <p:cNvPicPr>
            <a:picLocks noChangeAspect="1" noChangeArrowheads="1"/>
          </p:cNvPicPr>
          <p:nvPr/>
        </p:nvPicPr>
        <p:blipFill rotWithShape="1">
          <a:blip r:embed="rId3" cstate="print"/>
          <a:srcRect l="3222" t="22939" r="2275" b="31181"/>
          <a:stretch/>
        </p:blipFill>
        <p:spPr bwMode="auto">
          <a:xfrm>
            <a:off x="457200" y="3501008"/>
            <a:ext cx="8229600" cy="2992582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381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практикум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725" y="648000"/>
            <a:ext cx="457200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dirty="0"/>
              <a:t>1.1 В пятых классах провели опрос </a:t>
            </a:r>
            <a:r>
              <a:rPr lang="ru-RU" dirty="0" smtClean="0"/>
              <a:t>«Домашние животные» </a:t>
            </a:r>
            <a:r>
              <a:rPr lang="ru-RU" dirty="0"/>
              <a:t>и получили таблицу</a:t>
            </a:r>
          </a:p>
          <a:p>
            <a:r>
              <a:rPr lang="ru-RU" dirty="0"/>
              <a:t>(см. справа).</a:t>
            </a:r>
          </a:p>
          <a:p>
            <a:r>
              <a:rPr lang="ru-RU" dirty="0"/>
              <a:t>Ответьте по таблице на следующие вопросы:</a:t>
            </a:r>
          </a:p>
          <a:p>
            <a:r>
              <a:rPr lang="ru-RU" dirty="0"/>
              <a:t>а) какие данные записаны в седьмой строке;</a:t>
            </a:r>
          </a:p>
          <a:p>
            <a:r>
              <a:rPr lang="ru-RU" dirty="0"/>
              <a:t>б) каких животных нет у пятиклассников;</a:t>
            </a:r>
          </a:p>
          <a:p>
            <a:r>
              <a:rPr lang="ru-RU" dirty="0"/>
              <a:t>в) какие животные чаще всего живут у пятиклассников;</a:t>
            </a:r>
          </a:p>
          <a:p>
            <a:r>
              <a:rPr lang="ru-RU" dirty="0"/>
              <a:t>г) сколько среди животных четвероногих;</a:t>
            </a:r>
          </a:p>
          <a:p>
            <a:r>
              <a:rPr lang="ru-RU" dirty="0"/>
              <a:t>д) сколько двуногих животных;</a:t>
            </a:r>
          </a:p>
          <a:p>
            <a:r>
              <a:rPr lang="ru-RU" dirty="0"/>
              <a:t>е) сколько животных не имеет ног;</a:t>
            </a:r>
          </a:p>
          <a:p>
            <a:r>
              <a:rPr lang="ru-RU" dirty="0"/>
              <a:t>ж) сколько из них покрыты шерстью;</a:t>
            </a:r>
          </a:p>
          <a:p>
            <a:r>
              <a:rPr lang="ru-RU" dirty="0"/>
              <a:t>з) сколько среди них млекопитающих?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413587"/>
              </p:ext>
            </p:extLst>
          </p:nvPr>
        </p:nvGraphicFramePr>
        <p:xfrm>
          <a:off x="4810310" y="648000"/>
          <a:ext cx="4154178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7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Животное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Всего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Кошка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Собака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Хомяк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Черепаха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Морская свинка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Кролик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Птицы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Рыбки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Змеи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Никого 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48000" y="72000"/>
            <a:ext cx="1753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Наши задачи</a:t>
            </a:r>
            <a:endParaRPr lang="ru-RU" sz="20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72000" y="72000"/>
            <a:ext cx="523948" cy="419159"/>
            <a:chOff x="360085" y="4030565"/>
            <a:chExt cx="523948" cy="41915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4030565"/>
              <a:ext cx="523948" cy="41915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414000" y="4032000"/>
              <a:ext cx="3097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К</a:t>
              </a:r>
              <a:endParaRPr lang="ru-RU" sz="16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84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проверка полученных результатов. коррекция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000" y="620688"/>
            <a:ext cx="24488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1.4 Заполните </a:t>
            </a:r>
            <a:r>
              <a:rPr lang="ru-RU" dirty="0"/>
              <a:t>таблицу.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58574"/>
              </p:ext>
            </p:extLst>
          </p:nvPr>
        </p:nvGraphicFramePr>
        <p:xfrm>
          <a:off x="88202" y="1124744"/>
          <a:ext cx="885649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1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6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6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56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56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56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Слагаемое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Слагаемое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Сумма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CE0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/>
          </p:cNvPicPr>
          <p:nvPr/>
        </p:nvPicPr>
        <p:blipFill>
          <a:blip r:embed="rId3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48000" y="72000"/>
            <a:ext cx="14312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Повторим </a:t>
            </a:r>
            <a:endParaRPr lang="ru-RU" sz="20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72000" y="72000"/>
            <a:ext cx="523948" cy="419159"/>
            <a:chOff x="360085" y="5148000"/>
            <a:chExt cx="523948" cy="41915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85" y="5148000"/>
              <a:ext cx="523948" cy="41915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414000" y="5148000"/>
              <a:ext cx="332142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П</a:t>
              </a:r>
              <a:endParaRPr lang="ru-RU" sz="16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66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проверка полученных результатов. коррекция</a:t>
            </a:r>
          </a:p>
        </p:txBody>
      </p:sp>
      <p:pic>
        <p:nvPicPr>
          <p:cNvPr id="8" name="Рисунок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2351" y="3120334"/>
            <a:ext cx="1800399" cy="252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8000" y="764704"/>
            <a:ext cx="669624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Три одноклассницы — Соня, Тоня и Женя — занимаются в</a:t>
            </a:r>
          </a:p>
          <a:p>
            <a:r>
              <a:rPr lang="ru-RU" dirty="0"/>
              <a:t>различных спортивных секциях: одна — в гимнастической, другая </a:t>
            </a:r>
            <a:r>
              <a:rPr lang="ru-RU" dirty="0" smtClean="0"/>
              <a:t>— в </a:t>
            </a:r>
            <a:r>
              <a:rPr lang="ru-RU" dirty="0"/>
              <a:t>лыжной, третья — в секции плавания. Каким видом спорта</a:t>
            </a:r>
          </a:p>
          <a:p>
            <a:r>
              <a:rPr lang="ru-RU" dirty="0"/>
              <a:t>занимается каждая из девочек, если известно, что Соня </a:t>
            </a:r>
            <a:r>
              <a:rPr lang="ru-RU" dirty="0" smtClean="0"/>
              <a:t>плаванием не </a:t>
            </a:r>
            <a:r>
              <a:rPr lang="ru-RU" dirty="0"/>
              <a:t>увлекается, а Женя является победителем соревнований </a:t>
            </a:r>
            <a:r>
              <a:rPr lang="ru-RU" dirty="0" smtClean="0"/>
              <a:t>по лыжам</a:t>
            </a:r>
            <a:r>
              <a:rPr lang="ru-RU" dirty="0"/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764704"/>
            <a:ext cx="211448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Составьте таблицу </a:t>
            </a:r>
          </a:p>
          <a:p>
            <a:r>
              <a:rPr lang="ru-RU" dirty="0"/>
              <a:t>у</a:t>
            </a:r>
            <a:r>
              <a:rPr lang="ru-RU" dirty="0" smtClean="0"/>
              <a:t>частников секций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15501"/>
              </p:ext>
            </p:extLst>
          </p:nvPr>
        </p:nvGraphicFramePr>
        <p:xfrm>
          <a:off x="156829" y="2708920"/>
          <a:ext cx="7262996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5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Спортивные секции </a:t>
                      </a:r>
                      <a:endParaRPr lang="ru-RU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Соня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Тоня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Женя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Гимнастическая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Лыжная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Плавание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19999" y="72000"/>
            <a:ext cx="8172679" cy="400110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Проверь себя</a:t>
            </a:r>
            <a:endParaRPr lang="ru-RU" sz="2000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72000" y="72000"/>
            <a:ext cx="523948" cy="419159"/>
            <a:chOff x="349997" y="4608000"/>
            <a:chExt cx="523948" cy="419159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997" y="4608000"/>
              <a:ext cx="523948" cy="41915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14000" y="4608000"/>
              <a:ext cx="3097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?</a:t>
              </a:r>
              <a:endParaRPr lang="ru-RU" sz="16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47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одведение итогов. рефлексия. домашнее задание </a:t>
            </a:r>
          </a:p>
        </p:txBody>
      </p:sp>
      <p:pic>
        <p:nvPicPr>
          <p:cNvPr id="15" name="Рисунок 14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48000" y="72000"/>
            <a:ext cx="3069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Таблицы в нашей жизни</a:t>
            </a:r>
            <a:endParaRPr lang="ru-RU" sz="20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2000" y="72000"/>
            <a:ext cx="523948" cy="419159"/>
            <a:chOff x="360000" y="3491917"/>
            <a:chExt cx="523948" cy="41915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491917"/>
              <a:ext cx="523948" cy="41915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14000" y="3508316"/>
              <a:ext cx="365806" cy="369332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Wingdings" pitchFamily="2" charset="2"/>
                  <a:cs typeface="Arial" pitchFamily="34" charset="0"/>
                </a:rPr>
                <a:t>ь</a:t>
              </a:r>
              <a:endParaRPr lang="ru-RU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1936" y="692696"/>
            <a:ext cx="8644337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perspectiveContrastingRightFacing">
              <a:rot lat="20885726" lon="20316383" rev="463457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Хорошо известны различные виды таблиц. А возможно ли составить самому таблицу? Составьте придуманную вами таблицу или ее фрагмент. Поясните используемую в вашей таблице закономерность</a:t>
            </a: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08920"/>
            <a:ext cx="23812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одведение итогов. рефлексия. домашнее задание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949280"/>
            <a:ext cx="87849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Домашнее </a:t>
            </a: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задание:   </a:t>
            </a:r>
            <a:r>
              <a:rPr lang="ru-RU" sz="2400" dirty="0"/>
              <a:t>§ 1</a:t>
            </a:r>
            <a:r>
              <a:rPr lang="ru-RU" sz="2400" dirty="0" smtClean="0"/>
              <a:t>, п1,  </a:t>
            </a:r>
            <a:r>
              <a:rPr lang="ru-RU" sz="2400" dirty="0"/>
              <a:t>№ </a:t>
            </a:r>
            <a:r>
              <a:rPr lang="ru-RU" sz="2400" dirty="0" smtClean="0"/>
              <a:t>1.8 – 1.9; 1.13(а-г).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8000" y="720000"/>
            <a:ext cx="45720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Ответьте на вопросы.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1. Какое из заданий, выполненных на уроке, больше всего понравилось?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2. Какие из заданий, выполненных на уроке, вызвали затруднения?</a:t>
            </a:r>
          </a:p>
        </p:txBody>
      </p:sp>
      <p:pic>
        <p:nvPicPr>
          <p:cNvPr id="8" name="Рисунок 7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72000"/>
            <a:ext cx="8388000" cy="396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8000" y="72000"/>
            <a:ext cx="861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Итоги</a:t>
            </a:r>
            <a:endParaRPr lang="ru-RU" sz="2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2000" y="72000"/>
            <a:ext cx="523948" cy="419159"/>
            <a:chOff x="360000" y="3491917"/>
            <a:chExt cx="523948" cy="41915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2">
                  <a:lumMod val="75000"/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3491917"/>
              <a:ext cx="523948" cy="41915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14000" y="3508316"/>
              <a:ext cx="365806" cy="369332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Wingdings" pitchFamily="2" charset="2"/>
                  <a:cs typeface="Arial" pitchFamily="34" charset="0"/>
                </a:rPr>
                <a:t>ь</a:t>
              </a:r>
              <a:endParaRPr lang="ru-RU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0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solidFill>
                  <a:srgbClr val="990000"/>
                </a:solidFill>
              </a:rPr>
              <a:t>Алгоритм создания таблицы</a:t>
            </a:r>
          </a:p>
        </p:txBody>
      </p:sp>
      <p:sp>
        <p:nvSpPr>
          <p:cNvPr id="4608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sz="2800" smtClean="0"/>
              <a:t>Внимательно прочтите текст.</a:t>
            </a:r>
          </a:p>
          <a:p>
            <a:pPr marL="514350" indent="-514350">
              <a:buFontTx/>
              <a:buAutoNum type="arabicPeriod"/>
            </a:pPr>
            <a:r>
              <a:rPr lang="ru-RU" sz="2800" smtClean="0"/>
              <a:t>Выделите в тексте объекты и их значения. Определите количество столбцов и строк.</a:t>
            </a:r>
          </a:p>
          <a:p>
            <a:pPr marL="514350" indent="-514350">
              <a:buFontTx/>
              <a:buAutoNum type="arabicPeriod"/>
            </a:pPr>
            <a:r>
              <a:rPr lang="ru-RU" sz="2800" smtClean="0"/>
              <a:t>Начертите таблицу с определенным количеством граф.</a:t>
            </a:r>
          </a:p>
          <a:p>
            <a:pPr marL="514350" indent="-514350">
              <a:buFontTx/>
              <a:buAutoNum type="arabicPeriod"/>
            </a:pPr>
            <a:r>
              <a:rPr lang="ru-RU" sz="2800" smtClean="0"/>
              <a:t>Впишите названия строк и столбцов.</a:t>
            </a:r>
          </a:p>
          <a:p>
            <a:pPr marL="514350" indent="-514350">
              <a:buFontTx/>
              <a:buAutoNum type="arabicPeriod"/>
            </a:pPr>
            <a:r>
              <a:rPr lang="ru-RU" sz="2800" smtClean="0"/>
              <a:t>Заполните графы данными.</a:t>
            </a:r>
          </a:p>
        </p:txBody>
      </p:sp>
    </p:spTree>
    <p:extLst>
      <p:ext uri="{BB962C8B-B14F-4D97-AF65-F5344CB8AC3E}">
        <p14:creationId xmlns:p14="http://schemas.microsoft.com/office/powerpoint/2010/main" val="7805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chemeClr val="hlink"/>
                </a:solidFill>
              </a:rPr>
              <a:t>Игра «Морской бой»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66"/>
                </a:solidFill>
              </a:rPr>
              <a:t> Метод координат и табличный способ представления информации используются при игре «Морской бой»</a:t>
            </a:r>
          </a:p>
          <a:p>
            <a:pPr eaLnBrk="1" hangingPunct="1"/>
            <a:r>
              <a:rPr lang="ru-RU" altLang="ru-RU" sz="4000" b="1" smtClean="0">
                <a:solidFill>
                  <a:srgbClr val="000066"/>
                </a:solidFill>
              </a:rPr>
              <a:t> Разбились на пары и играем!</a:t>
            </a:r>
          </a:p>
        </p:txBody>
      </p:sp>
    </p:spTree>
    <p:extLst>
      <p:ext uri="{BB962C8B-B14F-4D97-AF65-F5344CB8AC3E}">
        <p14:creationId xmlns:p14="http://schemas.microsoft.com/office/powerpoint/2010/main" val="14123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Фото я\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6080224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5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хождение в тему урока и создание условий для осознанного восприятия нового материала</a:t>
            </a:r>
          </a:p>
        </p:txBody>
      </p:sp>
      <p:pic>
        <p:nvPicPr>
          <p:cNvPr id="71" name="Рисунок 70"/>
          <p:cNvPicPr>
            <a:picLocks/>
          </p:cNvPicPr>
          <p:nvPr/>
        </p:nvPicPr>
        <p:blipFill>
          <a:blip r:embed="rId2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9" y="72000"/>
            <a:ext cx="8388000" cy="396000"/>
          </a:xfrm>
          <a:prstGeom prst="rect">
            <a:avLst/>
          </a:prstGeom>
        </p:spPr>
      </p:pic>
      <p:sp>
        <p:nvSpPr>
          <p:cNvPr id="72" name="Прямоугольник 71"/>
          <p:cNvSpPr/>
          <p:nvPr/>
        </p:nvSpPr>
        <p:spPr>
          <a:xfrm>
            <a:off x="684000" y="72000"/>
            <a:ext cx="33621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Математическая разминка</a:t>
            </a:r>
            <a:endParaRPr lang="ru-RU" sz="2000" dirty="0"/>
          </a:p>
        </p:txBody>
      </p:sp>
      <p:grpSp>
        <p:nvGrpSpPr>
          <p:cNvPr id="73" name="Группа 72"/>
          <p:cNvGrpSpPr/>
          <p:nvPr/>
        </p:nvGrpSpPr>
        <p:grpSpPr>
          <a:xfrm>
            <a:off x="72000" y="72000"/>
            <a:ext cx="523948" cy="419159"/>
            <a:chOff x="360000" y="5688000"/>
            <a:chExt cx="523948" cy="419159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00" y="5688000"/>
              <a:ext cx="523948" cy="419159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414000" y="5688000"/>
              <a:ext cx="309700" cy="338554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effectLst>
                    <a:glow rad="139700">
                      <a:schemeClr val="bg1">
                        <a:alpha val="4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?</a:t>
              </a:r>
              <a:endParaRPr lang="ru-RU" sz="16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8703" y="634314"/>
            <a:ext cx="49348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1.5 Найдите </a:t>
            </a:r>
            <a:r>
              <a:rPr lang="ru-RU" dirty="0"/>
              <a:t>ошибки в примерах и исправьте их: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8702" y="1068103"/>
            <a:ext cx="8855247" cy="646331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а) 19 + 27 = 36; </a:t>
            </a:r>
            <a:r>
              <a:rPr lang="ru-RU" dirty="0" smtClean="0"/>
              <a:t>                    в</a:t>
            </a:r>
            <a:r>
              <a:rPr lang="ru-RU" dirty="0"/>
              <a:t>) 27 + 42 = 69; </a:t>
            </a:r>
            <a:r>
              <a:rPr lang="ru-RU" dirty="0" smtClean="0"/>
              <a:t>                         д</a:t>
            </a:r>
            <a:r>
              <a:rPr lang="ru-RU" dirty="0"/>
              <a:t>) 49 + 32 = 71;</a:t>
            </a:r>
          </a:p>
          <a:p>
            <a:r>
              <a:rPr lang="ru-RU" dirty="0"/>
              <a:t>б) 37 - 19 = 16; </a:t>
            </a:r>
            <a:r>
              <a:rPr lang="ru-RU" dirty="0" smtClean="0"/>
              <a:t>                     г</a:t>
            </a:r>
            <a:r>
              <a:rPr lang="ru-RU" dirty="0"/>
              <a:t>) 74 - 56 = 18; </a:t>
            </a:r>
            <a:r>
              <a:rPr lang="ru-RU" dirty="0" smtClean="0"/>
              <a:t>                          е</a:t>
            </a:r>
            <a:r>
              <a:rPr lang="ru-RU" dirty="0"/>
              <a:t>) 49 - 32 = 17.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616703" y="1089420"/>
            <a:ext cx="5783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46                                                                                                 81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652703" y="1124768"/>
            <a:ext cx="435224" cy="247382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616703" y="1340768"/>
            <a:ext cx="5549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18                                                                                              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016703" y="1124768"/>
            <a:ext cx="435224" cy="247382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1652703" y="1412768"/>
            <a:ext cx="435224" cy="247382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4172703" y="1124768"/>
            <a:ext cx="435224" cy="247382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4172703" y="1412768"/>
            <a:ext cx="435224" cy="247382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7016703" y="1412768"/>
            <a:ext cx="435224" cy="247382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2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70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8000" y="707211"/>
            <a:ext cx="6480224" cy="2707274"/>
            <a:chOff x="108000" y="707211"/>
            <a:chExt cx="6480224" cy="270727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 4"/>
            <p:cNvSpPr/>
            <p:nvPr/>
          </p:nvSpPr>
          <p:spPr>
            <a:xfrm>
              <a:off x="108000" y="1059993"/>
              <a:ext cx="6480224" cy="2001709"/>
            </a:xfrm>
            <a:prstGeom prst="rect">
              <a:avLst/>
            </a:prstGeom>
            <a:solidFill>
              <a:srgbClr val="FCE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08000" y="2708920"/>
              <a:ext cx="6480224" cy="705565"/>
            </a:xfrm>
            <a:prstGeom prst="roundRect">
              <a:avLst/>
            </a:prstGeom>
            <a:solidFill>
              <a:srgbClr val="FCE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08000" y="707211"/>
              <a:ext cx="6480224" cy="705565"/>
            </a:xfrm>
            <a:prstGeom prst="roundRect">
              <a:avLst/>
            </a:prstGeom>
            <a:solidFill>
              <a:srgbClr val="FCE0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-36000" y="6516000"/>
            <a:ext cx="9216000" cy="30777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хождение в тему урока и создание условий для осознанного восприятия нового материала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00" y="707211"/>
            <a:ext cx="1905000" cy="1971675"/>
          </a:xfrm>
          <a:prstGeom prst="rect">
            <a:avLst/>
          </a:prstGeom>
        </p:spPr>
      </p:pic>
      <p:sp>
        <p:nvSpPr>
          <p:cNvPr id="33" name="Скругленный прямоугольник 32">
            <a:hlinkClick r:id="rId4" action="ppaction://hlinkfile"/>
          </p:cNvPr>
          <p:cNvSpPr/>
          <p:nvPr/>
        </p:nvSpPr>
        <p:spPr>
          <a:xfrm>
            <a:off x="4536388" y="4486519"/>
            <a:ext cx="2074857" cy="288032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таблицы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69827" y="4746797"/>
            <a:ext cx="2151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Информационные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Вычислительные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99" y="3645024"/>
            <a:ext cx="6503245" cy="72017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0000" y="3708000"/>
            <a:ext cx="215984" cy="612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40000" y="3718864"/>
            <a:ext cx="5426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Таблица </a:t>
            </a:r>
            <a:r>
              <a:rPr lang="ru-RU" dirty="0"/>
              <a:t>— простая и удобная форма представления </a:t>
            </a:r>
            <a:endParaRPr lang="ru-RU" dirty="0" smtClean="0"/>
          </a:p>
          <a:p>
            <a:r>
              <a:rPr lang="ru-RU" dirty="0"/>
              <a:t>и</a:t>
            </a:r>
            <a:r>
              <a:rPr lang="ru-RU" dirty="0" smtClean="0"/>
              <a:t>нформации по </a:t>
            </a:r>
            <a:r>
              <a:rPr lang="ru-RU" dirty="0"/>
              <a:t>однотипным столбцам и строкам.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5">
            <a:clrChange>
              <a:clrFrom>
                <a:srgbClr val="22B14C"/>
              </a:clrFrom>
              <a:clrTo>
                <a:srgbClr val="22B1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" y="72000"/>
            <a:ext cx="8388000" cy="3960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84000" y="72000"/>
            <a:ext cx="2388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Работаем с книгой</a:t>
            </a:r>
            <a:endParaRPr lang="ru-RU" sz="20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000" y="72000"/>
            <a:ext cx="504056" cy="504056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EEB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7"/>
          <a:stretch>
            <a:fillRect/>
          </a:stretch>
        </p:blipFill>
        <p:spPr>
          <a:xfrm>
            <a:off x="228436" y="833294"/>
            <a:ext cx="6143764" cy="24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7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8305800" cy="7397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Изучение нового </a:t>
            </a:r>
            <a:endParaRPr lang="ru-RU" dirty="0"/>
          </a:p>
        </p:txBody>
      </p:sp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323850" y="1268413"/>
            <a:ext cx="8424863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/>
              <a:t>В пятом классе учится несколько учащихся. Иванова Аня по математике за четверть получила 5. Глебов Олег отличник по информатике, а вот по математике у него четыре. Суворина Ира и по математике и по информатике учится на четыре. А Аня Иванова по информатике учится так же как и Ира. Перепелкин Юрий получил за четверть четверку по информатике, а вот по математике – оценку три. Кузнецов Сергей учится совсем слабо, у него по всем предметам тройки. А Максим Иволгин отличник по всем предметам.</a:t>
            </a:r>
            <a:endParaRPr lang="ru-RU" sz="2800"/>
          </a:p>
        </p:txBody>
      </p:sp>
    </p:spTree>
    <p:extLst>
      <p:ext uri="{BB962C8B-B14F-4D97-AF65-F5344CB8AC3E}">
        <p14:creationId xmlns:p14="http://schemas.microsoft.com/office/powerpoint/2010/main" val="4137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28638" y="125413"/>
            <a:ext cx="8305800" cy="1143000"/>
          </a:xfrm>
        </p:spPr>
        <p:txBody>
          <a:bodyPr/>
          <a:lstStyle/>
          <a:p>
            <a:pPr eaLnBrk="1" hangingPunct="1"/>
            <a:r>
              <a:rPr lang="ru-RU" smtClean="0"/>
              <a:t>Изучение нового </a:t>
            </a: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50825" y="1443038"/>
            <a:ext cx="85693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В пятом классе учится несколько учащихся. Иванова Аня по математике за четверть получила 5. Глебов Олег отличник по информатике, а вот по математике у него четыре. Суворина Ира и по математике и по информатике учится на четыре. А Аня Иванова по информатике учится так же как и Ира. Перепелкин Юрий получил за четверть четверку по информатике, а вот по математике – оценку три. Кузнецов Сергей учится совсем слабо, у него по всем предметам тройки. А Максим Иволгин отличник по всем предметам.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27088" y="5229225"/>
            <a:ext cx="417671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Сколько учащихся в 5 классе?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4050" y="5229225"/>
            <a:ext cx="71342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Кто из учеников имеет пятерку по информатике?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5246688"/>
            <a:ext cx="341788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Кто учится на тройки?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088" y="5246688"/>
            <a:ext cx="6129337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Кто получил в четверти пять по математике?</a:t>
            </a:r>
          </a:p>
        </p:txBody>
      </p:sp>
    </p:spTree>
    <p:extLst>
      <p:ext uri="{BB962C8B-B14F-4D97-AF65-F5344CB8AC3E}">
        <p14:creationId xmlns:p14="http://schemas.microsoft.com/office/powerpoint/2010/main" val="318052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xit" presetSubtype="8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5" grpId="1"/>
      <p:bldP spid="6" grpId="0"/>
      <p:bldP spid="6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804863" y="115888"/>
            <a:ext cx="8305800" cy="1143000"/>
          </a:xfrm>
        </p:spPr>
        <p:txBody>
          <a:bodyPr/>
          <a:lstStyle/>
          <a:p>
            <a:pPr eaLnBrk="1" hangingPunct="1"/>
            <a:r>
              <a:rPr lang="ru-RU" smtClean="0"/>
              <a:t>Изучение нового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50825" y="1444625"/>
            <a:ext cx="85693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/>
              <a:t>В пятом классе учится несколько учащихся. Иванова Аня по математике за четверть получила 5. Глебов Олег отличник по информатике, а вот по математике у него четыре. Суворина Ира и по математике и по информатике учится на четыре. А Аня Иванова по информатике учится так же как и Ира. Перепелкин Юрий получил за четверть четверку по информатике, а вот по математике – оценку три. Кузнецов Сергей учится совсем слабо, у него по всем предметам тройки. А Максим Иволгин отличник по всем предметам.</a:t>
            </a:r>
            <a:endParaRPr lang="ru-RU" sz="28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58813" y="2060575"/>
          <a:ext cx="7827645" cy="3600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1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52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Ученики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Оценки 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информатика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Иванова Аня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Глебов Олег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Суворина Ира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Перепелкин Юрий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5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Кузнецов Сергей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1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Максим Иволгин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9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3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84213" y="1196975"/>
            <a:ext cx="7772400" cy="2747963"/>
          </a:xfrm>
        </p:spPr>
        <p:txBody>
          <a:bodyPr/>
          <a:lstStyle/>
          <a:p>
            <a:pPr eaLnBrk="1" hangingPunct="1"/>
            <a:r>
              <a:rPr lang="ru-RU" sz="4800" smtClean="0"/>
              <a:t>Прочитайте текст </a:t>
            </a:r>
            <a:br>
              <a:rPr lang="ru-RU" sz="4800" smtClean="0"/>
            </a:br>
            <a:r>
              <a:rPr lang="ru-RU" sz="4800" smtClean="0"/>
              <a:t>«</a:t>
            </a:r>
            <a:r>
              <a:rPr lang="ru-RU" sz="4800" b="1" smtClean="0"/>
              <a:t>Оценки за год</a:t>
            </a:r>
            <a:r>
              <a:rPr lang="ru-RU" sz="4800" smtClean="0"/>
              <a:t>» на стр. 64 учебника</a:t>
            </a:r>
          </a:p>
        </p:txBody>
      </p:sp>
      <p:sp>
        <p:nvSpPr>
          <p:cNvPr id="2355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4A2F22-1741-4AA7-88C6-F3F81F66DC19}" type="slidenum">
              <a:rPr lang="ru-RU" sz="1400" smtClean="0">
                <a:solidFill>
                  <a:schemeClr val="bg1"/>
                </a:solidFill>
              </a:rPr>
              <a:pPr/>
              <a:t>9</a:t>
            </a:fld>
            <a:endParaRPr lang="ru-RU" sz="1400" smtClean="0">
              <a:solidFill>
                <a:schemeClr val="bg1"/>
              </a:solidFill>
            </a:endParaRPr>
          </a:p>
        </p:txBody>
      </p:sp>
      <p:pic>
        <p:nvPicPr>
          <p:cNvPr id="23556" name="Picture 6" descr="http://fs.servers.soneta.ru/original/001/2ea0ec83-74c4-48ca-bddf-6d137fa846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05263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8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1379</Words>
  <Application>Microsoft Office PowerPoint</Application>
  <PresentationFormat>Экран (4:3)</PresentationFormat>
  <Paragraphs>394</Paragraphs>
  <Slides>39</Slides>
  <Notes>9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Cambria Math</vt:lpstr>
      <vt:lpstr>Comic Sans MS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Изучение нового </vt:lpstr>
      <vt:lpstr>Изучение нового </vt:lpstr>
      <vt:lpstr>Изучение нового </vt:lpstr>
      <vt:lpstr>Прочитайте текст  «Оценки за год» на стр. 64 учебника</vt:lpstr>
      <vt:lpstr>Оценки за год</vt:lpstr>
      <vt:lpstr>   Как вы думаете, какую форму представления информации мы будем изучать на этом уроке?    </vt:lpstr>
      <vt:lpstr>Давайте обсудим: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Проверка:</vt:lpstr>
      <vt:lpstr>Презентация PowerPoint</vt:lpstr>
      <vt:lpstr>Презентация PowerPoint</vt:lpstr>
      <vt:lpstr>Презентация PowerPoint</vt:lpstr>
      <vt:lpstr>Информационные таблицы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создания таблицы</vt:lpstr>
      <vt:lpstr>Игра «Морской бой»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SVG</dc:creator>
  <cp:lastModifiedBy>User</cp:lastModifiedBy>
  <cp:revision>307</cp:revision>
  <dcterms:created xsi:type="dcterms:W3CDTF">2021-10-31T04:25:13Z</dcterms:created>
  <dcterms:modified xsi:type="dcterms:W3CDTF">2023-09-09T06:38:36Z</dcterms:modified>
</cp:coreProperties>
</file>