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65" r:id="rId4"/>
    <p:sldId id="258" r:id="rId5"/>
    <p:sldId id="266" r:id="rId6"/>
    <p:sldId id="267" r:id="rId7"/>
    <p:sldId id="261" r:id="rId8"/>
    <p:sldId id="260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CDD"/>
    <a:srgbClr val="F8F4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0"/>
    <p:restoredTop sz="95865"/>
  </p:normalViewPr>
  <p:slideViewPr>
    <p:cSldViewPr snapToGrid="0" snapToObjects="1">
      <p:cViewPr>
        <p:scale>
          <a:sx n="110" d="100"/>
          <a:sy n="110" d="100"/>
        </p:scale>
        <p:origin x="-558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F3639-16F8-4B22-B908-04F153CAD619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EF693-29E8-46B1-B08A-D74A12DF35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6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6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A65B6D-8A13-7B47-8492-EAFD75AF9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FF16A6-70F4-674A-A4B6-2040B1B04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E98336-D0A3-0E48-ACBF-785BE905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52DC-006A-F04A-9AF2-2D0A6F7F65E0}" type="datetimeFigureOut">
              <a:rPr lang="uk-UA" smtClean="0"/>
              <a:pPr/>
              <a:t>26.06.2024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EF2D58-76D8-BB43-80FF-0AE94647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26BA14-1DFF-0646-9934-35041AFD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C92-16CD-E14A-A73A-3631F36C7A3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BDD9CED-3F08-4B41-B327-C8A9D70670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944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5FAB64-3A89-734A-9A25-772475F6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7C70ACD-52D8-9041-B3CC-24DA4EEE6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5DF036-8D0C-D44B-8A03-045926E8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52DC-006A-F04A-9AF2-2D0A6F7F65E0}" type="datetimeFigureOut">
              <a:rPr lang="uk-UA" smtClean="0"/>
              <a:pPr/>
              <a:t>26.06.2024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8B66AC-BAC5-C645-BB02-115C0CED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C20BEF-BF09-694C-9B4C-34DCEB8C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C92-16CD-E14A-A73A-3631F36C7A3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7762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B00784-DC3A-D84F-BF42-3D5FF1D78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62FAAC-4571-9549-92D6-DF1773D01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E68DC4-B131-7A4C-A116-E543743E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52DC-006A-F04A-9AF2-2D0A6F7F65E0}" type="datetimeFigureOut">
              <a:rPr lang="uk-UA" smtClean="0"/>
              <a:pPr/>
              <a:t>26.06.2024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0455EC-DE28-5048-82F3-5F7EF259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57F99E-C962-F847-9C3C-CBA4E8E0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C92-16CD-E14A-A73A-3631F36C7A3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9460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0" y="6648"/>
            <a:ext cx="1217672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78647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00D52F-EB1B-A34D-B5A6-02AE2AD4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856AEE-F4D9-7643-8466-DA622855A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DA3CFA-5AC7-3F4A-A4A5-6EF15BD5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52DC-006A-F04A-9AF2-2D0A6F7F65E0}" type="datetimeFigureOut">
              <a:rPr lang="uk-UA" smtClean="0"/>
              <a:pPr/>
              <a:t>26.06.2024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738788-BFE4-5540-92ED-4D4C6BA74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E21762-71B6-0543-875F-0DB030B1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C92-16CD-E14A-A73A-3631F36C7A3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9718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B4D54-C32D-034E-A878-78E0FB3A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9A3530-B005-C245-8B49-626A1E834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AAF336-4379-7948-BA58-DA9AC385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52DC-006A-F04A-9AF2-2D0A6F7F65E0}" type="datetimeFigureOut">
              <a:rPr lang="uk-UA" smtClean="0"/>
              <a:pPr/>
              <a:t>26.06.2024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3272C4-29C6-0A4B-805D-A37D671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550788-1BF3-7740-AC0A-0ECBB921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C92-16CD-E14A-A73A-3631F36C7A3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656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3EFD-0593-B54E-A206-95D7582C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1DF338-6819-AC46-B6DF-F1DA171E1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C39131-690B-4B46-AC1D-6D17EE8F0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C959CA-5EB9-394C-9EF6-9951BA6E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52DC-006A-F04A-9AF2-2D0A6F7F65E0}" type="datetimeFigureOut">
              <a:rPr lang="uk-UA" smtClean="0"/>
              <a:pPr/>
              <a:t>26.06.2024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4EB80A-C148-DB4C-985F-052EF39D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60D006-D025-AD46-B620-3B48C467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C92-16CD-E14A-A73A-3631F36C7A3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7751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677623-9EB5-1447-B7AA-832FD54B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A392B0-2292-4C41-BFE5-CA68B10B6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0671DE1-3EAB-4640-A94C-B02BD24CA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F01CA9F-F192-F54F-B6F9-38742A30B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D90B6B8-8525-2441-8020-87E861898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D894E5-F7DB-CD48-8B18-7170DAA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52DC-006A-F04A-9AF2-2D0A6F7F65E0}" type="datetimeFigureOut">
              <a:rPr lang="uk-UA" smtClean="0"/>
              <a:pPr/>
              <a:t>26.06.2024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E1E35F6-B0A6-3B4A-8D68-67584BF5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2DB688F-FCC4-634F-BD85-94B002C3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C92-16CD-E14A-A73A-3631F36C7A3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923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3FAC98-616F-314C-B539-2F08E95A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0B9965-E25B-9443-AD60-7DA57476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52DC-006A-F04A-9AF2-2D0A6F7F65E0}" type="datetimeFigureOut">
              <a:rPr lang="uk-UA" smtClean="0"/>
              <a:pPr/>
              <a:t>26.06.2024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966857B-373C-3440-9E7D-E6048745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01277C4-001A-304D-8972-3CE0E750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C92-16CD-E14A-A73A-3631F36C7A3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4861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82C9C15-C81B-CE46-B05B-8739573A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52DC-006A-F04A-9AF2-2D0A6F7F65E0}" type="datetimeFigureOut">
              <a:rPr lang="uk-UA" smtClean="0"/>
              <a:pPr/>
              <a:t>26.06.2024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DB513EC-0921-054A-AA4C-C3A7B9AD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6B61D6C-0A00-1042-82AF-BFA91F10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C92-16CD-E14A-A73A-3631F36C7A3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6911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0CD936-B977-A944-9C3B-3DECBD78A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8EBA92-EB1A-4446-A2F9-CC10D4B4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F6AE89C-EFCC-9D4E-A16A-F30910273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B076F5-FE73-1C4D-BC65-FC66C04B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52DC-006A-F04A-9AF2-2D0A6F7F65E0}" type="datetimeFigureOut">
              <a:rPr lang="uk-UA" smtClean="0"/>
              <a:pPr/>
              <a:t>26.06.2024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C3EA3F1-67F9-7848-AC67-1F9606C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729936-D1DD-614E-B6AE-86702193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C92-16CD-E14A-A73A-3631F36C7A3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831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F9C69F-5FF3-D147-9E6F-056F161B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9F797E9-FE41-204D-A6F7-DD76AF036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217A7B-DB9A-1649-A068-98AC148FA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D8A4A6-FBA1-1744-860A-2116E315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52DC-006A-F04A-9AF2-2D0A6F7F65E0}" type="datetimeFigureOut">
              <a:rPr lang="uk-UA" smtClean="0"/>
              <a:pPr/>
              <a:t>26.06.2024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801F27-DACC-6341-A609-01302101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9D1CEA-C069-3141-B4D3-7BACC50F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2C92-16CD-E14A-A73A-3631F36C7A3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6043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602FE43-A37C-8A4E-A138-0E6706DF0EC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6068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AFF37C1-B2F4-B346-84DF-BBE30DEB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758" y="365126"/>
            <a:ext cx="7129041" cy="630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A4B604-6BD3-B341-B406-C880ED68C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0550"/>
            <a:ext cx="10515600" cy="48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uk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B7B38A-FFA5-5444-B274-95DB4E54A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052DC-006A-F04A-9AF2-2D0A6F7F65E0}" type="datetimeFigureOut">
              <a:rPr lang="uk-UA" smtClean="0"/>
              <a:pPr/>
              <a:t>26.06.2024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3310B3-3810-704D-8DEA-4AE2FFE4A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5276CA-D36C-2A4A-AF6E-40D2344C6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2C92-16CD-E14A-A73A-3631F36C7A3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4572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8F4F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023" y="1392237"/>
            <a:ext cx="5577188" cy="2193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2474" y="3829050"/>
            <a:ext cx="4711357" cy="23744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619" y="2114809"/>
            <a:ext cx="11952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Натуральный  ряд: </a:t>
            </a:r>
          </a:p>
          <a:p>
            <a:r>
              <a:rPr lang="ru-RU" dirty="0"/>
              <a:t>1, 2, 3, 4, 5, 6, 7, 8, 9, 10, 11, 12, 13, 14, 15, 16, 17, … .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224619" y="1153363"/>
            <a:ext cx="11952000" cy="828000"/>
            <a:chOff x="4509265" y="942601"/>
            <a:chExt cx="8964000" cy="82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509265" y="942601"/>
              <a:ext cx="8964000" cy="82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608000" y="1008000"/>
              <a:ext cx="312213" cy="684000"/>
            </a:xfrm>
            <a:prstGeom prst="roundRect">
              <a:avLst/>
            </a:prstGeom>
            <a:gradFill flip="none" rotWithShape="1">
              <a:gsLst>
                <a:gs pos="62000">
                  <a:schemeClr val="bg1"/>
                </a:gs>
                <a:gs pos="0">
                  <a:schemeClr val="accent5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60619" y="1218762"/>
            <a:ext cx="1157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счёте предметов используются натуральные числа. Для записи любого натурального числа применяют десять цифр: 0, 1,2, 3, 4, 5, 6, 7, 8, 9. Такую запись чисел называют десятичной.</a:t>
            </a:r>
          </a:p>
        </p:txBody>
      </p:sp>
      <p:grpSp>
        <p:nvGrpSpPr>
          <p:cNvPr id="10" name="Группа 18"/>
          <p:cNvGrpSpPr/>
          <p:nvPr/>
        </p:nvGrpSpPr>
        <p:grpSpPr>
          <a:xfrm>
            <a:off x="168000" y="3426724"/>
            <a:ext cx="11952000" cy="1443487"/>
            <a:chOff x="4545265" y="942600"/>
            <a:chExt cx="8964000" cy="144348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545265" y="942600"/>
              <a:ext cx="8964000" cy="144348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608000" y="1007998"/>
              <a:ext cx="312213" cy="1332000"/>
            </a:xfrm>
            <a:prstGeom prst="roundRect">
              <a:avLst/>
            </a:prstGeom>
            <a:gradFill flip="none" rotWithShape="1">
              <a:gsLst>
                <a:gs pos="62000">
                  <a:schemeClr val="bg1"/>
                </a:gs>
                <a:gs pos="0">
                  <a:schemeClr val="accent5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21111" y="3426724"/>
            <a:ext cx="11635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Отсутствие единиц в некотором разряде десятичной записи числа обозначает цифра 0.</a:t>
            </a:r>
          </a:p>
          <a:p>
            <a:r>
              <a:rPr lang="ru-RU" dirty="0"/>
              <a:t>Цифра 0 служит и для обозначения числа «нуль». Это число означает отсутствие предметов для счёта, т. е. ни одного.</a:t>
            </a:r>
          </a:p>
          <a:p>
            <a:r>
              <a:rPr lang="ru-RU" dirty="0"/>
              <a:t>Счёт 5 : 0 хоккейного матча показывает, что вторая команда не забила ни одной шайбы в ворота первой команды.</a:t>
            </a:r>
          </a:p>
        </p:txBody>
      </p:sp>
      <p:grpSp>
        <p:nvGrpSpPr>
          <p:cNvPr id="11" name="Группа 22"/>
          <p:cNvGrpSpPr/>
          <p:nvPr/>
        </p:nvGrpSpPr>
        <p:grpSpPr>
          <a:xfrm>
            <a:off x="191999" y="5249045"/>
            <a:ext cx="4660914" cy="360000"/>
            <a:chOff x="4545265" y="942600"/>
            <a:chExt cx="8964000" cy="3600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545265" y="942600"/>
              <a:ext cx="8964000" cy="36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4608000" y="1007998"/>
              <a:ext cx="312213" cy="252000"/>
            </a:xfrm>
            <a:prstGeom prst="roundRect">
              <a:avLst/>
            </a:prstGeom>
            <a:gradFill flip="none" rotWithShape="1">
              <a:gsLst>
                <a:gs pos="62000">
                  <a:schemeClr val="bg1"/>
                </a:gs>
                <a:gs pos="0">
                  <a:schemeClr val="accent2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80000" y="5245331"/>
            <a:ext cx="4263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Нуль не считают натуральным числом.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28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8"/>
          <p:cNvGrpSpPr/>
          <p:nvPr/>
        </p:nvGrpSpPr>
        <p:grpSpPr>
          <a:xfrm>
            <a:off x="163610" y="4279974"/>
            <a:ext cx="11952000" cy="576000"/>
            <a:chOff x="4545265" y="942600"/>
            <a:chExt cx="8964000" cy="144348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545265" y="942600"/>
              <a:ext cx="8964000" cy="144348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608000" y="1007998"/>
              <a:ext cx="312213" cy="1332000"/>
            </a:xfrm>
            <a:prstGeom prst="roundRect">
              <a:avLst/>
            </a:prstGeom>
            <a:gradFill flip="none" rotWithShape="1">
              <a:gsLst>
                <a:gs pos="62000">
                  <a:schemeClr val="bg1"/>
                </a:gs>
                <a:gs pos="0">
                  <a:schemeClr val="accent2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80000" y="1211065"/>
            <a:ext cx="11576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числа 1, 2, 9 — … </a:t>
            </a:r>
            <a:r>
              <a:rPr lang="ru-RU" dirty="0" err="1"/>
              <a:t>значные</a:t>
            </a:r>
            <a:r>
              <a:rPr lang="ru-RU" dirty="0"/>
              <a:t>;</a:t>
            </a:r>
          </a:p>
          <a:p>
            <a:r>
              <a:rPr lang="ru-RU" dirty="0"/>
              <a:t>числа 2275, 4333, 1900 — … </a:t>
            </a:r>
            <a:r>
              <a:rPr lang="ru-RU" dirty="0" err="1"/>
              <a:t>значные</a:t>
            </a:r>
            <a:r>
              <a:rPr lang="ru-RU" dirty="0"/>
              <a:t>;</a:t>
            </a:r>
          </a:p>
          <a:p>
            <a:r>
              <a:rPr lang="ru-RU" dirty="0"/>
              <a:t>числа 71234, 94 540, 58888 — … </a:t>
            </a:r>
            <a:r>
              <a:rPr lang="ru-RU" dirty="0" err="1"/>
              <a:t>значные</a:t>
            </a:r>
            <a:r>
              <a:rPr lang="ru-RU" dirty="0"/>
              <a:t> и т. д.</a:t>
            </a:r>
          </a:p>
        </p:txBody>
      </p:sp>
      <p:grpSp>
        <p:nvGrpSpPr>
          <p:cNvPr id="10" name="Группа 13"/>
          <p:cNvGrpSpPr/>
          <p:nvPr/>
        </p:nvGrpSpPr>
        <p:grpSpPr>
          <a:xfrm>
            <a:off x="163610" y="2334883"/>
            <a:ext cx="11952000" cy="1443487"/>
            <a:chOff x="4545265" y="942600"/>
            <a:chExt cx="8964000" cy="144348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545265" y="942600"/>
              <a:ext cx="8964000" cy="144348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608000" y="1007999"/>
              <a:ext cx="312213" cy="1296000"/>
            </a:xfrm>
            <a:prstGeom prst="roundRect">
              <a:avLst/>
            </a:prstGeom>
            <a:gradFill flip="none" rotWithShape="1">
              <a:gsLst>
                <a:gs pos="62000">
                  <a:schemeClr val="bg1"/>
                </a:gs>
                <a:gs pos="0">
                  <a:schemeClr val="accent5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99610" y="2495953"/>
            <a:ext cx="1161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чтении многозначных чисел их разбивают справа налево на </a:t>
            </a:r>
            <a:r>
              <a:rPr lang="ru-RU" b="1" dirty="0"/>
              <a:t>классы </a:t>
            </a:r>
            <a:r>
              <a:rPr lang="ru-RU" dirty="0"/>
              <a:t>(группы), по три цифры в каждом (левая группа может состоять и из трёх, и из двух, и из одной цифры).</a:t>
            </a:r>
          </a:p>
          <a:p>
            <a:r>
              <a:rPr lang="ru-RU" dirty="0"/>
              <a:t>Первый справа класс называют классом единиц, второй — классом тысяч, затем идут классы миллионов, миллиардов и т. д.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72256" y="5123787"/>
            <a:ext cx="587943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Число 72 972 000 673 имеет … единиц в классе единиц,</a:t>
            </a:r>
          </a:p>
          <a:p>
            <a:r>
              <a:rPr lang="ru-RU" dirty="0"/>
              <a:t>… единиц в классе тысяч, … единиц в классе миллионов и</a:t>
            </a:r>
          </a:p>
          <a:p>
            <a:r>
              <a:rPr lang="ru-RU" dirty="0"/>
              <a:t>… единиц в классе миллиардов.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0391" y="4209643"/>
            <a:ext cx="11635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Миллион </a:t>
            </a:r>
            <a:r>
              <a:rPr lang="ru-RU" dirty="0"/>
              <a:t>— это 1000 тысяч, его записывают: 1 млн или 1 000 000.</a:t>
            </a:r>
          </a:p>
          <a:p>
            <a:r>
              <a:rPr lang="ru-RU" b="1" dirty="0"/>
              <a:t>Миллиард </a:t>
            </a:r>
            <a:r>
              <a:rPr lang="ru-RU" dirty="0"/>
              <a:t>— это 1000 миллионов. Его записывают: 1 млрд или 1 000 000 000.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5253257" y="1174898"/>
            <a:ext cx="207264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0521" y="1447432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… </a:t>
            </a:r>
            <a:r>
              <a:rPr lang="ru-RU" dirty="0" err="1"/>
              <a:t>значные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419318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32909" y="1360488"/>
          <a:ext cx="11120893" cy="3530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053"/>
                <a:gridCol w="838320"/>
                <a:gridCol w="838320"/>
                <a:gridCol w="838320"/>
                <a:gridCol w="838320"/>
                <a:gridCol w="838320"/>
                <a:gridCol w="838320"/>
                <a:gridCol w="838320"/>
                <a:gridCol w="838320"/>
                <a:gridCol w="838320"/>
                <a:gridCol w="838320"/>
                <a:gridCol w="838320"/>
                <a:gridCol w="8383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Миллиарды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Миллионы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Тысячи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Единицы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17978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Разряд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Сотни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миллиардов</a:t>
                      </a:r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Десятки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миллиардов</a:t>
                      </a:r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Единицы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миллиардов</a:t>
                      </a:r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Сотни</a:t>
                      </a:r>
                    </a:p>
                    <a:p>
                      <a:r>
                        <a:rPr lang="ru-RU" dirty="0" smtClean="0"/>
                        <a:t>миллионов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Десятки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миллионов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Единицы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миллионов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Сотни</a:t>
                      </a:r>
                    </a:p>
                    <a:p>
                      <a:r>
                        <a:rPr lang="ru-RU" dirty="0" smtClean="0"/>
                        <a:t>тысяч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Десятки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тысяч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Единицы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тысяч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сотни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десятки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единицы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263" y="1222591"/>
            <a:ext cx="10049474" cy="4639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174" y="1086928"/>
            <a:ext cx="1192000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696CDD"/>
                </a:solidFill>
              </a:rPr>
              <a:t>Запишите </a:t>
            </a:r>
            <a:r>
              <a:rPr lang="ru-RU" b="1" dirty="0">
                <a:solidFill>
                  <a:srgbClr val="696CDD"/>
                </a:solidFill>
              </a:rPr>
              <a:t>цифрами и прочитайте число, в котором: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5 </a:t>
            </a:r>
            <a:r>
              <a:rPr lang="ru-RU" dirty="0"/>
              <a:t>сотен 0 десятков 7 </a:t>
            </a:r>
            <a:r>
              <a:rPr lang="ru-RU" dirty="0" smtClean="0"/>
              <a:t>единиц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9 </a:t>
            </a:r>
            <a:r>
              <a:rPr lang="ru-RU" dirty="0"/>
              <a:t>сотен 6 десятков 0 </a:t>
            </a:r>
            <a:r>
              <a:rPr lang="ru-RU" dirty="0" smtClean="0"/>
              <a:t>единиц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2 </a:t>
            </a:r>
            <a:r>
              <a:rPr lang="ru-RU" dirty="0"/>
              <a:t>тысячи 3 сотни 4 десятка 1 единица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174" y="3088257"/>
            <a:ext cx="11893881" cy="21268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696CDD"/>
                </a:solidFill>
              </a:rPr>
              <a:t>Запишите </a:t>
            </a:r>
            <a:r>
              <a:rPr lang="ru-RU" b="1" dirty="0">
                <a:solidFill>
                  <a:srgbClr val="696CDD"/>
                </a:solidFill>
              </a:rPr>
              <a:t>в десятичной записи число: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пять </a:t>
            </a:r>
            <a:r>
              <a:rPr lang="ru-RU" dirty="0"/>
              <a:t>тысяч четыреста </a:t>
            </a:r>
            <a:r>
              <a:rPr lang="ru-RU" dirty="0" smtClean="0"/>
              <a:t>двенадцать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десять </a:t>
            </a:r>
            <a:r>
              <a:rPr lang="ru-RU" dirty="0"/>
              <a:t>миллионов пять тысяч двадцать </a:t>
            </a:r>
            <a:r>
              <a:rPr lang="ru-RU" dirty="0" smtClean="0"/>
              <a:t>три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пятнадцать </a:t>
            </a:r>
            <a:r>
              <a:rPr lang="ru-RU" dirty="0"/>
              <a:t>миллиардов два миллиона двести восемьдесят тысяч </a:t>
            </a:r>
            <a:r>
              <a:rPr lang="ru-RU" dirty="0" smtClean="0"/>
              <a:t>семь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пятьсот </a:t>
            </a:r>
            <a:r>
              <a:rPr lang="ru-RU" dirty="0"/>
              <a:t>четыре миллиарда восемьдесят </a:t>
            </a:r>
            <a:r>
              <a:rPr lang="ru-RU" dirty="0" smtClean="0"/>
              <a:t>девять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173" y="5671066"/>
            <a:ext cx="118938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96CDD"/>
                </a:solidFill>
              </a:rPr>
              <a:t>Запишите </a:t>
            </a:r>
            <a:r>
              <a:rPr lang="ru-RU" b="1" dirty="0">
                <a:solidFill>
                  <a:srgbClr val="696CDD"/>
                </a:solidFill>
              </a:rPr>
              <a:t>числа, разбив их на классы: </a:t>
            </a:r>
            <a:r>
              <a:rPr lang="ru-RU" dirty="0"/>
              <a:t>3042; 14670; 200418; 4290000; 1029503731; 48000790001; 400300987654.</a:t>
            </a:r>
          </a:p>
        </p:txBody>
      </p:sp>
    </p:spTree>
    <p:extLst>
      <p:ext uri="{BB962C8B-B14F-4D97-AF65-F5344CB8AC3E}">
        <p14:creationId xmlns:p14="http://schemas.microsoft.com/office/powerpoint/2010/main" xmlns="" val="50384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8000" y="4476750"/>
            <a:ext cx="2794000" cy="2381250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96000" y="1298656"/>
            <a:ext cx="1195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Прочитайте </a:t>
            </a:r>
            <a:r>
              <a:rPr lang="ru-RU" dirty="0"/>
              <a:t>числа: 6008; 5 231 154; 9 055 007; 60 080 015.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6000" y="2227173"/>
            <a:ext cx="1195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Сколько </a:t>
            </a:r>
            <a:r>
              <a:rPr lang="ru-RU" dirty="0"/>
              <a:t>знаков потребовалось для записи числа 720 207? А сколько цифр?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6000" y="3152001"/>
            <a:ext cx="11952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Назовите </a:t>
            </a:r>
            <a:r>
              <a:rPr lang="ru-RU" dirty="0"/>
              <a:t>натуральное число:</a:t>
            </a:r>
          </a:p>
          <a:p>
            <a:r>
              <a:rPr lang="ru-RU" dirty="0"/>
              <a:t>а) предшествующее числу 4000;                    в) на 10 меньшее числа 8000;</a:t>
            </a:r>
          </a:p>
          <a:p>
            <a:r>
              <a:rPr lang="ru-RU" dirty="0"/>
              <a:t>б) следующее за числом 999;                          г) на 10 большее числа 4999.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224758" y="365126"/>
            <a:ext cx="7129041" cy="630298"/>
          </a:xfrm>
          <a:effectLst/>
        </p:spPr>
        <p:txBody>
          <a:bodyPr>
            <a:normAutofit/>
          </a:bodyPr>
          <a:lstStyle/>
          <a:p>
            <a:r>
              <a:rPr lang="ru-RU" sz="3600" b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Математическая разминка</a:t>
            </a:r>
            <a:endParaRPr lang="ru-RU" sz="3600" b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77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96"/>
          <a:stretch>
            <a:fillRect/>
          </a:stretch>
        </p:blipFill>
        <p:spPr>
          <a:xfrm>
            <a:off x="359228" y="1886857"/>
            <a:ext cx="11256904" cy="38401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509</Words>
  <Application>Microsoft Macintosh PowerPoint</Application>
  <PresentationFormat>Произвольный</PresentationFormat>
  <Paragraphs>91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Тема урока</vt:lpstr>
      <vt:lpstr>Слайд 2</vt:lpstr>
      <vt:lpstr>Слайд 3</vt:lpstr>
      <vt:lpstr>Таблица</vt:lpstr>
      <vt:lpstr>Физминутка</vt:lpstr>
      <vt:lpstr>Слайд 6</vt:lpstr>
      <vt:lpstr>Математическая разминка</vt:lpstr>
      <vt:lpstr>Проверь себя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Computer</cp:lastModifiedBy>
  <cp:revision>5</cp:revision>
  <dcterms:created xsi:type="dcterms:W3CDTF">2024-02-13T07:45:01Z</dcterms:created>
  <dcterms:modified xsi:type="dcterms:W3CDTF">2024-06-26T08:54:55Z</dcterms:modified>
</cp:coreProperties>
</file>