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9" r:id="rId7"/>
    <p:sldId id="261" r:id="rId8"/>
    <p:sldId id="263" r:id="rId9"/>
    <p:sldId id="264" r:id="rId10"/>
    <p:sldId id="272" r:id="rId11"/>
    <p:sldId id="265" r:id="rId12"/>
    <p:sldId id="273" r:id="rId13"/>
    <p:sldId id="274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12" autoAdjust="0"/>
    <p:restoredTop sz="94660"/>
  </p:normalViewPr>
  <p:slideViewPr>
    <p:cSldViewPr snapToGrid="0">
      <p:cViewPr varScale="1">
        <p:scale>
          <a:sx n="65" d="100"/>
          <a:sy n="65" d="100"/>
        </p:scale>
        <p:origin x="3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F5709-D20D-4B67-98A5-3DB6B4D256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09F030-2475-48A9-B617-BE70D4693385}">
      <dgm:prSet/>
      <dgm:spPr/>
      <dgm:t>
        <a:bodyPr/>
        <a:lstStyle/>
        <a:p>
          <a:pPr rtl="0"/>
          <a:r>
            <a:rPr lang="ru-RU" smtClean="0"/>
            <a:t>Сочинение по заданному тексту – это сочинение о смысле фрагмента из исходного текста.</a:t>
          </a:r>
          <a:endParaRPr lang="ru-RU"/>
        </a:p>
      </dgm:t>
    </dgm:pt>
    <dgm:pt modelId="{2CF6E581-4813-46F6-8D66-CA5686219B03}" type="parTrans" cxnId="{3A9B38F6-3D0A-4AEB-9C78-77FDA457DACD}">
      <dgm:prSet/>
      <dgm:spPr/>
      <dgm:t>
        <a:bodyPr/>
        <a:lstStyle/>
        <a:p>
          <a:endParaRPr lang="ru-RU"/>
        </a:p>
      </dgm:t>
    </dgm:pt>
    <dgm:pt modelId="{C01228DE-83E4-486A-A3F7-27265A36E0CD}" type="sibTrans" cxnId="{3A9B38F6-3D0A-4AEB-9C78-77FDA457DACD}">
      <dgm:prSet/>
      <dgm:spPr/>
      <dgm:t>
        <a:bodyPr/>
        <a:lstStyle/>
        <a:p>
          <a:endParaRPr lang="ru-RU"/>
        </a:p>
      </dgm:t>
    </dgm:pt>
    <dgm:pt modelId="{39E16126-23F9-4298-931A-3B58771299DB}">
      <dgm:prSet/>
      <dgm:spPr/>
      <dgm:t>
        <a:bodyPr/>
        <a:lstStyle/>
        <a:p>
          <a:pPr rtl="0"/>
          <a:r>
            <a:rPr lang="ru-RU" smtClean="0"/>
            <a:t>Основным содержанием такого сочинения будет анализ (а не пересказ) информации, которая содержится в тексте</a:t>
          </a:r>
          <a:endParaRPr lang="ru-RU"/>
        </a:p>
      </dgm:t>
    </dgm:pt>
    <dgm:pt modelId="{A2958DFA-BA61-4FE5-9C3C-5B8AAFB24F7D}" type="parTrans" cxnId="{9C30E87D-32F6-4E4A-A188-D450994BC715}">
      <dgm:prSet/>
      <dgm:spPr/>
      <dgm:t>
        <a:bodyPr/>
        <a:lstStyle/>
        <a:p>
          <a:endParaRPr lang="ru-RU"/>
        </a:p>
      </dgm:t>
    </dgm:pt>
    <dgm:pt modelId="{FDEF5726-6E09-4BA5-9360-38812706AEB9}" type="sibTrans" cxnId="{9C30E87D-32F6-4E4A-A188-D450994BC715}">
      <dgm:prSet/>
      <dgm:spPr/>
      <dgm:t>
        <a:bodyPr/>
        <a:lstStyle/>
        <a:p>
          <a:endParaRPr lang="ru-RU"/>
        </a:p>
      </dgm:t>
    </dgm:pt>
    <dgm:pt modelId="{68A90905-D752-4B64-9B5F-114B43911F0C}" type="pres">
      <dgm:prSet presAssocID="{C5EF5709-D20D-4B67-98A5-3DB6B4D256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40F8F1-9AD5-4B53-A440-38C7626DF557}" type="pres">
      <dgm:prSet presAssocID="{E809F030-2475-48A9-B617-BE70D469338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C4BFD-CA87-4FEF-8228-63DDAE640839}" type="pres">
      <dgm:prSet presAssocID="{C01228DE-83E4-486A-A3F7-27265A36E0CD}" presName="spacer" presStyleCnt="0"/>
      <dgm:spPr/>
    </dgm:pt>
    <dgm:pt modelId="{BDC91401-2F88-420A-BD13-8F4B01F3B297}" type="pres">
      <dgm:prSet presAssocID="{39E16126-23F9-4298-931A-3B58771299D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07C971-3CB3-4A85-9A19-E905E4896892}" type="presOf" srcId="{39E16126-23F9-4298-931A-3B58771299DB}" destId="{BDC91401-2F88-420A-BD13-8F4B01F3B297}" srcOrd="0" destOrd="0" presId="urn:microsoft.com/office/officeart/2005/8/layout/vList2"/>
    <dgm:cxn modelId="{9C30E87D-32F6-4E4A-A188-D450994BC715}" srcId="{C5EF5709-D20D-4B67-98A5-3DB6B4D25635}" destId="{39E16126-23F9-4298-931A-3B58771299DB}" srcOrd="1" destOrd="0" parTransId="{A2958DFA-BA61-4FE5-9C3C-5B8AAFB24F7D}" sibTransId="{FDEF5726-6E09-4BA5-9360-38812706AEB9}"/>
    <dgm:cxn modelId="{0275B485-98B8-4EFA-A214-2202940D7C44}" type="presOf" srcId="{E809F030-2475-48A9-B617-BE70D4693385}" destId="{7640F8F1-9AD5-4B53-A440-38C7626DF557}" srcOrd="0" destOrd="0" presId="urn:microsoft.com/office/officeart/2005/8/layout/vList2"/>
    <dgm:cxn modelId="{3A9B38F6-3D0A-4AEB-9C78-77FDA457DACD}" srcId="{C5EF5709-D20D-4B67-98A5-3DB6B4D25635}" destId="{E809F030-2475-48A9-B617-BE70D4693385}" srcOrd="0" destOrd="0" parTransId="{2CF6E581-4813-46F6-8D66-CA5686219B03}" sibTransId="{C01228DE-83E4-486A-A3F7-27265A36E0CD}"/>
    <dgm:cxn modelId="{9367B324-815C-4B94-96A0-58A26FCC2265}" type="presOf" srcId="{C5EF5709-D20D-4B67-98A5-3DB6B4D25635}" destId="{68A90905-D752-4B64-9B5F-114B43911F0C}" srcOrd="0" destOrd="0" presId="urn:microsoft.com/office/officeart/2005/8/layout/vList2"/>
    <dgm:cxn modelId="{9034F308-B8ED-42A1-8D02-BF40092416C2}" type="presParOf" srcId="{68A90905-D752-4B64-9B5F-114B43911F0C}" destId="{7640F8F1-9AD5-4B53-A440-38C7626DF557}" srcOrd="0" destOrd="0" presId="urn:microsoft.com/office/officeart/2005/8/layout/vList2"/>
    <dgm:cxn modelId="{034042E8-BA33-4A7B-96A9-AFD4525A871E}" type="presParOf" srcId="{68A90905-D752-4B64-9B5F-114B43911F0C}" destId="{184C4BFD-CA87-4FEF-8228-63DDAE640839}" srcOrd="1" destOrd="0" presId="urn:microsoft.com/office/officeart/2005/8/layout/vList2"/>
    <dgm:cxn modelId="{16833C60-60C5-4CBB-92FE-79D623F48835}" type="presParOf" srcId="{68A90905-D752-4B64-9B5F-114B43911F0C}" destId="{BDC91401-2F88-420A-BD13-8F4B01F3B29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048646-0817-4EC4-A0B5-7BE0ED8D62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B4EEC03-5AA8-45F2-95C7-7760F8A65D53}">
      <dgm:prSet custT="1"/>
      <dgm:spPr/>
      <dgm:t>
        <a:bodyPr/>
        <a:lstStyle/>
        <a:p>
          <a:pPr rtl="0"/>
          <a:r>
            <a:rPr lang="ru-RU" sz="4000" smtClean="0"/>
            <a:t>Тезис – мысль, которую нужно доказать. </a:t>
          </a:r>
          <a:endParaRPr lang="ru-RU" sz="4000"/>
        </a:p>
      </dgm:t>
    </dgm:pt>
    <dgm:pt modelId="{6B21B002-D0C6-4321-8132-B03E1D015655}" type="parTrans" cxnId="{2365A6B2-541A-4D92-A497-4B0280FC6D56}">
      <dgm:prSet/>
      <dgm:spPr/>
      <dgm:t>
        <a:bodyPr/>
        <a:lstStyle/>
        <a:p>
          <a:endParaRPr lang="ru-RU"/>
        </a:p>
      </dgm:t>
    </dgm:pt>
    <dgm:pt modelId="{7630F5C1-AA0D-4927-95A8-6C9491B6F747}" type="sibTrans" cxnId="{2365A6B2-541A-4D92-A497-4B0280FC6D56}">
      <dgm:prSet/>
      <dgm:spPr/>
      <dgm:t>
        <a:bodyPr/>
        <a:lstStyle/>
        <a:p>
          <a:endParaRPr lang="ru-RU"/>
        </a:p>
      </dgm:t>
    </dgm:pt>
    <dgm:pt modelId="{70B70DD5-5B31-4867-BC2B-39E9D8628B96}">
      <dgm:prSet custT="1"/>
      <dgm:spPr/>
      <dgm:t>
        <a:bodyPr/>
        <a:lstStyle/>
        <a:p>
          <a:pPr rtl="0"/>
          <a:r>
            <a:rPr lang="ru-RU" sz="4000" dirty="0" smtClean="0"/>
            <a:t>В тезисе необходимо сформулировать свое понимание смысла указанного фрагмента.</a:t>
          </a:r>
          <a:endParaRPr lang="ru-RU" sz="4000" dirty="0"/>
        </a:p>
      </dgm:t>
    </dgm:pt>
    <dgm:pt modelId="{D55408C4-C01C-4B31-9F2C-906D4D25EC2B}" type="parTrans" cxnId="{FACC8DAE-56EE-44D1-95EE-A3B200C1202F}">
      <dgm:prSet/>
      <dgm:spPr/>
      <dgm:t>
        <a:bodyPr/>
        <a:lstStyle/>
        <a:p>
          <a:endParaRPr lang="ru-RU"/>
        </a:p>
      </dgm:t>
    </dgm:pt>
    <dgm:pt modelId="{D0849097-EF2E-484D-A463-E960924E481A}" type="sibTrans" cxnId="{FACC8DAE-56EE-44D1-95EE-A3B200C1202F}">
      <dgm:prSet/>
      <dgm:spPr/>
      <dgm:t>
        <a:bodyPr/>
        <a:lstStyle/>
        <a:p>
          <a:endParaRPr lang="ru-RU"/>
        </a:p>
      </dgm:t>
    </dgm:pt>
    <dgm:pt modelId="{D293F26F-54D5-403A-84A2-1DFC314155BB}">
      <dgm:prSet custT="1"/>
      <dgm:spPr/>
      <dgm:t>
        <a:bodyPr/>
        <a:lstStyle/>
        <a:p>
          <a:pPr rtl="0"/>
          <a:r>
            <a:rPr lang="ru-RU" sz="4000" dirty="0" smtClean="0"/>
            <a:t>Вступление может состоять из 1-2 предложений.</a:t>
          </a:r>
          <a:endParaRPr lang="ru-RU" sz="4000" dirty="0"/>
        </a:p>
      </dgm:t>
    </dgm:pt>
    <dgm:pt modelId="{8CF0738C-26B8-4F1D-AD6C-B651FC7D7081}" type="parTrans" cxnId="{DB3A7353-09ED-4158-88AE-AA229D5EBE9C}">
      <dgm:prSet/>
      <dgm:spPr/>
      <dgm:t>
        <a:bodyPr/>
        <a:lstStyle/>
        <a:p>
          <a:endParaRPr lang="ru-RU"/>
        </a:p>
      </dgm:t>
    </dgm:pt>
    <dgm:pt modelId="{61E667F8-7290-40CD-AA46-9C87ED86EA8B}" type="sibTrans" cxnId="{DB3A7353-09ED-4158-88AE-AA229D5EBE9C}">
      <dgm:prSet/>
      <dgm:spPr/>
      <dgm:t>
        <a:bodyPr/>
        <a:lstStyle/>
        <a:p>
          <a:endParaRPr lang="ru-RU"/>
        </a:p>
      </dgm:t>
    </dgm:pt>
    <dgm:pt modelId="{3CD5AA7A-2399-4AA4-AC22-F6657A765E7E}" type="pres">
      <dgm:prSet presAssocID="{75048646-0817-4EC4-A0B5-7BE0ED8D62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46A3B8-2938-488C-90E2-82388AAD8757}" type="pres">
      <dgm:prSet presAssocID="{BB4EEC03-5AA8-45F2-95C7-7760F8A65D5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5C5A26-92D0-4D05-B463-CD4061385C5F}" type="pres">
      <dgm:prSet presAssocID="{7630F5C1-AA0D-4927-95A8-6C9491B6F747}" presName="spacer" presStyleCnt="0"/>
      <dgm:spPr/>
    </dgm:pt>
    <dgm:pt modelId="{2BE29FE4-0C1C-42F2-9372-42E3505F1F8A}" type="pres">
      <dgm:prSet presAssocID="{70B70DD5-5B31-4867-BC2B-39E9D8628B9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E96F92-B632-48EF-A108-5D9817837B45}" type="pres">
      <dgm:prSet presAssocID="{D0849097-EF2E-484D-A463-E960924E481A}" presName="spacer" presStyleCnt="0"/>
      <dgm:spPr/>
    </dgm:pt>
    <dgm:pt modelId="{CAA6636B-5310-4A2A-B8B6-DB97A4B6DD72}" type="pres">
      <dgm:prSet presAssocID="{D293F26F-54D5-403A-84A2-1DFC314155B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9482C9-55BB-465B-943E-75C9FF9DF3E9}" type="presOf" srcId="{BB4EEC03-5AA8-45F2-95C7-7760F8A65D53}" destId="{6E46A3B8-2938-488C-90E2-82388AAD8757}" srcOrd="0" destOrd="0" presId="urn:microsoft.com/office/officeart/2005/8/layout/vList2"/>
    <dgm:cxn modelId="{2365A6B2-541A-4D92-A497-4B0280FC6D56}" srcId="{75048646-0817-4EC4-A0B5-7BE0ED8D6287}" destId="{BB4EEC03-5AA8-45F2-95C7-7760F8A65D53}" srcOrd="0" destOrd="0" parTransId="{6B21B002-D0C6-4321-8132-B03E1D015655}" sibTransId="{7630F5C1-AA0D-4927-95A8-6C9491B6F747}"/>
    <dgm:cxn modelId="{CA6E5605-ACF6-4927-9B79-08C1A75231B2}" type="presOf" srcId="{75048646-0817-4EC4-A0B5-7BE0ED8D6287}" destId="{3CD5AA7A-2399-4AA4-AC22-F6657A765E7E}" srcOrd="0" destOrd="0" presId="urn:microsoft.com/office/officeart/2005/8/layout/vList2"/>
    <dgm:cxn modelId="{19B34310-DDA1-42AD-AE50-2568D282DE2E}" type="presOf" srcId="{D293F26F-54D5-403A-84A2-1DFC314155BB}" destId="{CAA6636B-5310-4A2A-B8B6-DB97A4B6DD72}" srcOrd="0" destOrd="0" presId="urn:microsoft.com/office/officeart/2005/8/layout/vList2"/>
    <dgm:cxn modelId="{FACC8DAE-56EE-44D1-95EE-A3B200C1202F}" srcId="{75048646-0817-4EC4-A0B5-7BE0ED8D6287}" destId="{70B70DD5-5B31-4867-BC2B-39E9D8628B96}" srcOrd="1" destOrd="0" parTransId="{D55408C4-C01C-4B31-9F2C-906D4D25EC2B}" sibTransId="{D0849097-EF2E-484D-A463-E960924E481A}"/>
    <dgm:cxn modelId="{DB3A7353-09ED-4158-88AE-AA229D5EBE9C}" srcId="{75048646-0817-4EC4-A0B5-7BE0ED8D6287}" destId="{D293F26F-54D5-403A-84A2-1DFC314155BB}" srcOrd="2" destOrd="0" parTransId="{8CF0738C-26B8-4F1D-AD6C-B651FC7D7081}" sibTransId="{61E667F8-7290-40CD-AA46-9C87ED86EA8B}"/>
    <dgm:cxn modelId="{1B88321F-DDE6-45F2-BA56-8079D0C939C7}" type="presOf" srcId="{70B70DD5-5B31-4867-BC2B-39E9D8628B96}" destId="{2BE29FE4-0C1C-42F2-9372-42E3505F1F8A}" srcOrd="0" destOrd="0" presId="urn:microsoft.com/office/officeart/2005/8/layout/vList2"/>
    <dgm:cxn modelId="{36898D80-C0D7-47DE-ACFC-1B9AD1A4269E}" type="presParOf" srcId="{3CD5AA7A-2399-4AA4-AC22-F6657A765E7E}" destId="{6E46A3B8-2938-488C-90E2-82388AAD8757}" srcOrd="0" destOrd="0" presId="urn:microsoft.com/office/officeart/2005/8/layout/vList2"/>
    <dgm:cxn modelId="{5D75936F-BE0D-4FFF-A209-6A52F5D3BB4D}" type="presParOf" srcId="{3CD5AA7A-2399-4AA4-AC22-F6657A765E7E}" destId="{215C5A26-92D0-4D05-B463-CD4061385C5F}" srcOrd="1" destOrd="0" presId="urn:microsoft.com/office/officeart/2005/8/layout/vList2"/>
    <dgm:cxn modelId="{3ABF0651-1C46-4BE0-9DD4-0977623C1A2C}" type="presParOf" srcId="{3CD5AA7A-2399-4AA4-AC22-F6657A765E7E}" destId="{2BE29FE4-0C1C-42F2-9372-42E3505F1F8A}" srcOrd="2" destOrd="0" presId="urn:microsoft.com/office/officeart/2005/8/layout/vList2"/>
    <dgm:cxn modelId="{6C9505C4-8DC1-4925-9AA0-2784CA2F712C}" type="presParOf" srcId="{3CD5AA7A-2399-4AA4-AC22-F6657A765E7E}" destId="{D0E96F92-B632-48EF-A108-5D9817837B45}" srcOrd="3" destOrd="0" presId="urn:microsoft.com/office/officeart/2005/8/layout/vList2"/>
    <dgm:cxn modelId="{93AC815E-D308-4E0F-B98A-001488B20113}" type="presParOf" srcId="{3CD5AA7A-2399-4AA4-AC22-F6657A765E7E}" destId="{CAA6636B-5310-4A2A-B8B6-DB97A4B6DD7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0F8F1-9AD5-4B53-A440-38C7626DF557}">
      <dsp:nvSpPr>
        <dsp:cNvPr id="0" name=""/>
        <dsp:cNvSpPr/>
      </dsp:nvSpPr>
      <dsp:spPr>
        <a:xfrm>
          <a:off x="0" y="52585"/>
          <a:ext cx="10515600" cy="20698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Сочинение по заданному тексту – это сочинение о смысле фрагмента из исходного текста.</a:t>
          </a:r>
          <a:endParaRPr lang="ru-RU" sz="3700" kern="1200"/>
        </a:p>
      </dsp:txBody>
      <dsp:txXfrm>
        <a:off x="101039" y="153624"/>
        <a:ext cx="10313522" cy="1867725"/>
      </dsp:txXfrm>
    </dsp:sp>
    <dsp:sp modelId="{BDC91401-2F88-420A-BD13-8F4B01F3B297}">
      <dsp:nvSpPr>
        <dsp:cNvPr id="0" name=""/>
        <dsp:cNvSpPr/>
      </dsp:nvSpPr>
      <dsp:spPr>
        <a:xfrm>
          <a:off x="0" y="2228949"/>
          <a:ext cx="10515600" cy="20698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Основным содержанием такого сочинения будет анализ (а не пересказ) информации, которая содержится в тексте</a:t>
          </a:r>
          <a:endParaRPr lang="ru-RU" sz="3700" kern="1200"/>
        </a:p>
      </dsp:txBody>
      <dsp:txXfrm>
        <a:off x="101039" y="2329988"/>
        <a:ext cx="10313522" cy="18677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A3B8-2938-488C-90E2-82388AAD8757}">
      <dsp:nvSpPr>
        <dsp:cNvPr id="0" name=""/>
        <dsp:cNvSpPr/>
      </dsp:nvSpPr>
      <dsp:spPr>
        <a:xfrm>
          <a:off x="0" y="221"/>
          <a:ext cx="10515600" cy="14415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Тезис – мысль, которую нужно доказать. </a:t>
          </a:r>
          <a:endParaRPr lang="ru-RU" sz="4000" kern="1200"/>
        </a:p>
      </dsp:txBody>
      <dsp:txXfrm>
        <a:off x="70373" y="70594"/>
        <a:ext cx="10374854" cy="1300842"/>
      </dsp:txXfrm>
    </dsp:sp>
    <dsp:sp modelId="{2BE29FE4-0C1C-42F2-9372-42E3505F1F8A}">
      <dsp:nvSpPr>
        <dsp:cNvPr id="0" name=""/>
        <dsp:cNvSpPr/>
      </dsp:nvSpPr>
      <dsp:spPr>
        <a:xfrm>
          <a:off x="0" y="1454874"/>
          <a:ext cx="10515600" cy="14415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В тезисе необходимо сформулировать свое понимание смысла указанного фрагмента.</a:t>
          </a:r>
          <a:endParaRPr lang="ru-RU" sz="4000" kern="1200" dirty="0"/>
        </a:p>
      </dsp:txBody>
      <dsp:txXfrm>
        <a:off x="70373" y="1525247"/>
        <a:ext cx="10374854" cy="1300842"/>
      </dsp:txXfrm>
    </dsp:sp>
    <dsp:sp modelId="{CAA6636B-5310-4A2A-B8B6-DB97A4B6DD72}">
      <dsp:nvSpPr>
        <dsp:cNvPr id="0" name=""/>
        <dsp:cNvSpPr/>
      </dsp:nvSpPr>
      <dsp:spPr>
        <a:xfrm>
          <a:off x="0" y="2909527"/>
          <a:ext cx="10515600" cy="14415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Вступление может состоять из 1-2 предложений.</a:t>
          </a:r>
          <a:endParaRPr lang="ru-RU" sz="4000" kern="1200" dirty="0"/>
        </a:p>
      </dsp:txBody>
      <dsp:txXfrm>
        <a:off x="70373" y="2979900"/>
        <a:ext cx="10374854" cy="1300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5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88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15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76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8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67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64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95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40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8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84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53A0A-D514-466F-9729-E757560018F3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C82B9-3EC3-447B-8073-438A08A791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20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9346" y="440471"/>
            <a:ext cx="10515600" cy="830629"/>
          </a:xfrm>
        </p:spPr>
        <p:txBody>
          <a:bodyPr/>
          <a:lstStyle/>
          <a:p>
            <a:pPr algn="ctr"/>
            <a:r>
              <a:rPr lang="ru-RU" dirty="0"/>
              <a:t>9</a:t>
            </a:r>
            <a:r>
              <a:rPr lang="ru-RU" dirty="0" smtClean="0"/>
              <a:t>.2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1570"/>
            <a:ext cx="10515600" cy="1172308"/>
          </a:xfrm>
          <a:effectLst>
            <a:softEdge rad="431800"/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СОЧИНЕНИЕ - РАССУЖДЕНИЕ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1" y="2791702"/>
            <a:ext cx="3962394" cy="38977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757" y="2791702"/>
            <a:ext cx="4176192" cy="3897779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062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Пишем основную часть</a:t>
            </a:r>
            <a:br>
              <a:rPr lang="ru-RU" dirty="0" smtClean="0"/>
            </a:br>
            <a:r>
              <a:rPr lang="ru-RU" i="1" dirty="0" smtClean="0"/>
              <a:t>Используйте клише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Докажем эту мысль примерами из текста…</a:t>
            </a:r>
          </a:p>
          <a:p>
            <a:r>
              <a:rPr lang="ru-RU" dirty="0" smtClean="0"/>
              <a:t>Чтобы подтвердить сказанное, обратимся к предложению …</a:t>
            </a:r>
          </a:p>
          <a:p>
            <a:r>
              <a:rPr lang="ru-RU" dirty="0" smtClean="0"/>
              <a:t>Справедливость данного тезиса можно доказать на примере…предложения текста</a:t>
            </a:r>
          </a:p>
          <a:p>
            <a:r>
              <a:rPr lang="ru-RU" dirty="0" smtClean="0"/>
              <a:t>Обратимся за доказательствами к тексту…</a:t>
            </a:r>
          </a:p>
          <a:p>
            <a:r>
              <a:rPr lang="ru-RU" dirty="0" smtClean="0"/>
              <a:t>Мою мысль подтверждают и слова самого рассказчика…</a:t>
            </a:r>
          </a:p>
          <a:p>
            <a:r>
              <a:rPr lang="ru-RU" dirty="0" smtClean="0"/>
              <a:t>Чтобы проиллюстрировать данную мысль, обратимся к тексту…</a:t>
            </a:r>
          </a:p>
          <a:p>
            <a:r>
              <a:rPr lang="ru-RU" dirty="0" smtClean="0"/>
              <a:t>Что в данном тексте подтверждает эту мысль?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94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 (вывод)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4566"/>
            <a:ext cx="10515600" cy="481239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 чём писать </a:t>
            </a:r>
            <a:r>
              <a:rPr lang="ru-RU" smtClean="0"/>
              <a:t>в заключение?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Задача заключительной части сочинения – подвести итог, обобщить сказанное, завершить работу, ещё раз обратив внимание на самое главное. 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/>
              <a:t>Вывод должен быть коротким, но ёмким по содержанию;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/>
              <a:t>Логически связан с предыдущим изложением;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/>
              <a:t>Не должен противоречить по смыслу вышеизложенному;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4894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10515600" cy="914400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/>
              <a:t>Используйте клише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5046"/>
            <a:ext cx="10515600" cy="4781917"/>
          </a:xfrm>
        </p:spPr>
        <p:txBody>
          <a:bodyPr/>
          <a:lstStyle/>
          <a:p>
            <a:endParaRPr lang="ru-RU" sz="3600" dirty="0" smtClean="0"/>
          </a:p>
          <a:p>
            <a:r>
              <a:rPr lang="ru-RU" sz="3600" dirty="0" smtClean="0"/>
              <a:t>Таким образом,  мы доказали…</a:t>
            </a:r>
          </a:p>
          <a:p>
            <a:r>
              <a:rPr lang="ru-RU" sz="3600" dirty="0" smtClean="0"/>
              <a:t>В результате рассуждения мы пришли к выводу о том, что…</a:t>
            </a:r>
          </a:p>
          <a:p>
            <a:r>
              <a:rPr lang="ru-RU" sz="3600" dirty="0" smtClean="0"/>
              <a:t>Нам удалось доказать, что…</a:t>
            </a:r>
          </a:p>
          <a:p>
            <a:r>
              <a:rPr lang="ru-RU" sz="3600" dirty="0" smtClean="0"/>
              <a:t>Таким образом, нет никакого сомнения в том, что…</a:t>
            </a:r>
          </a:p>
          <a:p>
            <a:r>
              <a:rPr lang="ru-RU" sz="3600" dirty="0" smtClean="0"/>
              <a:t>В заключение могу сказать….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75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5815"/>
            <a:ext cx="10515600" cy="10785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СОЧИНЕНИЕ – РАССУЖДЕНИЕ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sz="4000" i="1" dirty="0" smtClean="0"/>
              <a:t>Клише)</a:t>
            </a:r>
            <a:endParaRPr lang="ru-RU" sz="4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433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Известный русский писатель _______ в финале текста пишет: «________». В чем же смысл данного фрагмента? Попробуем разобраться в этом вопросе.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Я думаю, что автор в предложенном для анализа фрагменте текста говорит о том, что _____________. В представленной фразе содержится главная мысль текста.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Чтобы подтвердить сказанное, обратимся к ____предложениям текста. Смысл предложений в том, что_______.</a:t>
            </a:r>
          </a:p>
          <a:p>
            <a:pPr marL="0" indent="0">
              <a:buNone/>
            </a:pPr>
            <a:r>
              <a:rPr lang="ru-RU" dirty="0" smtClean="0"/>
              <a:t>Для примера рассмотрим _____предложения. В их автор обращает внимание на то, что ______. Это подтверждает мысль основного тезиса.</a:t>
            </a:r>
          </a:p>
          <a:p>
            <a:pPr marL="0" indent="0">
              <a:buNone/>
            </a:pPr>
            <a:r>
              <a:rPr lang="ru-RU" dirty="0" smtClean="0"/>
              <a:t>	Таким образом, мы доказали ________.</a:t>
            </a:r>
            <a:r>
              <a:rPr lang="ru-RU" dirty="0"/>
              <a:t>	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08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Сколько абзацев должно быть в сочинении?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46" y="181390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Абзацное членение – одно из важнейших условий при написании сочинения. </a:t>
            </a:r>
          </a:p>
          <a:p>
            <a:pPr marL="0" indent="0" algn="ctr">
              <a:buNone/>
            </a:pPr>
            <a:r>
              <a:rPr lang="ru-RU" sz="4400" dirty="0" smtClean="0"/>
              <a:t>ПОМНИТЕ!</a:t>
            </a:r>
          </a:p>
          <a:p>
            <a:pPr marL="0" indent="0">
              <a:buNone/>
            </a:pPr>
            <a:r>
              <a:rPr lang="ru-RU" dirty="0" smtClean="0"/>
              <a:t>В сочинении должно быть не менее трёх абзацев: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1 абзац – тезис (вступление)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2 абзац – аргументы с примерами (основная часть)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/>
              <a:t>3 абзац – вывод</a:t>
            </a:r>
          </a:p>
          <a:p>
            <a:pPr marL="0" indent="0">
              <a:buNone/>
            </a:pPr>
            <a:r>
              <a:rPr lang="ru-RU" dirty="0" smtClean="0"/>
              <a:t>(Основная часть может состоять и более чем из одного абзаца)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101" y="2414015"/>
            <a:ext cx="3346991" cy="252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8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518" y="-211725"/>
            <a:ext cx="10515600" cy="3646707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600" dirty="0" smtClean="0"/>
              <a:t>      </a:t>
            </a:r>
            <a:r>
              <a:rPr lang="ru-RU" sz="5400" dirty="0" smtClean="0"/>
              <a:t>Пишите сочинение </a:t>
            </a:r>
          </a:p>
          <a:p>
            <a:pPr marL="0" indent="0">
              <a:buNone/>
            </a:pPr>
            <a:r>
              <a:rPr lang="ru-RU" sz="5400" dirty="0" smtClean="0"/>
              <a:t>аккуратно, разборчиво!</a:t>
            </a:r>
            <a:endParaRPr lang="ru-RU" sz="5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419" y="3434982"/>
            <a:ext cx="3799099" cy="293453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727" y="267872"/>
            <a:ext cx="3302000" cy="33147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2240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Каким должен быть объём сочинения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5400" dirty="0" smtClean="0"/>
              <a:t>Минимальное количество слов в сочинении- не менее 70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23169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7708"/>
            <a:ext cx="10515600" cy="543697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1405"/>
            <a:ext cx="10515600" cy="5435557"/>
          </a:xfrm>
        </p:spPr>
        <p:txBody>
          <a:bodyPr>
            <a:normAutofit fontScale="70000" lnSpcReduction="20000"/>
          </a:bodyPr>
          <a:lstStyle/>
          <a:p>
            <a:r>
              <a:rPr lang="ru-RU" sz="5100" dirty="0" smtClean="0"/>
              <a:t>Напишите сочинение –рассуждение. Объясните, ка вы понимаете смысл финала текста: «- Собаки не ошибаются, не ошибаются… - бурчал себе под нос инженер Молчанов».</a:t>
            </a:r>
          </a:p>
          <a:p>
            <a:pPr marL="0" indent="0">
              <a:buNone/>
            </a:pPr>
            <a:endParaRPr lang="ru-RU" sz="5100" dirty="0" smtClean="0"/>
          </a:p>
          <a:p>
            <a:r>
              <a:rPr lang="ru-RU" sz="5100" dirty="0" smtClean="0"/>
              <a:t>Приведите в сочинении два </a:t>
            </a:r>
            <a:r>
              <a:rPr lang="ru-RU" sz="5100" dirty="0" smtClean="0"/>
              <a:t>примера-иллюстрации</a:t>
            </a:r>
            <a:r>
              <a:rPr lang="ru-RU" sz="5100" dirty="0" smtClean="0"/>
              <a:t> </a:t>
            </a:r>
            <a:r>
              <a:rPr lang="ru-RU" sz="5100" dirty="0" smtClean="0"/>
              <a:t>из прочитанного текста, подтверждающие Ваши рассуждения.</a:t>
            </a:r>
          </a:p>
          <a:p>
            <a:endParaRPr lang="ru-RU" sz="5100" dirty="0" smtClean="0"/>
          </a:p>
          <a:p>
            <a:r>
              <a:rPr lang="ru-RU" sz="5100" dirty="0" smtClean="0"/>
              <a:t>Приводя примеры, указывайте номера нужных предложений или применяйте цитирование.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29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/>
          <a:lstStyle/>
          <a:p>
            <a:pPr algn="ctr"/>
            <a:r>
              <a:rPr lang="ru-RU" dirty="0" smtClean="0"/>
              <a:t>Что такое «сочинение по заданному тексту?»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4604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073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/>
          <a:lstStyle/>
          <a:p>
            <a:pPr algn="ctr"/>
            <a:r>
              <a:rPr lang="ru-RU" dirty="0" smtClean="0"/>
              <a:t>Сочинение – рассуждение состоит из следующих частей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76401"/>
            <a:ext cx="10515600" cy="4396154"/>
          </a:xfrm>
        </p:spPr>
        <p:txBody>
          <a:bodyPr>
            <a:normAutofit/>
          </a:bodyPr>
          <a:lstStyle/>
          <a:p>
            <a:endParaRPr lang="ru-RU" sz="4400" dirty="0" smtClean="0"/>
          </a:p>
          <a:p>
            <a:r>
              <a:rPr lang="ru-RU" sz="4400" dirty="0" smtClean="0"/>
              <a:t>Вступление (тезис).</a:t>
            </a:r>
          </a:p>
          <a:p>
            <a:r>
              <a:rPr lang="ru-RU" sz="4400" dirty="0" smtClean="0"/>
              <a:t>Основная часть (доказательства) Аргумент + пример 1 + комментарий</a:t>
            </a:r>
          </a:p>
          <a:p>
            <a:r>
              <a:rPr lang="ru-RU" sz="4400" dirty="0" smtClean="0"/>
              <a:t>Аргумент + пример 2 + комментарий</a:t>
            </a:r>
          </a:p>
          <a:p>
            <a:r>
              <a:rPr lang="ru-RU" sz="4400" dirty="0" smtClean="0"/>
              <a:t>Заключение (вывод).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60590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Что такое тезис?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09805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17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6186"/>
            <a:ext cx="10515600" cy="7385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Оформляем тезис</a:t>
            </a:r>
            <a:br>
              <a:rPr lang="ru-RU" sz="3600" dirty="0" smtClean="0"/>
            </a:br>
            <a:r>
              <a:rPr lang="ru-RU" sz="3600" i="1" dirty="0" smtClean="0"/>
              <a:t>Используйте клише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4738"/>
            <a:ext cx="10515600" cy="5638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Текст заканчивается словами…</a:t>
            </a:r>
          </a:p>
          <a:p>
            <a:r>
              <a:rPr lang="ru-RU" sz="2400" dirty="0" smtClean="0"/>
              <a:t>Автор данного текста привлекает читателя к размышлению над вопросом …</a:t>
            </a:r>
          </a:p>
          <a:p>
            <a:r>
              <a:rPr lang="ru-RU" sz="2400" dirty="0" smtClean="0"/>
              <a:t>Я считаю, что мысль автора данного текста, выраженная в выделенном фрагменте, заключается в том, что…</a:t>
            </a:r>
          </a:p>
          <a:p>
            <a:r>
              <a:rPr lang="ru-RU" sz="2400" dirty="0" smtClean="0"/>
              <a:t>По моему мнению, в указанном фрагменте выражена главная мысль текста, которая заключается в следующем…</a:t>
            </a:r>
          </a:p>
          <a:p>
            <a:r>
              <a:rPr lang="ru-RU" sz="2400" dirty="0" smtClean="0"/>
              <a:t>На мой взгляд, финал анализируемого текста означает следующее…</a:t>
            </a:r>
          </a:p>
          <a:p>
            <a:r>
              <a:rPr lang="ru-RU" sz="2400" dirty="0" smtClean="0"/>
              <a:t>Смысл данного для анализа фрагмента заключается в том, что…</a:t>
            </a:r>
          </a:p>
          <a:p>
            <a:r>
              <a:rPr lang="ru-RU" sz="2400" dirty="0" smtClean="0"/>
              <a:t>Я думаю, что в предложениях, процитированных в задании, скрывается вот какой смысл…</a:t>
            </a:r>
          </a:p>
          <a:p>
            <a:r>
              <a:rPr lang="ru-RU" sz="2400" dirty="0" smtClean="0"/>
              <a:t>Финал текста можно пояснить так…</a:t>
            </a:r>
          </a:p>
          <a:p>
            <a:r>
              <a:rPr lang="ru-RU" sz="2400" dirty="0" smtClean="0"/>
              <a:t>В финале прочитанного мной текста заключён такой смысл… </a:t>
            </a:r>
          </a:p>
          <a:p>
            <a:r>
              <a:rPr lang="ru-RU" sz="2400" dirty="0" smtClean="0"/>
              <a:t>«Собаки не ошибаются, не ошибаются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29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984738"/>
          </a:xfrm>
        </p:spPr>
        <p:txBody>
          <a:bodyPr/>
          <a:lstStyle/>
          <a:p>
            <a:pPr algn="ctr"/>
            <a:r>
              <a:rPr lang="ru-RU" dirty="0" smtClean="0"/>
              <a:t>Основная часть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4567"/>
            <a:ext cx="10515600" cy="51206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3000" dirty="0" smtClean="0"/>
              <a:t>В основной части сочинения нужно доказать справедливость выраженной в тезисе мысли. Как это сделать?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/>
              <a:t>Перечитайте текст несколько раз.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/>
              <a:t>Определите его тему (о чем текст?), идею (какими мыслями хочет поделиться с читателями автор). Как правило, идея текста выражена именно в выделенном фрагменте.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/>
              <a:t>Сформулируйте заключённую в выделенном отрывке идею своими словами и запишите её на черновике.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/>
              <a:t>Отметьте те фрагменты текста, которые подтверждают, по вашему мнению, эту идею.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/>
              <a:t>Сформулируйте смысл каждого из них своими словами и запишите на черновике.</a:t>
            </a:r>
          </a:p>
          <a:p>
            <a:pPr marL="0" indent="0">
              <a:buNone/>
            </a:pPr>
            <a:r>
              <a:rPr lang="ru-RU" b="1" dirty="0" smtClean="0"/>
              <a:t>ПОМНИТЕ</a:t>
            </a:r>
            <a:r>
              <a:rPr lang="ru-RU" dirty="0" smtClean="0"/>
              <a:t>: это должен быть не пересказ, а рассуждение, анализ текста.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29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оформлять примеры в сочинении?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9311"/>
            <a:ext cx="10515600" cy="4657652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/>
              <a:t>Примеров должно быть не менее двух;</a:t>
            </a:r>
          </a:p>
          <a:p>
            <a:pPr algn="just"/>
            <a:r>
              <a:rPr lang="ru-RU" sz="3600" dirty="0" smtClean="0"/>
              <a:t>Примеры должны быть из указанного текста;</a:t>
            </a:r>
          </a:p>
          <a:p>
            <a:pPr algn="just"/>
            <a:r>
              <a:rPr lang="ru-RU" sz="3600" dirty="0" smtClean="0"/>
              <a:t>Примеры должны подтверждать разные аргументы;</a:t>
            </a:r>
          </a:p>
          <a:p>
            <a:pPr algn="just"/>
            <a:r>
              <a:rPr lang="ru-RU" sz="3600" dirty="0" smtClean="0"/>
              <a:t>Каждый пример должен соответствовать указанному аргументу;</a:t>
            </a:r>
          </a:p>
          <a:p>
            <a:pPr algn="just"/>
            <a:r>
              <a:rPr lang="ru-RU" sz="3600" dirty="0" smtClean="0"/>
              <a:t>Примеры без указания на аргумент не учитываются;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5356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Оформлять примеры в сочинении можно тремя способами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Цитирование предложения</a:t>
            </a:r>
            <a:r>
              <a:rPr lang="ru-RU" b="1" dirty="0" smtClean="0"/>
              <a:t>. </a:t>
            </a:r>
            <a:r>
              <a:rPr lang="ru-RU" dirty="0" smtClean="0"/>
              <a:t>Знаки препинания расставляются так же, как и в предложениях с прямой речью (можно предложение заключать в скобки);</a:t>
            </a:r>
          </a:p>
          <a:p>
            <a:endParaRPr lang="ru-RU" dirty="0" smtClean="0"/>
          </a:p>
          <a:p>
            <a:r>
              <a:rPr lang="ru-RU" dirty="0" smtClean="0"/>
              <a:t>Можно цитировать часть предложения, ставя на месте пропущенных слов многоточие;</a:t>
            </a:r>
          </a:p>
          <a:p>
            <a:endParaRPr lang="ru-RU" dirty="0" smtClean="0"/>
          </a:p>
          <a:p>
            <a:r>
              <a:rPr lang="ru-RU" dirty="0" smtClean="0"/>
              <a:t>Указывать номера предложений без цитирования;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815" y="4469697"/>
            <a:ext cx="3294185" cy="238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0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610</Words>
  <Application>Microsoft Office PowerPoint</Application>
  <PresentationFormat>Широкоэкранный</PresentationFormat>
  <Paragraphs>96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Тема Office</vt:lpstr>
      <vt:lpstr>9.2</vt:lpstr>
      <vt:lpstr>Задание 9.2</vt:lpstr>
      <vt:lpstr>Что такое «сочинение по заданному тексту?»</vt:lpstr>
      <vt:lpstr>Сочинение – рассуждение состоит из следующих частей</vt:lpstr>
      <vt:lpstr>Что такое тезис?</vt:lpstr>
      <vt:lpstr>Оформляем тезис Используйте клише</vt:lpstr>
      <vt:lpstr>Основная часть</vt:lpstr>
      <vt:lpstr>Как оформлять примеры в сочинении?</vt:lpstr>
      <vt:lpstr>Оформлять примеры в сочинении можно тремя способами</vt:lpstr>
      <vt:lpstr>Пишем основную часть Используйте клише</vt:lpstr>
      <vt:lpstr>Заключение (вывод)</vt:lpstr>
      <vt:lpstr>Используйте клише</vt:lpstr>
      <vt:lpstr>СОЧИНЕНИЕ – РАССУЖДЕНИЕ (Клише)</vt:lpstr>
      <vt:lpstr>Сколько абзацев должно быть в сочинении?</vt:lpstr>
      <vt:lpstr>Презентация PowerPoint</vt:lpstr>
      <vt:lpstr>Каким должен быть объём сочинения?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15.2  СОЧИНЕНИЕ –   РАССУЖДЕНИЕ ПО ЗАДАННОМУ ТЕКСТУ</dc:title>
  <dc:creator>Смайли</dc:creator>
  <cp:lastModifiedBy>Пользователь Windows</cp:lastModifiedBy>
  <cp:revision>38</cp:revision>
  <dcterms:created xsi:type="dcterms:W3CDTF">2017-10-28T12:31:50Z</dcterms:created>
  <dcterms:modified xsi:type="dcterms:W3CDTF">2023-01-05T20:43:55Z</dcterms:modified>
</cp:coreProperties>
</file>