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1" r:id="rId20"/>
    <p:sldId id="482" r:id="rId21"/>
    <p:sldId id="480" r:id="rId22"/>
    <p:sldId id="483" r:id="rId23"/>
    <p:sldId id="484" r:id="rId24"/>
    <p:sldId id="485" r:id="rId25"/>
    <p:sldId id="486" r:id="rId26"/>
    <p:sldId id="487" r:id="rId27"/>
    <p:sldId id="488" r:id="rId28"/>
    <p:sldId id="490" r:id="rId29"/>
    <p:sldId id="489" r:id="rId30"/>
    <p:sldId id="491" r:id="rId31"/>
    <p:sldId id="492" r:id="rId32"/>
    <p:sldId id="493" r:id="rId33"/>
    <p:sldId id="459" r:id="rId34"/>
    <p:sldId id="46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62" autoAdjust="0"/>
  </p:normalViewPr>
  <p:slideViewPr>
    <p:cSldViewPr>
      <p:cViewPr varScale="1">
        <p:scale>
          <a:sx n="70" d="100"/>
          <a:sy n="70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A29B-9AE0-4EC3-8A67-3D7ECC874351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4BCD2-40E8-476D-8700-D50960335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7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6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2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6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7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5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4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4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9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0AA17-D01F-467C-937F-93143697E18E}" type="datetimeFigureOut">
              <a:rPr lang="ru-RU" smtClean="0"/>
              <a:t>30.07.2021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B34D-5EAE-4495-A9FA-6D74DDC52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Microsoft JhengHei Light" pitchFamily="34" charset="-128"/>
                <a:ea typeface="Microsoft JhengHei Light" pitchFamily="34" charset="-128"/>
                <a:cs typeface="Microsoft JhengHei Light" pitchFamily="34" charset="-128"/>
              </a:rPr>
              <a:t>Семья и ребенок в российском праве</a:t>
            </a:r>
            <a:endParaRPr lang="ru-RU" sz="44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3692" y="234888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Семейные правоотношения. Права и обязанности родителей и </a:t>
            </a: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детей.</a:t>
            </a:r>
            <a:endParaRPr lang="ru-RU" sz="36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600" dirty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Права ребенка и их защита. Особенности правового статуса </a:t>
            </a: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несовершеннолетних.</a:t>
            </a:r>
            <a:endParaRPr lang="ru-RU" sz="36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2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3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Личное (раздельное) </a:t>
            </a:r>
          </a:p>
          <a:p>
            <a:pPr algn="ctr"/>
            <a:r>
              <a:rPr lang="ru-RU" sz="48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имущество супругов</a:t>
            </a:r>
          </a:p>
          <a:p>
            <a:pPr algn="ctr"/>
            <a:endParaRPr lang="ru-RU" sz="24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Приобретенное до брака.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Подарки.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Награды.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Наследство.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Предметы индивидуального пользования (обувь, одежда и т.д.).</a:t>
            </a:r>
          </a:p>
        </p:txBody>
      </p:sp>
    </p:spTree>
    <p:extLst>
      <p:ext uri="{BB962C8B-B14F-4D97-AF65-F5344CB8AC3E}">
        <p14:creationId xmlns:p14="http://schemas.microsoft.com/office/powerpoint/2010/main" val="246572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3446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Общее (совместное) </a:t>
            </a:r>
          </a:p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имущество супругов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Общие (зарплата, гонорары, пенсии, пособия) доходы супругов.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Имущество, приобретенное за общие доходы.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Ценные бумаги.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Вклады.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Доли в капитале.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Драгоценности и предметы роскоши.</a:t>
            </a:r>
          </a:p>
        </p:txBody>
      </p:sp>
    </p:spTree>
    <p:extLst>
      <p:ext uri="{BB962C8B-B14F-4D97-AF65-F5344CB8AC3E}">
        <p14:creationId xmlns:p14="http://schemas.microsoft.com/office/powerpoint/2010/main" val="279080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Законный режим </a:t>
            </a:r>
          </a:p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имущества супругов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Приобретенное до брака, </a:t>
            </a:r>
            <a:r>
              <a:rPr lang="ru-RU" sz="3200" dirty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подарки и наследство каждого </a:t>
            </a: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-  личное.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Нажитое в браке – совместно нажитое, делится в равных долях.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00506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Брачный договор</a:t>
            </a: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 – соглашение вступающих в брак или супругов, определяющее имущественные права и обязанности в браке и/или в случае его расторжения</a:t>
            </a:r>
          </a:p>
        </p:txBody>
      </p:sp>
    </p:spTree>
    <p:extLst>
      <p:ext uri="{BB962C8B-B14F-4D97-AF65-F5344CB8AC3E}">
        <p14:creationId xmlns:p14="http://schemas.microsoft.com/office/powerpoint/2010/main" val="96594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369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Права и обязанности родителей</a:t>
            </a:r>
          </a:p>
          <a:p>
            <a:pPr algn="ctr"/>
            <a:endParaRPr lang="ru-RU" sz="24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Равные права и обязанности родителей в отношении детей.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Ограничены во времени (до 18-летия ребенка).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Интересы ребенка в приоритете.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Преимущественное право родителей на воспитание детей перед всеми прочими.</a:t>
            </a:r>
          </a:p>
        </p:txBody>
      </p:sp>
    </p:spTree>
    <p:extLst>
      <p:ext uri="{BB962C8B-B14F-4D97-AF65-F5344CB8AC3E}">
        <p14:creationId xmlns:p14="http://schemas.microsoft.com/office/powerpoint/2010/main" val="243102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076" t="23422" r="33951" b="13579"/>
          <a:stretch/>
        </p:blipFill>
        <p:spPr>
          <a:xfrm>
            <a:off x="1116652" y="0"/>
            <a:ext cx="6984776" cy="6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0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59" y="30098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Права детей </a:t>
            </a: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– совокупность законодательных норм, направленных на защиту интересов детей во всех сферах жизнедеятельности.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  <p:pic>
        <p:nvPicPr>
          <p:cNvPr id="3074" name="Picture 2" descr="Картинки по запросу &quot;дети на митинг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82594"/>
            <a:ext cx="5717197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3389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Личные права детей</a:t>
            </a:r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ФИО.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Ж</a:t>
            </a: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изнь и воспитание в семье.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Общение с родителями и родственниками.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Забота родителей.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Совместное проживание с родителями.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Воспитание родителями.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Всестороннее развитие.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Выражение мнения.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Уважение своего человеческого достоинства.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Обеспечение своих </a:t>
            </a: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интересов.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Защита прав и законных интересов.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32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73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Имущественные права детей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Собственность на полученные доходы, подарки и наследство; другое имущество, купленное на их средства.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Получение содержания от родителей и членов семьи.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Владение и пользование имуществом родителей при совместном проживании и по взаимному согласию.</a:t>
            </a:r>
            <a:endParaRPr lang="ru-RU" sz="24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16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" y="620688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Меры за нарушение родительских прав (РП)</a:t>
            </a:r>
          </a:p>
          <a:p>
            <a:pPr algn="ctr"/>
            <a:endParaRPr lang="ru-RU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Лишение РП (в судебном порядке).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Ограничение РП (в судебном порядке).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Отобрание ребенка без ограничения/лишения РП (органом опеки и попечительства на основе акта органа местного самоуправления) – при непосредственной угрозе жизни и здоровью ребенка.</a:t>
            </a:r>
            <a:endParaRPr lang="ru-RU" sz="20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585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Ограничение родительских прав </a:t>
            </a:r>
            <a:r>
              <a:rPr lang="ru-RU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– </a:t>
            </a:r>
            <a:r>
              <a:rPr lang="ru-RU" sz="40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отобрание и передача ребенка с учетом его интересов другим лицам и учреждениям без лишения РП.</a:t>
            </a:r>
            <a:endParaRPr lang="ru-RU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Опасность оставления ребенка с родителями по не зависящим от последних причинам (психическое или хроническое заболевание).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Опасность оставления ребенка с родителями вследствие их поведения, но без достаточных оснований для лишения.</a:t>
            </a:r>
            <a:endParaRPr lang="ru-RU" sz="20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77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719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Семейные правоотношения </a:t>
            </a: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– общественные отношения, урегулированные семейным правом и возникающие из факта вступления в брак, признания его недействительным, а также родства и усыновления.</a:t>
            </a:r>
            <a:endParaRPr lang="ru-RU" sz="30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91875"/>
              </p:ext>
            </p:extLst>
          </p:nvPr>
        </p:nvGraphicFramePr>
        <p:xfrm>
          <a:off x="-1" y="2852936"/>
          <a:ext cx="9113281" cy="374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13281">
                  <a:extLst>
                    <a:ext uri="{9D8B030D-6E8A-4147-A177-3AD203B41FA5}">
                      <a16:colId xmlns="" xmlns:a16="http://schemas.microsoft.com/office/drawing/2014/main" val="3219255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Принципы регулирования</a:t>
                      </a:r>
                      <a:endParaRPr lang="ru-RU" sz="28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054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Добровольность</a:t>
                      </a:r>
                      <a:r>
                        <a:rPr lang="ru-RU" sz="26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 брачного союза</a:t>
                      </a:r>
                      <a:endParaRPr lang="ru-RU" sz="26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55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Равенство прав </a:t>
                      </a:r>
                      <a:r>
                        <a:rPr lang="ru-RU" sz="26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супругов</a:t>
                      </a:r>
                      <a:r>
                        <a:rPr lang="ru-RU" sz="2600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 в семье</a:t>
                      </a:r>
                      <a:endParaRPr lang="ru-RU" sz="26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652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Разрешение семейных</a:t>
                      </a:r>
                      <a:r>
                        <a:rPr lang="ru-RU" sz="2600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 споров по </a:t>
                      </a:r>
                      <a:r>
                        <a:rPr lang="ru-RU" sz="2600" b="1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взаимному согласию</a:t>
                      </a:r>
                      <a:endParaRPr lang="ru-RU" sz="2600" b="1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941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Приоритет семейного воспитания детей</a:t>
                      </a:r>
                      <a:r>
                        <a:rPr lang="ru-RU" sz="26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, </a:t>
                      </a:r>
                      <a:r>
                        <a:rPr lang="ru-RU" sz="2600" b="1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забот</a:t>
                      </a:r>
                      <a:r>
                        <a:rPr lang="ru-RU" sz="2600" b="1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а</a:t>
                      </a:r>
                      <a:r>
                        <a:rPr lang="ru-RU" sz="2600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 об их благополучии и развитии</a:t>
                      </a:r>
                      <a:endParaRPr lang="ru-RU" sz="26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0031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Приоритетная</a:t>
                      </a:r>
                      <a:r>
                        <a:rPr lang="ru-RU" sz="2600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 защита </a:t>
                      </a:r>
                      <a:r>
                        <a:rPr lang="ru-RU" sz="2600" b="1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несовершеннолетних и нетрудоспособных </a:t>
                      </a:r>
                      <a:r>
                        <a:rPr lang="ru-RU" sz="2600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членов семьи</a:t>
                      </a:r>
                      <a:endParaRPr lang="ru-RU" sz="26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2439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8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Последствия ограничения родительских прав</a:t>
            </a:r>
            <a:endParaRPr lang="ru-RU" sz="32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Потеря права на личное воспитание.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Потеря прав на льготы и государственных пособий, связанных с наличием детей.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Обязанность содержать ребенка.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Если родитель не меняет своего поведения в течение 6 месяцев после решения об ограничении РП, орган опеки и попечительства обязан предъявить в суд иск об их лишении.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96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385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Лишение родительских прав – </a:t>
            </a: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крайняя мера ответственности, применяемая в исключительных случаях за совершение виновного правонарушения в отношении ребенка.</a:t>
            </a:r>
          </a:p>
          <a:p>
            <a:endParaRPr lang="ru-RU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Уклонение от выполнения обязанностей родителя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Отказ взять ребенка из роддома и иного детского учреждения без уважительной причины.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Злоупотребление родительскими правами.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Жестокое обращение с детьми.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Хронический алкоголизм/наркомания.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Умышленное преступление против жизни и здоровья ребенка или супруга.</a:t>
            </a:r>
            <a:endParaRPr lang="ru-RU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96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" y="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Последствия лишения родительских прав</a:t>
            </a:r>
            <a:endParaRPr lang="ru-RU" sz="32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2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Потеря всех прав, основанных на родстве с ребенком.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Обязанность содержать ребенка.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Ребенок передается на попечение соответствующим органам (если нельзя передать другому родителю).</a:t>
            </a:r>
          </a:p>
          <a:p>
            <a:endParaRPr lang="ru-RU" sz="32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Усыновление/удочерение возможно по истечении 6 месяцев со дня решения о лишении родительских прав.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4590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076" t="52953" r="34504" b="10625"/>
          <a:stretch/>
        </p:blipFill>
        <p:spPr>
          <a:xfrm>
            <a:off x="0" y="734913"/>
            <a:ext cx="9144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4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385"/>
            <a:ext cx="9144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Права ребенка – </a:t>
            </a: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свод прав детей, зафиксированный в международных документах по правам ребенка.</a:t>
            </a:r>
          </a:p>
          <a:p>
            <a:endParaRPr lang="ru-RU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algn="ctr"/>
            <a:r>
              <a:rPr lang="ru-RU" sz="32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Правовая основа</a:t>
            </a:r>
          </a:p>
          <a:p>
            <a:endParaRPr lang="ru-RU" sz="16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Декларация прав ребенка 1959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Конвенция о правах ребенка 1989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Конституция РФ.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Семейный кодекс РФ.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Гражданский кодекс РФ.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Закон «Об основных гарантиях прав ребенка в Российской Федерации».</a:t>
            </a:r>
            <a:endParaRPr lang="ru-RU" sz="20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158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78011"/>
              </p:ext>
            </p:extLst>
          </p:nvPr>
        </p:nvGraphicFramePr>
        <p:xfrm>
          <a:off x="0" y="404664"/>
          <a:ext cx="9144000" cy="6141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83768">
                  <a:extLst>
                    <a:ext uri="{9D8B030D-6E8A-4147-A177-3AD203B41FA5}">
                      <a16:colId xmlns="" xmlns:a16="http://schemas.microsoft.com/office/drawing/2014/main" val="3219255684"/>
                    </a:ext>
                  </a:extLst>
                </a:gridCol>
                <a:gridCol w="6660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Группа прав</a:t>
                      </a:r>
                      <a:endParaRPr lang="ru-RU" sz="28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На что?</a:t>
                      </a:r>
                      <a:endParaRPr lang="ru-RU" sz="28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054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Личные</a:t>
                      </a:r>
                      <a:endParaRPr lang="ru-RU" sz="24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3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Жизнь;</a:t>
                      </a:r>
                      <a:r>
                        <a:rPr lang="ru-RU" sz="2300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 семья; имя и гражданство; равенство; забота и защита от государства в случае отсутствия таковой от родителей; защита от произвольного или незаконного вмешательства в личную жизнь; защита от насилия и жестокого обращения </a:t>
                      </a:r>
                      <a:endParaRPr lang="ru-RU" sz="2300" dirty="0" smtClean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55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Политические</a:t>
                      </a:r>
                      <a:endParaRPr lang="ru-RU" sz="24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Выражение мыслей; собственное мнение; получение информации; ассоциации</a:t>
                      </a:r>
                      <a:r>
                        <a:rPr lang="ru-RU" sz="2300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 и мирные собрания, не нарушающие общественный порядок</a:t>
                      </a:r>
                      <a:endParaRPr lang="ru-RU" sz="23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652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Экономические</a:t>
                      </a:r>
                      <a:endParaRPr lang="ru-RU" sz="24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Уровень</a:t>
                      </a:r>
                      <a:r>
                        <a:rPr lang="ru-RU" sz="2300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 жизни, необходимый для развития; защита от эксплуатации</a:t>
                      </a:r>
                      <a:endParaRPr lang="ru-RU" sz="23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9415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Социальные</a:t>
                      </a:r>
                      <a:endParaRPr lang="ru-RU" sz="24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Посещение школы и обучение;</a:t>
                      </a:r>
                      <a:r>
                        <a:rPr lang="ru-RU" sz="2300" baseline="0" dirty="0" smtClean="0">
                          <a:latin typeface="Microsoft JhengHei Light" pitchFamily="34" charset="-128"/>
                          <a:ea typeface="Microsoft JhengHei Light" pitchFamily="34" charset="-128"/>
                          <a:cs typeface="Microsoft JhengHei Light" pitchFamily="34" charset="-128"/>
                        </a:rPr>
                        <a:t> медицинское обслуживание; отдых и досуг; дополнительная помощь со стороны государства</a:t>
                      </a:r>
                      <a:endParaRPr lang="ru-RU" sz="2300" dirty="0">
                        <a:latin typeface="Microsoft JhengHei Light" pitchFamily="34" charset="-128"/>
                        <a:ea typeface="Microsoft JhengHei Light" pitchFamily="34" charset="-128"/>
                        <a:cs typeface="Microsoft JhengHei Light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4003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2440" t="20601" r="20601" b="45800"/>
          <a:stretch/>
        </p:blipFill>
        <p:spPr>
          <a:xfrm>
            <a:off x="179512" y="574865"/>
            <a:ext cx="8639311" cy="6283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43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Как защитить права ребенка?</a:t>
            </a:r>
            <a:endParaRPr lang="ru-RU" sz="20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79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38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Правовой статус несовершеннолетних </a:t>
            </a:r>
            <a:r>
              <a:rPr lang="ru-RU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– </a:t>
            </a: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юридически закрепленное положение физических лиц от 14 до 18 лет в государстве и обществе.</a:t>
            </a:r>
          </a:p>
          <a:p>
            <a:endParaRPr lang="ru-RU" sz="32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  <p:pic>
        <p:nvPicPr>
          <p:cNvPr id="3074" name="Picture 2" descr="https://www.meme-arsenal.com/memes/e7848ebea73a06f3cda3c90dc91df9e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8" b="25600"/>
          <a:stretch/>
        </p:blipFill>
        <p:spPr bwMode="auto">
          <a:xfrm>
            <a:off x="943930" y="2277904"/>
            <a:ext cx="7256140" cy="40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320647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icrosoft JhengHei Light" pitchFamily="34" charset="-128"/>
                <a:ea typeface="Microsoft JhengHei Light" pitchFamily="34" charset="-128"/>
                <a:cs typeface="Microsoft JhengHei Light" pitchFamily="34" charset="-128"/>
              </a:rPr>
              <a:t>Полная дееспособность (18 лет)</a:t>
            </a:r>
            <a:endParaRPr lang="ru-RU" sz="2800" dirty="0">
              <a:latin typeface="Microsoft JhengHei Light" pitchFamily="34" charset="-128"/>
              <a:ea typeface="Microsoft JhengHei Light" pitchFamily="34" charset="-128"/>
              <a:cs typeface="Microsoft JhengHei Light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9" y="3514859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icrosoft JhengHei Light" pitchFamily="34" charset="-128"/>
                <a:ea typeface="Microsoft JhengHei Light" pitchFamily="34" charset="-128"/>
                <a:cs typeface="Microsoft JhengHei Light" pitchFamily="34" charset="-128"/>
              </a:rPr>
              <a:t>Полная недееспособность </a:t>
            </a:r>
          </a:p>
          <a:p>
            <a:pPr algn="ctr"/>
            <a:r>
              <a:rPr lang="ru-RU" sz="2400" dirty="0" smtClean="0">
                <a:latin typeface="Microsoft JhengHei Light" pitchFamily="34" charset="-128"/>
                <a:ea typeface="Microsoft JhengHei Light" pitchFamily="34" charset="-128"/>
                <a:cs typeface="Microsoft JhengHei Light" pitchFamily="34" charset="-128"/>
              </a:rPr>
              <a:t>(14 лет)</a:t>
            </a:r>
            <a:endParaRPr lang="ru-RU" sz="2400" dirty="0">
              <a:latin typeface="Microsoft JhengHei Light" pitchFamily="34" charset="-128"/>
              <a:ea typeface="Microsoft JhengHei Light" pitchFamily="34" charset="-128"/>
              <a:cs typeface="Microsoft JhengHe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079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385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Lvl</a:t>
            </a:r>
            <a:r>
              <a:rPr lang="en-US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 14</a:t>
            </a:r>
          </a:p>
          <a:p>
            <a:endParaRPr lang="ru-RU" sz="16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Распоряжение своим доходом.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Авторские и изобретательские права.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Вклады в кредитные учреждения и распоряжение ими.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Мелкие бытовые сделки.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Самостоятельное обращение в суд для защиты своих интересов.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Согласие на изменение гражданства.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Отмена усыновления.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Обязанность иметь паспорт.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Имущественная ответственность по совершенным сделкам</a:t>
            </a:r>
            <a:r>
              <a:rPr lang="ru-RU" sz="2600" dirty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 </a:t>
            </a: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 за вред.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Частичная дисциплинарная и уголовная ответственность.</a:t>
            </a:r>
          </a:p>
        </p:txBody>
      </p:sp>
      <p:pic>
        <p:nvPicPr>
          <p:cNvPr id="3" name="Picture 2" descr="https://www.meme-arsenal.com/memes/e7848ebea73a06f3cda3c90dc91df9e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7" t="46424" r="4784" b="35730"/>
          <a:stretch/>
        </p:blipFill>
        <p:spPr bwMode="auto">
          <a:xfrm>
            <a:off x="7596336" y="5563026"/>
            <a:ext cx="1547664" cy="129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7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385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Lvl</a:t>
            </a:r>
            <a:r>
              <a:rPr lang="en-US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 1</a:t>
            </a:r>
            <a:r>
              <a:rPr lang="ru-RU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5</a:t>
            </a:r>
            <a:endParaRPr lang="en-US" sz="4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+</a:t>
            </a:r>
          </a:p>
          <a:p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Право быть принятым на работу в случае получения основного общего образования.</a:t>
            </a:r>
          </a:p>
        </p:txBody>
      </p:sp>
      <p:pic>
        <p:nvPicPr>
          <p:cNvPr id="2050" name="Picture 2" descr="https://www.quivermanagement.com/wp-content/uploads/2017/11/AdobeStock_12802456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77" y="2333414"/>
            <a:ext cx="6461846" cy="430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1201" y="2333414"/>
            <a:ext cx="6461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Ну как там с деньгами?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2436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719" y="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Брак </a:t>
            </a: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– </a:t>
            </a:r>
            <a:r>
              <a:rPr lang="ru-RU" sz="3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юридически оформленный, добровольный союз мужчины и женщины, направленный на создание семьи и порождающий взаимные права и обязанности.</a:t>
            </a:r>
            <a:endParaRPr lang="ru-RU" sz="32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  <p:pic>
        <p:nvPicPr>
          <p:cNvPr id="1026" name="Picture 2" descr="Картинки по запросу &quot;хорошую вещь браком не назову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79026"/>
            <a:ext cx="7120628" cy="39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Lvl</a:t>
            </a:r>
            <a:r>
              <a:rPr lang="en-US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 1</a:t>
            </a:r>
            <a:r>
              <a:rPr lang="ru-RU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6</a:t>
            </a:r>
            <a:endParaRPr lang="en-US" sz="4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+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Право быть членом кооператива.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Работа не более 35 ч./неделя.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Вступать в брак при уважительной причине с разрешения органа местного самоуправления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Самостоятельное осуществление родительских прав.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Эмансипация.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Полная дисциплинарная, административная и уголовная ответственность.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443013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385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Lvl</a:t>
            </a:r>
            <a:r>
              <a:rPr lang="en-US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 1</a:t>
            </a:r>
            <a:r>
              <a:rPr lang="ru-RU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7</a:t>
            </a:r>
            <a:endParaRPr lang="en-US" sz="4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+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Обязанность встать на воинский учет (только для юношей).</a:t>
            </a:r>
          </a:p>
        </p:txBody>
      </p:sp>
      <p:pic>
        <p:nvPicPr>
          <p:cNvPr id="1026" name="Picture 2" descr="http://i.mycdn.me/i?r=AzEPZsRbOZEKgBhR0XGMT1Rkv61JyqJ6SLTxhL5oU9RUM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74" y="2276872"/>
            <a:ext cx="69843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76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385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Lvl</a:t>
            </a:r>
            <a:r>
              <a:rPr lang="en-US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 1</a:t>
            </a:r>
            <a:r>
              <a:rPr lang="ru-RU" sz="40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8</a:t>
            </a:r>
            <a:endParaRPr lang="en-US" sz="4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+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Право голоса на выборах и референдуме.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Пассивное избирательное право для местного самоуправления.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Учредитель, член и участник общественных объединений.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Право на вступление в брак.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Право на управление легковым авто.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Воинская обязанность.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Полная дееспособность.</a:t>
            </a:r>
          </a:p>
        </p:txBody>
      </p:sp>
      <p:pic>
        <p:nvPicPr>
          <p:cNvPr id="3" name="Picture 2" descr="https://www.meme-arsenal.com/memes/e7848ebea73a06f3cda3c90dc91df9e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18448" r="53009" b="56519"/>
          <a:stretch/>
        </p:blipFill>
        <p:spPr bwMode="auto">
          <a:xfrm>
            <a:off x="5923128" y="5068960"/>
            <a:ext cx="3220872" cy="1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96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Куда нельзя устроиться?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Работы с вредными/опасными условиями труда.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Подземные работы.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Работы, вредящие нравственному развитию и здоровью.</a:t>
            </a:r>
            <a:endParaRPr lang="ru-RU" sz="34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endParaRPr lang="ru-RU" sz="3600" dirty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Расторжение трудового договора допускается только </a:t>
            </a:r>
            <a:r>
              <a:rPr lang="ru-RU" sz="3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 согласия гос. инспекции труда </a:t>
            </a:r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и </a:t>
            </a:r>
            <a:r>
              <a:rPr lang="ru-RU" sz="3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комиссии по делам несовершеннолетних и защите их прав</a:t>
            </a:r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7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719" y="0"/>
            <a:ext cx="91440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Другие особенности трудоустройства </a:t>
            </a:r>
          </a:p>
          <a:p>
            <a:pPr algn="ctr"/>
            <a:r>
              <a:rPr lang="ru-RU" sz="32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(ТК РФ ст. 265-272 )</a:t>
            </a:r>
          </a:p>
          <a:p>
            <a:pPr algn="ctr"/>
            <a:endParaRPr lang="ru-RU" sz="14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Без испытательного срока.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После предварительного медицинского осмотра.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Сокращенная рабочая неделя (35 часов для 16-18 лет; 24 часа для 14-16 лет).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Сокращенный рабочий день (16-18 лет – 3,5 ч., 14-16 лет – 2,5 ч.).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Есть нормы переноски тяжестей.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Нельзя ездить в командировки.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Нельзя привлекать к сверхурочным; ночной работе; работе в выходные, нерабочие и праздничные (за некоторыми исключениями).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Обязательный ежегодный осмотр за счет работодателя.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26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31 календарный </a:t>
            </a:r>
            <a:r>
              <a:rPr lang="ru-RU" sz="260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день отпуска.</a:t>
            </a:r>
            <a:endParaRPr lang="ru-RU" sz="26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28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3600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7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58309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Условия заключения брака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Взаимное согласие.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Достижение брачного возраста в 18 лет.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Достижение брачного возраста в 16 лет в исключительных случаях (призыв жениха на военную службу, беременность супруги).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4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Отсутствие препятствующих обстоятельств.</a:t>
            </a:r>
          </a:p>
        </p:txBody>
      </p:sp>
    </p:spTree>
    <p:extLst>
      <p:ext uri="{BB962C8B-B14F-4D97-AF65-F5344CB8AC3E}">
        <p14:creationId xmlns:p14="http://schemas.microsoft.com/office/powerpoint/2010/main" val="18136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Препятствующие обстоятельства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Зарегистрированный брак одного из супругов.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Недееспособность супруга в силу психического расстройства.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Близкое родство (в одной расширенной семье).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Сестра и братья от общей матери/общего отца/общих отца и матери.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Отношения усыновления/удочерения.</a:t>
            </a:r>
          </a:p>
        </p:txBody>
      </p:sp>
    </p:spTree>
    <p:extLst>
      <p:ext uri="{BB962C8B-B14F-4D97-AF65-F5344CB8AC3E}">
        <p14:creationId xmlns:p14="http://schemas.microsoft.com/office/powerpoint/2010/main" val="14119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Основания прекращения брака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Смерть, объявление умершим супруга.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Признание брака недействительным в судебном порядке.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Расторжение брака </a:t>
            </a: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– юридический акт, прекращающий за изъятиями, предусмотренными в законе, права и обязанности супругов на будущее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7925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12661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Условия расторжения брака в органах ЗАГС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Взаимное согласие супругов без несовершеннолетних детей.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По заявлению супруга, если другой признан недееспособным или безвестно отсутствующим.</a:t>
            </a:r>
          </a:p>
        </p:txBody>
      </p:sp>
    </p:spTree>
    <p:extLst>
      <p:ext uri="{BB962C8B-B14F-4D97-AF65-F5344CB8AC3E}">
        <p14:creationId xmlns:p14="http://schemas.microsoft.com/office/powerpoint/2010/main" val="8643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3" y="1052736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Условия расторжения брака в судебном порядке</a:t>
            </a:r>
          </a:p>
          <a:p>
            <a:pPr algn="ctr"/>
            <a:endParaRPr lang="ru-RU" sz="2000" b="1" dirty="0" smtClean="0">
              <a:latin typeface="Microsoft JhengHei UI Light" pitchFamily="34" charset="-128"/>
              <a:ea typeface="Microsoft JhengHei UI Light" pitchFamily="34" charset="-128"/>
              <a:cs typeface="Microsoft JhengHei UI Light" pitchFamily="34" charset="-12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Взаимное согласие супругов с несовершеннолетними детьми.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Отсутствие согласия одного из супругов.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200" dirty="0" smtClean="0">
                <a:latin typeface="Microsoft JhengHei UI Light" pitchFamily="34" charset="-128"/>
                <a:ea typeface="Microsoft JhengHei UI Light" pitchFamily="34" charset="-128"/>
                <a:cs typeface="Microsoft JhengHei UI Light" pitchFamily="34" charset="-128"/>
              </a:rPr>
              <a:t>Уклонение одного из супругов от расторжения брака в ЗАГС при отсутствии возражений.</a:t>
            </a:r>
          </a:p>
        </p:txBody>
      </p:sp>
    </p:spTree>
    <p:extLst>
      <p:ext uri="{BB962C8B-B14F-4D97-AF65-F5344CB8AC3E}">
        <p14:creationId xmlns:p14="http://schemas.microsoft.com/office/powerpoint/2010/main" val="8567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523" t="30285" r="34504" b="10863"/>
          <a:stretch/>
        </p:blipFill>
        <p:spPr>
          <a:xfrm>
            <a:off x="0" y="0"/>
            <a:ext cx="74560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5575360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icrosoft JhengHei Light" pitchFamily="34" charset="-128"/>
                <a:ea typeface="Microsoft JhengHei Light" pitchFamily="34" charset="-128"/>
                <a:cs typeface="Microsoft JhengHei Light" pitchFamily="34" charset="-128"/>
              </a:rPr>
              <a:t>Личные права и обязанности супругов</a:t>
            </a:r>
            <a:endParaRPr lang="ru-RU" sz="3600" b="1" dirty="0">
              <a:latin typeface="Microsoft JhengHei Light" pitchFamily="34" charset="-128"/>
              <a:ea typeface="Microsoft JhengHei Light" pitchFamily="34" charset="-128"/>
              <a:cs typeface="Microsoft JhengHei 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5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1300</Words>
  <Application>Microsoft Office PowerPoint</Application>
  <PresentationFormat>Экран (4:3)</PresentationFormat>
  <Paragraphs>197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Балуков</dc:creator>
  <cp:lastModifiedBy>Дмитрий Балуков</cp:lastModifiedBy>
  <cp:revision>267</cp:revision>
  <dcterms:created xsi:type="dcterms:W3CDTF">2020-10-22T22:32:56Z</dcterms:created>
  <dcterms:modified xsi:type="dcterms:W3CDTF">2021-07-30T00:27:07Z</dcterms:modified>
</cp:coreProperties>
</file>